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2.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3.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notesMasterIdLst>
    <p:notesMasterId r:id="rId32"/>
  </p:notesMasterIdLst>
  <p:sldIdLst>
    <p:sldId id="256" r:id="rId2"/>
    <p:sldId id="299" r:id="rId3"/>
    <p:sldId id="257" r:id="rId4"/>
    <p:sldId id="272" r:id="rId5"/>
    <p:sldId id="267" r:id="rId6"/>
    <p:sldId id="281" r:id="rId7"/>
    <p:sldId id="259" r:id="rId8"/>
    <p:sldId id="273" r:id="rId9"/>
    <p:sldId id="266" r:id="rId10"/>
    <p:sldId id="274" r:id="rId11"/>
    <p:sldId id="285" r:id="rId12"/>
    <p:sldId id="265" r:id="rId13"/>
    <p:sldId id="286" r:id="rId14"/>
    <p:sldId id="287" r:id="rId15"/>
    <p:sldId id="282" r:id="rId16"/>
    <p:sldId id="278" r:id="rId17"/>
    <p:sldId id="288" r:id="rId18"/>
    <p:sldId id="289" r:id="rId19"/>
    <p:sldId id="280" r:id="rId20"/>
    <p:sldId id="277" r:id="rId21"/>
    <p:sldId id="279" r:id="rId22"/>
    <p:sldId id="290" r:id="rId23"/>
    <p:sldId id="291" r:id="rId24"/>
    <p:sldId id="292" r:id="rId25"/>
    <p:sldId id="293" r:id="rId26"/>
    <p:sldId id="294" r:id="rId27"/>
    <p:sldId id="295" r:id="rId28"/>
    <p:sldId id="296" r:id="rId29"/>
    <p:sldId id="297" r:id="rId30"/>
    <p:sldId id="298"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03" autoAdjust="0"/>
    <p:restoredTop sz="94660"/>
  </p:normalViewPr>
  <p:slideViewPr>
    <p:cSldViewPr snapToGrid="0" snapToObjects="1">
      <p:cViewPr>
        <p:scale>
          <a:sx n="74" d="100"/>
          <a:sy n="74" d="100"/>
        </p:scale>
        <p:origin x="-2106" y="-114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Sheet1!$B$1</c:f>
              <c:strCache>
                <c:ptCount val="1"/>
                <c:pt idx="0">
                  <c:v>Reinforce Beliefs</c:v>
                </c:pt>
              </c:strCache>
            </c:strRef>
          </c:tx>
          <c:invertIfNegative val="0"/>
          <c:cat>
            <c:strRef>
              <c:f>Sheet1!$A$2:$A$4</c:f>
              <c:strCache>
                <c:ptCount val="3"/>
                <c:pt idx="0">
                  <c:v>GFI</c:v>
                </c:pt>
                <c:pt idx="1">
                  <c:v>Labeling</c:v>
                </c:pt>
                <c:pt idx="2">
                  <c:v>ESL</c:v>
                </c:pt>
              </c:strCache>
            </c:strRef>
          </c:cat>
          <c:val>
            <c:numRef>
              <c:f>Sheet1!$B$2:$B$4</c:f>
              <c:numCache>
                <c:formatCode>General</c:formatCode>
                <c:ptCount val="3"/>
                <c:pt idx="0">
                  <c:v>8.6</c:v>
                </c:pt>
                <c:pt idx="1">
                  <c:v>7.8</c:v>
                </c:pt>
                <c:pt idx="2">
                  <c:v>7.1</c:v>
                </c:pt>
              </c:numCache>
            </c:numRef>
          </c:val>
        </c:ser>
        <c:ser>
          <c:idx val="1"/>
          <c:order val="1"/>
          <c:tx>
            <c:strRef>
              <c:f>Sheet1!$C$1</c:f>
              <c:strCache>
                <c:ptCount val="1"/>
                <c:pt idx="0">
                  <c:v>Examine Beliefs</c:v>
                </c:pt>
              </c:strCache>
            </c:strRef>
          </c:tx>
          <c:invertIfNegative val="0"/>
          <c:cat>
            <c:strRef>
              <c:f>Sheet1!$A$2:$A$4</c:f>
              <c:strCache>
                <c:ptCount val="3"/>
                <c:pt idx="0">
                  <c:v>GFI</c:v>
                </c:pt>
                <c:pt idx="1">
                  <c:v>Labeling</c:v>
                </c:pt>
                <c:pt idx="2">
                  <c:v>ESL</c:v>
                </c:pt>
              </c:strCache>
            </c:strRef>
          </c:cat>
          <c:val>
            <c:numRef>
              <c:f>Sheet1!$C$2:$C$4</c:f>
              <c:numCache>
                <c:formatCode>General</c:formatCode>
                <c:ptCount val="3"/>
                <c:pt idx="0">
                  <c:v>1.4</c:v>
                </c:pt>
                <c:pt idx="1">
                  <c:v>2.2000000000000002</c:v>
                </c:pt>
                <c:pt idx="2">
                  <c:v>2.9</c:v>
                </c:pt>
              </c:numCache>
            </c:numRef>
          </c:val>
        </c:ser>
        <c:dLbls>
          <c:showLegendKey val="0"/>
          <c:showVal val="0"/>
          <c:showCatName val="0"/>
          <c:showSerName val="0"/>
          <c:showPercent val="0"/>
          <c:showBubbleSize val="0"/>
        </c:dLbls>
        <c:gapWidth val="150"/>
        <c:shape val="box"/>
        <c:axId val="116290688"/>
        <c:axId val="116292224"/>
        <c:axId val="0"/>
      </c:bar3DChart>
      <c:catAx>
        <c:axId val="116290688"/>
        <c:scaling>
          <c:orientation val="minMax"/>
        </c:scaling>
        <c:delete val="0"/>
        <c:axPos val="l"/>
        <c:majorTickMark val="out"/>
        <c:minorTickMark val="none"/>
        <c:tickLblPos val="nextTo"/>
        <c:crossAx val="116292224"/>
        <c:crosses val="autoZero"/>
        <c:auto val="1"/>
        <c:lblAlgn val="ctr"/>
        <c:lblOffset val="100"/>
        <c:noMultiLvlLbl val="0"/>
      </c:catAx>
      <c:valAx>
        <c:axId val="116292224"/>
        <c:scaling>
          <c:orientation val="minMax"/>
        </c:scaling>
        <c:delete val="0"/>
        <c:axPos val="b"/>
        <c:majorGridlines/>
        <c:numFmt formatCode="0%" sourceLinked="1"/>
        <c:majorTickMark val="out"/>
        <c:minorTickMark val="none"/>
        <c:tickLblPos val="nextTo"/>
        <c:crossAx val="11629068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Inviting Teachers to Engage Around Problems</c:v>
                </c:pt>
              </c:strCache>
            </c:strRef>
          </c:tx>
          <c:dLbls>
            <c:showLegendKey val="0"/>
            <c:showVal val="0"/>
            <c:showCatName val="1"/>
            <c:showSerName val="0"/>
            <c:showPercent val="1"/>
            <c:showBubbleSize val="0"/>
            <c:showLeaderLines val="1"/>
          </c:dLbls>
          <c:cat>
            <c:strRef>
              <c:f>Sheet1!$A$2:$A$5</c:f>
              <c:strCache>
                <c:ptCount val="4"/>
                <c:pt idx="0">
                  <c:v>STE</c:v>
                </c:pt>
                <c:pt idx="1">
                  <c:v>Ask ?</c:v>
                </c:pt>
                <c:pt idx="2">
                  <c:v>RF</c:v>
                </c:pt>
                <c:pt idx="3">
                  <c:v>4th Qtr</c:v>
                </c:pt>
              </c:strCache>
            </c:strRef>
          </c:cat>
          <c:val>
            <c:numRef>
              <c:f>Sheet1!$B$2:$B$5</c:f>
              <c:numCache>
                <c:formatCode>General</c:formatCode>
                <c:ptCount val="4"/>
                <c:pt idx="0">
                  <c:v>3.2</c:v>
                </c:pt>
                <c:pt idx="1">
                  <c:v>3.8</c:v>
                </c:pt>
                <c:pt idx="2">
                  <c:v>3</c:v>
                </c:pt>
              </c:numCache>
            </c:numRef>
          </c:val>
        </c:ser>
        <c:dLbls>
          <c:showLegendKey val="0"/>
          <c:showVal val="0"/>
          <c:showCatName val="0"/>
          <c:showSerName val="0"/>
          <c:showPercent val="1"/>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Fall</a:t>
            </a:r>
            <a:endParaRPr lang="en-US" dirty="0"/>
          </a:p>
        </c:rich>
      </c:tx>
      <c:layout>
        <c:manualLayout>
          <c:xMode val="edge"/>
          <c:yMode val="edge"/>
          <c:x val="0.44657333714846897"/>
          <c:y val="0"/>
        </c:manualLayout>
      </c:layout>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0.21890215943733801"/>
          <c:y val="0.13652458333155901"/>
          <c:w val="0.71451341126100798"/>
          <c:h val="0.71389831544298699"/>
        </c:manualLayout>
      </c:layout>
      <c:bar3DChart>
        <c:barDir val="bar"/>
        <c:grouping val="clustered"/>
        <c:varyColors val="0"/>
        <c:ser>
          <c:idx val="0"/>
          <c:order val="0"/>
          <c:tx>
            <c:strRef>
              <c:f>Sheet1!$B$1</c:f>
              <c:strCache>
                <c:ptCount val="1"/>
                <c:pt idx="0">
                  <c:v>Series 1</c:v>
                </c:pt>
              </c:strCache>
            </c:strRef>
          </c:tx>
          <c:invertIfNegative val="0"/>
          <c:cat>
            <c:strRef>
              <c:f>Sheet1!$A$2:$A$5</c:f>
              <c:strCache>
                <c:ptCount val="4"/>
                <c:pt idx="0">
                  <c:v>Support</c:v>
                </c:pt>
                <c:pt idx="1">
                  <c:v>Asks Question</c:v>
                </c:pt>
                <c:pt idx="2">
                  <c:v>Compliment</c:v>
                </c:pt>
                <c:pt idx="3">
                  <c:v>Affirm/Agree</c:v>
                </c:pt>
              </c:strCache>
            </c:strRef>
          </c:cat>
          <c:val>
            <c:numRef>
              <c:f>Sheet1!$B$2:$B$5</c:f>
              <c:numCache>
                <c:formatCode>0%</c:formatCode>
                <c:ptCount val="4"/>
                <c:pt idx="0">
                  <c:v>7.9000000000000001E-2</c:v>
                </c:pt>
                <c:pt idx="1">
                  <c:v>0.09</c:v>
                </c:pt>
                <c:pt idx="2">
                  <c:v>0.252</c:v>
                </c:pt>
                <c:pt idx="3">
                  <c:v>0.622</c:v>
                </c:pt>
              </c:numCache>
            </c:numRef>
          </c:val>
        </c:ser>
        <c:dLbls>
          <c:showLegendKey val="0"/>
          <c:showVal val="0"/>
          <c:showCatName val="0"/>
          <c:showSerName val="0"/>
          <c:showPercent val="0"/>
          <c:showBubbleSize val="0"/>
        </c:dLbls>
        <c:gapWidth val="150"/>
        <c:shape val="box"/>
        <c:axId val="132147072"/>
        <c:axId val="132148608"/>
        <c:axId val="0"/>
      </c:bar3DChart>
      <c:catAx>
        <c:axId val="132147072"/>
        <c:scaling>
          <c:orientation val="minMax"/>
        </c:scaling>
        <c:delete val="0"/>
        <c:axPos val="l"/>
        <c:majorTickMark val="out"/>
        <c:minorTickMark val="none"/>
        <c:tickLblPos val="nextTo"/>
        <c:crossAx val="132148608"/>
        <c:crosses val="autoZero"/>
        <c:auto val="1"/>
        <c:lblAlgn val="ctr"/>
        <c:lblOffset val="100"/>
        <c:noMultiLvlLbl val="0"/>
      </c:catAx>
      <c:valAx>
        <c:axId val="132148608"/>
        <c:scaling>
          <c:orientation val="minMax"/>
          <c:max val="1"/>
        </c:scaling>
        <c:delete val="0"/>
        <c:axPos val="b"/>
        <c:majorGridlines/>
        <c:numFmt formatCode="0%" sourceLinked="1"/>
        <c:majorTickMark val="out"/>
        <c:minorTickMark val="none"/>
        <c:tickLblPos val="nextTo"/>
        <c:crossAx val="13214707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31DB69-097C-1A45-970D-18A2239FF6AF}" type="datetimeFigureOut">
              <a:rPr lang="en-US" smtClean="0"/>
              <a:t>11/1/2012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7F6272-8DFA-BF4B-923E-AB6C82B2A7B1}" type="slidenum">
              <a:rPr lang="en-US" smtClean="0"/>
              <a:t>‹#›</a:t>
            </a:fld>
            <a:endParaRPr lang="en-US"/>
          </a:p>
        </p:txBody>
      </p:sp>
    </p:spTree>
    <p:extLst>
      <p:ext uri="{BB962C8B-B14F-4D97-AF65-F5344CB8AC3E}">
        <p14:creationId xmlns:p14="http://schemas.microsoft.com/office/powerpoint/2010/main" val="9640589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Leigh</a:t>
            </a:r>
            <a:endParaRPr lang="en-US" dirty="0"/>
          </a:p>
        </p:txBody>
      </p:sp>
      <p:sp>
        <p:nvSpPr>
          <p:cNvPr id="4" name="Slide Number Placeholder 3"/>
          <p:cNvSpPr>
            <a:spLocks noGrp="1"/>
          </p:cNvSpPr>
          <p:nvPr>
            <p:ph type="sldNum" sz="quarter" idx="10"/>
          </p:nvPr>
        </p:nvSpPr>
        <p:spPr/>
        <p:txBody>
          <a:bodyPr/>
          <a:lstStyle/>
          <a:p>
            <a:fld id="{9C7F6272-8DFA-BF4B-923E-AB6C82B2A7B1}" type="slidenum">
              <a:rPr lang="en-US" smtClean="0"/>
              <a:t>1</a:t>
            </a:fld>
            <a:endParaRPr lang="en-US"/>
          </a:p>
        </p:txBody>
      </p:sp>
    </p:spTree>
    <p:extLst>
      <p:ext uri="{BB962C8B-B14F-4D97-AF65-F5344CB8AC3E}">
        <p14:creationId xmlns:p14="http://schemas.microsoft.com/office/powerpoint/2010/main" val="25081507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Heather</a:t>
            </a:r>
            <a:endParaRPr lang="en-US" dirty="0"/>
          </a:p>
        </p:txBody>
      </p:sp>
      <p:sp>
        <p:nvSpPr>
          <p:cNvPr id="4" name="Slide Number Placeholder 3"/>
          <p:cNvSpPr>
            <a:spLocks noGrp="1"/>
          </p:cNvSpPr>
          <p:nvPr>
            <p:ph type="sldNum" sz="quarter" idx="10"/>
          </p:nvPr>
        </p:nvSpPr>
        <p:spPr/>
        <p:txBody>
          <a:bodyPr/>
          <a:lstStyle/>
          <a:p>
            <a:fld id="{9C7F6272-8DFA-BF4B-923E-AB6C82B2A7B1}" type="slidenum">
              <a:rPr lang="en-US" smtClean="0"/>
              <a:t>12</a:t>
            </a:fld>
            <a:endParaRPr lang="en-US"/>
          </a:p>
        </p:txBody>
      </p:sp>
    </p:spTree>
    <p:extLst>
      <p:ext uri="{BB962C8B-B14F-4D97-AF65-F5344CB8AC3E}">
        <p14:creationId xmlns:p14="http://schemas.microsoft.com/office/powerpoint/2010/main" val="293432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Heather;</a:t>
            </a:r>
            <a:r>
              <a:rPr lang="en-US" baseline="0" dirty="0" smtClean="0"/>
              <a:t> Just reiterate we’re going to share findings from the fall only starting now.</a:t>
            </a:r>
            <a:endParaRPr lang="en-US" dirty="0"/>
          </a:p>
        </p:txBody>
      </p:sp>
      <p:sp>
        <p:nvSpPr>
          <p:cNvPr id="4" name="Slide Number Placeholder 3"/>
          <p:cNvSpPr>
            <a:spLocks noGrp="1"/>
          </p:cNvSpPr>
          <p:nvPr>
            <p:ph type="sldNum" sz="quarter" idx="10"/>
          </p:nvPr>
        </p:nvSpPr>
        <p:spPr/>
        <p:txBody>
          <a:bodyPr/>
          <a:lstStyle/>
          <a:p>
            <a:fld id="{9C7F6272-8DFA-BF4B-923E-AB6C82B2A7B1}" type="slidenum">
              <a:rPr lang="en-US" smtClean="0"/>
              <a:t>13</a:t>
            </a:fld>
            <a:endParaRPr lang="en-US"/>
          </a:p>
        </p:txBody>
      </p:sp>
    </p:spTree>
    <p:extLst>
      <p:ext uri="{BB962C8B-B14F-4D97-AF65-F5344CB8AC3E}">
        <p14:creationId xmlns:p14="http://schemas.microsoft.com/office/powerpoint/2010/main" val="9877258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Heather</a:t>
            </a:r>
            <a:endParaRPr lang="en-US" dirty="0"/>
          </a:p>
        </p:txBody>
      </p:sp>
      <p:sp>
        <p:nvSpPr>
          <p:cNvPr id="4" name="Slide Number Placeholder 3"/>
          <p:cNvSpPr>
            <a:spLocks noGrp="1"/>
          </p:cNvSpPr>
          <p:nvPr>
            <p:ph type="sldNum" sz="quarter" idx="10"/>
          </p:nvPr>
        </p:nvSpPr>
        <p:spPr/>
        <p:txBody>
          <a:bodyPr/>
          <a:lstStyle/>
          <a:p>
            <a:fld id="{9C7F6272-8DFA-BF4B-923E-AB6C82B2A7B1}" type="slidenum">
              <a:rPr lang="en-US" smtClean="0"/>
              <a:t>14</a:t>
            </a:fld>
            <a:endParaRPr lang="en-US"/>
          </a:p>
        </p:txBody>
      </p:sp>
    </p:spTree>
    <p:extLst>
      <p:ext uri="{BB962C8B-B14F-4D97-AF65-F5344CB8AC3E}">
        <p14:creationId xmlns:p14="http://schemas.microsoft.com/office/powerpoint/2010/main" val="35774064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7F6272-8DFA-BF4B-923E-AB6C82B2A7B1}" type="slidenum">
              <a:rPr lang="en-US" smtClean="0"/>
              <a:t>15</a:t>
            </a:fld>
            <a:endParaRPr lang="en-US"/>
          </a:p>
        </p:txBody>
      </p:sp>
    </p:spTree>
    <p:extLst>
      <p:ext uri="{BB962C8B-B14F-4D97-AF65-F5344CB8AC3E}">
        <p14:creationId xmlns:p14="http://schemas.microsoft.com/office/powerpoint/2010/main" val="15103797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9C7F6272-8DFA-BF4B-923E-AB6C82B2A7B1}" type="slidenum">
              <a:rPr lang="en-US" smtClean="0"/>
              <a:t>16</a:t>
            </a:fld>
            <a:endParaRPr lang="en-US"/>
          </a:p>
        </p:txBody>
      </p:sp>
    </p:spTree>
    <p:extLst>
      <p:ext uri="{BB962C8B-B14F-4D97-AF65-F5344CB8AC3E}">
        <p14:creationId xmlns:p14="http://schemas.microsoft.com/office/powerpoint/2010/main" val="4002672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Heather</a:t>
            </a:r>
            <a:endParaRPr lang="en-US" dirty="0"/>
          </a:p>
        </p:txBody>
      </p:sp>
      <p:sp>
        <p:nvSpPr>
          <p:cNvPr id="4" name="Slide Number Placeholder 3"/>
          <p:cNvSpPr>
            <a:spLocks noGrp="1"/>
          </p:cNvSpPr>
          <p:nvPr>
            <p:ph type="sldNum" sz="quarter" idx="10"/>
          </p:nvPr>
        </p:nvSpPr>
        <p:spPr/>
        <p:txBody>
          <a:bodyPr/>
          <a:lstStyle/>
          <a:p>
            <a:fld id="{9C7F6272-8DFA-BF4B-923E-AB6C82B2A7B1}" type="slidenum">
              <a:rPr lang="en-US" smtClean="0"/>
              <a:t>17</a:t>
            </a:fld>
            <a:endParaRPr lang="en-US"/>
          </a:p>
        </p:txBody>
      </p:sp>
    </p:spTree>
    <p:extLst>
      <p:ext uri="{BB962C8B-B14F-4D97-AF65-F5344CB8AC3E}">
        <p14:creationId xmlns:p14="http://schemas.microsoft.com/office/powerpoint/2010/main" val="11289081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Heather</a:t>
            </a:r>
            <a:endParaRPr lang="en-US" dirty="0"/>
          </a:p>
        </p:txBody>
      </p:sp>
      <p:sp>
        <p:nvSpPr>
          <p:cNvPr id="4" name="Slide Number Placeholder 3"/>
          <p:cNvSpPr>
            <a:spLocks noGrp="1"/>
          </p:cNvSpPr>
          <p:nvPr>
            <p:ph type="sldNum" sz="quarter" idx="10"/>
          </p:nvPr>
        </p:nvSpPr>
        <p:spPr/>
        <p:txBody>
          <a:bodyPr/>
          <a:lstStyle/>
          <a:p>
            <a:fld id="{9C7F6272-8DFA-BF4B-923E-AB6C82B2A7B1}" type="slidenum">
              <a:rPr lang="en-US" smtClean="0"/>
              <a:t>18</a:t>
            </a:fld>
            <a:endParaRPr lang="en-US"/>
          </a:p>
        </p:txBody>
      </p:sp>
    </p:spTree>
    <p:extLst>
      <p:ext uri="{BB962C8B-B14F-4D97-AF65-F5344CB8AC3E}">
        <p14:creationId xmlns:p14="http://schemas.microsoft.com/office/powerpoint/2010/main" val="30081885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Done</a:t>
            </a:r>
            <a:endParaRPr lang="en-US" dirty="0"/>
          </a:p>
        </p:txBody>
      </p:sp>
      <p:sp>
        <p:nvSpPr>
          <p:cNvPr id="4" name="Slide Number Placeholder 3"/>
          <p:cNvSpPr>
            <a:spLocks noGrp="1"/>
          </p:cNvSpPr>
          <p:nvPr>
            <p:ph type="sldNum" sz="quarter" idx="10"/>
          </p:nvPr>
        </p:nvSpPr>
        <p:spPr/>
        <p:txBody>
          <a:bodyPr/>
          <a:lstStyle/>
          <a:p>
            <a:fld id="{9C7F6272-8DFA-BF4B-923E-AB6C82B2A7B1}" type="slidenum">
              <a:rPr lang="en-US" smtClean="0"/>
              <a:t>19</a:t>
            </a:fld>
            <a:endParaRPr lang="en-US"/>
          </a:p>
        </p:txBody>
      </p:sp>
    </p:spTree>
    <p:extLst>
      <p:ext uri="{BB962C8B-B14F-4D97-AF65-F5344CB8AC3E}">
        <p14:creationId xmlns:p14="http://schemas.microsoft.com/office/powerpoint/2010/main" val="27105408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Done</a:t>
            </a:r>
            <a:endParaRPr lang="en-US" dirty="0"/>
          </a:p>
        </p:txBody>
      </p:sp>
      <p:sp>
        <p:nvSpPr>
          <p:cNvPr id="4" name="Slide Number Placeholder 3"/>
          <p:cNvSpPr>
            <a:spLocks noGrp="1"/>
          </p:cNvSpPr>
          <p:nvPr>
            <p:ph type="sldNum" sz="quarter" idx="10"/>
          </p:nvPr>
        </p:nvSpPr>
        <p:spPr/>
        <p:txBody>
          <a:bodyPr/>
          <a:lstStyle/>
          <a:p>
            <a:fld id="{9C7F6272-8DFA-BF4B-923E-AB6C82B2A7B1}" type="slidenum">
              <a:rPr lang="en-US" smtClean="0"/>
              <a:t>20</a:t>
            </a:fld>
            <a:endParaRPr lang="en-US"/>
          </a:p>
        </p:txBody>
      </p:sp>
    </p:spTree>
    <p:extLst>
      <p:ext uri="{BB962C8B-B14F-4D97-AF65-F5344CB8AC3E}">
        <p14:creationId xmlns:p14="http://schemas.microsoft.com/office/powerpoint/2010/main" val="37633407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Done</a:t>
            </a:r>
            <a:endParaRPr lang="en-US" dirty="0"/>
          </a:p>
        </p:txBody>
      </p:sp>
      <p:sp>
        <p:nvSpPr>
          <p:cNvPr id="4" name="Slide Number Placeholder 3"/>
          <p:cNvSpPr>
            <a:spLocks noGrp="1"/>
          </p:cNvSpPr>
          <p:nvPr>
            <p:ph type="sldNum" sz="quarter" idx="10"/>
          </p:nvPr>
        </p:nvSpPr>
        <p:spPr/>
        <p:txBody>
          <a:bodyPr/>
          <a:lstStyle/>
          <a:p>
            <a:fld id="{9C7F6272-8DFA-BF4B-923E-AB6C82B2A7B1}" type="slidenum">
              <a:rPr lang="en-US" smtClean="0"/>
              <a:t>21</a:t>
            </a:fld>
            <a:endParaRPr lang="en-US"/>
          </a:p>
        </p:txBody>
      </p:sp>
    </p:spTree>
    <p:extLst>
      <p:ext uri="{BB962C8B-B14F-4D97-AF65-F5344CB8AC3E}">
        <p14:creationId xmlns:p14="http://schemas.microsoft.com/office/powerpoint/2010/main" val="2550137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Leigh</a:t>
            </a:r>
            <a:endParaRPr lang="en-US" dirty="0"/>
          </a:p>
        </p:txBody>
      </p:sp>
      <p:sp>
        <p:nvSpPr>
          <p:cNvPr id="4" name="Slide Number Placeholder 3"/>
          <p:cNvSpPr>
            <a:spLocks noGrp="1"/>
          </p:cNvSpPr>
          <p:nvPr>
            <p:ph type="sldNum" sz="quarter" idx="10"/>
          </p:nvPr>
        </p:nvSpPr>
        <p:spPr/>
        <p:txBody>
          <a:bodyPr/>
          <a:lstStyle/>
          <a:p>
            <a:fld id="{9C7F6272-8DFA-BF4B-923E-AB6C82B2A7B1}" type="slidenum">
              <a:rPr lang="en-US" smtClean="0"/>
              <a:t>3</a:t>
            </a:fld>
            <a:endParaRPr lang="en-US"/>
          </a:p>
        </p:txBody>
      </p:sp>
    </p:spTree>
    <p:extLst>
      <p:ext uri="{BB962C8B-B14F-4D97-AF65-F5344CB8AC3E}">
        <p14:creationId xmlns:p14="http://schemas.microsoft.com/office/powerpoint/2010/main" val="25776905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Leigh</a:t>
            </a:r>
          </a:p>
        </p:txBody>
      </p:sp>
      <p:sp>
        <p:nvSpPr>
          <p:cNvPr id="4" name="Slide Number Placeholder 3"/>
          <p:cNvSpPr>
            <a:spLocks noGrp="1"/>
          </p:cNvSpPr>
          <p:nvPr>
            <p:ph type="sldNum" sz="quarter" idx="10"/>
          </p:nvPr>
        </p:nvSpPr>
        <p:spPr/>
        <p:txBody>
          <a:bodyPr/>
          <a:lstStyle/>
          <a:p>
            <a:fld id="{9C7F6272-8DFA-BF4B-923E-AB6C82B2A7B1}" type="slidenum">
              <a:rPr lang="en-US" smtClean="0"/>
              <a:t>22</a:t>
            </a:fld>
            <a:endParaRPr lang="en-US"/>
          </a:p>
        </p:txBody>
      </p:sp>
    </p:spTree>
    <p:extLst>
      <p:ext uri="{BB962C8B-B14F-4D97-AF65-F5344CB8AC3E}">
        <p14:creationId xmlns:p14="http://schemas.microsoft.com/office/powerpoint/2010/main" val="25171104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Leigh</a:t>
            </a:r>
            <a:endParaRPr lang="en-US" dirty="0"/>
          </a:p>
        </p:txBody>
      </p:sp>
      <p:sp>
        <p:nvSpPr>
          <p:cNvPr id="4" name="Slide Number Placeholder 3"/>
          <p:cNvSpPr>
            <a:spLocks noGrp="1"/>
          </p:cNvSpPr>
          <p:nvPr>
            <p:ph type="sldNum" sz="quarter" idx="10"/>
          </p:nvPr>
        </p:nvSpPr>
        <p:spPr/>
        <p:txBody>
          <a:bodyPr/>
          <a:lstStyle/>
          <a:p>
            <a:fld id="{9C7F6272-8DFA-BF4B-923E-AB6C82B2A7B1}" type="slidenum">
              <a:rPr lang="en-US" smtClean="0"/>
              <a:t>23</a:t>
            </a:fld>
            <a:endParaRPr lang="en-US"/>
          </a:p>
        </p:txBody>
      </p:sp>
    </p:spTree>
    <p:extLst>
      <p:ext uri="{BB962C8B-B14F-4D97-AF65-F5344CB8AC3E}">
        <p14:creationId xmlns:p14="http://schemas.microsoft.com/office/powerpoint/2010/main" val="9427534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7F6272-8DFA-BF4B-923E-AB6C82B2A7B1}" type="slidenum">
              <a:rPr lang="en-US" smtClean="0"/>
              <a:t>28</a:t>
            </a:fld>
            <a:endParaRPr lang="en-US"/>
          </a:p>
        </p:txBody>
      </p:sp>
    </p:spTree>
    <p:extLst>
      <p:ext uri="{BB962C8B-B14F-4D97-AF65-F5344CB8AC3E}">
        <p14:creationId xmlns:p14="http://schemas.microsoft.com/office/powerpoint/2010/main" val="2748195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Leigh</a:t>
            </a:r>
            <a:endParaRPr lang="en-US" dirty="0"/>
          </a:p>
        </p:txBody>
      </p:sp>
      <p:sp>
        <p:nvSpPr>
          <p:cNvPr id="4" name="Slide Number Placeholder 3"/>
          <p:cNvSpPr>
            <a:spLocks noGrp="1"/>
          </p:cNvSpPr>
          <p:nvPr>
            <p:ph type="sldNum" sz="quarter" idx="10"/>
          </p:nvPr>
        </p:nvSpPr>
        <p:spPr/>
        <p:txBody>
          <a:bodyPr/>
          <a:lstStyle/>
          <a:p>
            <a:fld id="{9C7F6272-8DFA-BF4B-923E-AB6C82B2A7B1}" type="slidenum">
              <a:rPr lang="en-US" smtClean="0"/>
              <a:t>4</a:t>
            </a:fld>
            <a:endParaRPr lang="en-US"/>
          </a:p>
        </p:txBody>
      </p:sp>
    </p:spTree>
    <p:extLst>
      <p:ext uri="{BB962C8B-B14F-4D97-AF65-F5344CB8AC3E}">
        <p14:creationId xmlns:p14="http://schemas.microsoft.com/office/powerpoint/2010/main" val="2061765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Leigh</a:t>
            </a:r>
            <a:endParaRPr lang="en-US" dirty="0"/>
          </a:p>
        </p:txBody>
      </p:sp>
      <p:sp>
        <p:nvSpPr>
          <p:cNvPr id="4" name="Slide Number Placeholder 3"/>
          <p:cNvSpPr>
            <a:spLocks noGrp="1"/>
          </p:cNvSpPr>
          <p:nvPr>
            <p:ph type="sldNum" sz="quarter" idx="10"/>
          </p:nvPr>
        </p:nvSpPr>
        <p:spPr/>
        <p:txBody>
          <a:bodyPr/>
          <a:lstStyle/>
          <a:p>
            <a:fld id="{9C7F6272-8DFA-BF4B-923E-AB6C82B2A7B1}" type="slidenum">
              <a:rPr lang="en-US" smtClean="0"/>
              <a:t>5</a:t>
            </a:fld>
            <a:endParaRPr lang="en-US"/>
          </a:p>
        </p:txBody>
      </p:sp>
    </p:spTree>
    <p:extLst>
      <p:ext uri="{BB962C8B-B14F-4D97-AF65-F5344CB8AC3E}">
        <p14:creationId xmlns:p14="http://schemas.microsoft.com/office/powerpoint/2010/main" val="2737437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Heather</a:t>
            </a:r>
            <a:endParaRPr lang="en-US" dirty="0"/>
          </a:p>
        </p:txBody>
      </p:sp>
      <p:sp>
        <p:nvSpPr>
          <p:cNvPr id="4" name="Slide Number Placeholder 3"/>
          <p:cNvSpPr>
            <a:spLocks noGrp="1"/>
          </p:cNvSpPr>
          <p:nvPr>
            <p:ph type="sldNum" sz="quarter" idx="10"/>
          </p:nvPr>
        </p:nvSpPr>
        <p:spPr/>
        <p:txBody>
          <a:bodyPr/>
          <a:lstStyle/>
          <a:p>
            <a:fld id="{9C7F6272-8DFA-BF4B-923E-AB6C82B2A7B1}" type="slidenum">
              <a:rPr lang="en-US" smtClean="0"/>
              <a:t>6</a:t>
            </a:fld>
            <a:endParaRPr lang="en-US"/>
          </a:p>
        </p:txBody>
      </p:sp>
    </p:spTree>
    <p:extLst>
      <p:ext uri="{BB962C8B-B14F-4D97-AF65-F5344CB8AC3E}">
        <p14:creationId xmlns:p14="http://schemas.microsoft.com/office/powerpoint/2010/main" val="2343087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Heather</a:t>
            </a:r>
            <a:endParaRPr lang="en-US" dirty="0"/>
          </a:p>
        </p:txBody>
      </p:sp>
      <p:sp>
        <p:nvSpPr>
          <p:cNvPr id="4" name="Slide Number Placeholder 3"/>
          <p:cNvSpPr>
            <a:spLocks noGrp="1"/>
          </p:cNvSpPr>
          <p:nvPr>
            <p:ph type="sldNum" sz="quarter" idx="10"/>
          </p:nvPr>
        </p:nvSpPr>
        <p:spPr/>
        <p:txBody>
          <a:bodyPr/>
          <a:lstStyle/>
          <a:p>
            <a:fld id="{9C7F6272-8DFA-BF4B-923E-AB6C82B2A7B1}" type="slidenum">
              <a:rPr lang="en-US" smtClean="0"/>
              <a:t>7</a:t>
            </a:fld>
            <a:endParaRPr lang="en-US"/>
          </a:p>
        </p:txBody>
      </p:sp>
    </p:spTree>
    <p:extLst>
      <p:ext uri="{BB962C8B-B14F-4D97-AF65-F5344CB8AC3E}">
        <p14:creationId xmlns:p14="http://schemas.microsoft.com/office/powerpoint/2010/main" val="2486877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Heather</a:t>
            </a:r>
            <a:endParaRPr lang="en-US" dirty="0"/>
          </a:p>
        </p:txBody>
      </p:sp>
      <p:sp>
        <p:nvSpPr>
          <p:cNvPr id="4" name="Slide Number Placeholder 3"/>
          <p:cNvSpPr>
            <a:spLocks noGrp="1"/>
          </p:cNvSpPr>
          <p:nvPr>
            <p:ph type="sldNum" sz="quarter" idx="10"/>
          </p:nvPr>
        </p:nvSpPr>
        <p:spPr/>
        <p:txBody>
          <a:bodyPr/>
          <a:lstStyle/>
          <a:p>
            <a:fld id="{9C7F6272-8DFA-BF4B-923E-AB6C82B2A7B1}" type="slidenum">
              <a:rPr lang="en-US" smtClean="0"/>
              <a:t>8</a:t>
            </a:fld>
            <a:endParaRPr lang="en-US"/>
          </a:p>
        </p:txBody>
      </p:sp>
    </p:spTree>
    <p:extLst>
      <p:ext uri="{BB962C8B-B14F-4D97-AF65-F5344CB8AC3E}">
        <p14:creationId xmlns:p14="http://schemas.microsoft.com/office/powerpoint/2010/main" val="3147098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Heather</a:t>
            </a:r>
            <a:endParaRPr lang="en-US" dirty="0"/>
          </a:p>
        </p:txBody>
      </p:sp>
      <p:sp>
        <p:nvSpPr>
          <p:cNvPr id="4" name="Slide Number Placeholder 3"/>
          <p:cNvSpPr>
            <a:spLocks noGrp="1"/>
          </p:cNvSpPr>
          <p:nvPr>
            <p:ph type="sldNum" sz="quarter" idx="10"/>
          </p:nvPr>
        </p:nvSpPr>
        <p:spPr/>
        <p:txBody>
          <a:bodyPr/>
          <a:lstStyle/>
          <a:p>
            <a:fld id="{9C7F6272-8DFA-BF4B-923E-AB6C82B2A7B1}" type="slidenum">
              <a:rPr lang="en-US" smtClean="0"/>
              <a:t>9</a:t>
            </a:fld>
            <a:endParaRPr lang="en-US"/>
          </a:p>
        </p:txBody>
      </p:sp>
    </p:spTree>
    <p:extLst>
      <p:ext uri="{BB962C8B-B14F-4D97-AF65-F5344CB8AC3E}">
        <p14:creationId xmlns:p14="http://schemas.microsoft.com/office/powerpoint/2010/main" val="9956143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Heather</a:t>
            </a:r>
            <a:endParaRPr lang="en-US" dirty="0"/>
          </a:p>
        </p:txBody>
      </p:sp>
      <p:sp>
        <p:nvSpPr>
          <p:cNvPr id="4" name="Slide Number Placeholder 3"/>
          <p:cNvSpPr>
            <a:spLocks noGrp="1"/>
          </p:cNvSpPr>
          <p:nvPr>
            <p:ph type="sldNum" sz="quarter" idx="10"/>
          </p:nvPr>
        </p:nvSpPr>
        <p:spPr/>
        <p:txBody>
          <a:bodyPr/>
          <a:lstStyle/>
          <a:p>
            <a:fld id="{9C7F6272-8DFA-BF4B-923E-AB6C82B2A7B1}" type="slidenum">
              <a:rPr lang="en-US" smtClean="0"/>
              <a:t>10</a:t>
            </a:fld>
            <a:endParaRPr lang="en-US"/>
          </a:p>
        </p:txBody>
      </p:sp>
    </p:spTree>
    <p:extLst>
      <p:ext uri="{BB962C8B-B14F-4D97-AF65-F5344CB8AC3E}">
        <p14:creationId xmlns:p14="http://schemas.microsoft.com/office/powerpoint/2010/main" val="2450838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CDB3CC-F982-40F9-8DD6-BCC9AFBF44BD}" type="datetime1">
              <a:rPr lang="en-US" smtClean="0"/>
              <a:pPr/>
              <a:t>11/1/2012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dirty="0"/>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B1BB39-C0C4-6846-8EE3-A4823C52CA67}" type="datetimeFigureOut">
              <a:rPr lang="en-US" smtClean="0"/>
              <a:t>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C678D-036F-AC48-B5FD-62305EC0E573}" type="slidenum">
              <a:rPr lang="en-US" smtClean="0"/>
              <a:t>‹#›</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B1BB39-C0C4-6846-8EE3-A4823C52CA67}" type="datetimeFigureOut">
              <a:rPr lang="en-US" smtClean="0"/>
              <a:t>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C678D-036F-AC48-B5FD-62305EC0E573}"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US" smtClean="0"/>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B1BB39-C0C4-6846-8EE3-A4823C52CA67}" type="datetimeFigureOut">
              <a:rPr lang="en-US" smtClean="0"/>
              <a:t>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C678D-036F-AC48-B5FD-62305EC0E573}"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C3B1BB39-C0C4-6846-8EE3-A4823C52CA67}" type="datetimeFigureOut">
              <a:rPr lang="en-US" smtClean="0"/>
              <a:t>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C678D-036F-AC48-B5FD-62305EC0E573}" type="slidenum">
              <a:rPr lang="en-US" smtClean="0"/>
              <a:t>‹#›</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US" smtClean="0"/>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US" smtClean="0"/>
              <a:t>Drag picture to placeholder or click icon to add</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B1BB39-C0C4-6846-8EE3-A4823C52CA67}" type="datetimeFigureOut">
              <a:rPr lang="en-US" smtClean="0"/>
              <a:t>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C678D-036F-AC48-B5FD-62305EC0E573}" type="slidenum">
              <a:rPr lang="en-US" smtClean="0"/>
              <a:t>‹#›</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3B1BB39-C0C4-6846-8EE3-A4823C52CA67}" type="datetimeFigureOut">
              <a:rPr lang="en-US" smtClean="0"/>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C678D-036F-AC48-B5FD-62305EC0E573}"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n-US" smtClean="0"/>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3B1BB39-C0C4-6846-8EE3-A4823C52CA67}" type="datetimeFigureOut">
              <a:rPr lang="en-US" smtClean="0"/>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C678D-036F-AC48-B5FD-62305EC0E573}" type="slidenum">
              <a:rPr lang="en-US" smtClean="0"/>
              <a:t>‹#›</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3B1BB39-C0C4-6846-8EE3-A4823C52CA67}" type="datetimeFigureOut">
              <a:rPr lang="en-US" smtClean="0"/>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C678D-036F-AC48-B5FD-62305EC0E57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C3B1BB39-C0C4-6846-8EE3-A4823C52CA67}" type="datetimeFigureOut">
              <a:rPr lang="en-US" smtClean="0"/>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C678D-036F-AC48-B5FD-62305EC0E573}" type="slidenum">
              <a:rPr lang="en-US" smtClean="0"/>
              <a:t>‹#›</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US" smtClean="0"/>
              <a:t>Drag picture to placeholder or click icon to add</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US" smtClean="0"/>
              <a:t>Click to edit Master title style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US" smtClean="0"/>
              <a:t>Click to edit Master text styles</a:t>
            </a:r>
          </a:p>
        </p:txBody>
      </p:sp>
      <p:sp>
        <p:nvSpPr>
          <p:cNvPr id="4" name="Date Placeholder 3"/>
          <p:cNvSpPr>
            <a:spLocks noGrp="1"/>
          </p:cNvSpPr>
          <p:nvPr>
            <p:ph type="dt" sz="half" idx="10"/>
          </p:nvPr>
        </p:nvSpPr>
        <p:spPr/>
        <p:txBody>
          <a:bodyPr/>
          <a:lstStyle/>
          <a:p>
            <a:fld id="{64DDAE5B-B07C-441A-8026-C23A427A74DC}" type="datetime1">
              <a:rPr lang="en-US" smtClean="0"/>
              <a:pPr/>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US" smtClean="0"/>
              <a:t>Drag picture to placeholder or click icon to add</a:t>
            </a:r>
            <a:endParaRPr/>
          </a:p>
        </p:txBody>
      </p:sp>
      <p:sp>
        <p:nvSpPr>
          <p:cNvPr id="4" name="Date Placeholder 3"/>
          <p:cNvSpPr>
            <a:spLocks noGrp="1"/>
          </p:cNvSpPr>
          <p:nvPr>
            <p:ph type="dt" sz="half" idx="10"/>
          </p:nvPr>
        </p:nvSpPr>
        <p:spPr/>
        <p:txBody>
          <a:bodyPr/>
          <a:lstStyle/>
          <a:p>
            <a:fld id="{C3B1BB39-C0C4-6846-8EE3-A4823C52CA67}" type="datetimeFigureOut">
              <a:rPr lang="en-US" smtClean="0"/>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C678D-036F-AC48-B5FD-62305EC0E573}" type="slidenum">
              <a:rPr lang="en-US" smtClean="0"/>
              <a:t>‹#›</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US" smtClean="0"/>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C3B1BB39-C0C4-6846-8EE3-A4823C52CA67}" type="datetimeFigureOut">
              <a:rPr lang="en-US" smtClean="0"/>
              <a:t>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C678D-036F-AC48-B5FD-62305EC0E57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C3B1BB39-C0C4-6846-8EE3-A4823C52CA67}" type="datetimeFigureOut">
              <a:rPr lang="en-US" smtClean="0"/>
              <a:t>11/1/2012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2C678D-036F-AC48-B5FD-62305EC0E57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3B1BB39-C0C4-6846-8EE3-A4823C52CA67}" type="datetimeFigureOut">
              <a:rPr lang="en-US" smtClean="0"/>
              <a:t>11/1/2012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2C678D-036F-AC48-B5FD-62305EC0E57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B1BB39-C0C4-6846-8EE3-A4823C52CA67}" type="datetimeFigureOut">
              <a:rPr lang="en-US" smtClean="0"/>
              <a:t>11/1/2012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2C678D-036F-AC48-B5FD-62305EC0E573}" type="slidenum">
              <a:rPr lang="en-US" smtClean="0"/>
              <a:t>‹#›</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C3B1BB39-C0C4-6846-8EE3-A4823C52CA67}" type="datetimeFigureOut">
              <a:rPr lang="en-US" smtClean="0"/>
              <a:t>11/1/2012</a:t>
            </a:fld>
            <a:endParaRPr lang="en-US"/>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5E2C678D-036F-AC48-B5FD-62305EC0E573}" type="slidenum">
              <a:rPr lang="en-US" smtClean="0"/>
              <a:t>‹#›</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n-US" smtClean="0"/>
              <a:t>Click to edit Master title style</a:t>
            </a:r>
            <a:endParaRPr/>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Lst>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eb.unc.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3092" y="630456"/>
            <a:ext cx="7808976" cy="1088136"/>
          </a:xfrm>
        </p:spPr>
        <p:txBody>
          <a:bodyPr>
            <a:noAutofit/>
          </a:bodyPr>
          <a:lstStyle/>
          <a:p>
            <a:pPr algn="ctr"/>
            <a:r>
              <a:rPr lang="en-US" sz="3600" dirty="0" smtClean="0"/>
              <a:t>Using Blogs for Course Assignments</a:t>
            </a:r>
            <a:endParaRPr lang="en-US" sz="3600" dirty="0"/>
          </a:p>
        </p:txBody>
      </p:sp>
      <p:sp>
        <p:nvSpPr>
          <p:cNvPr id="4" name="TextBox 3"/>
          <p:cNvSpPr txBox="1"/>
          <p:nvPr/>
        </p:nvSpPr>
        <p:spPr>
          <a:xfrm>
            <a:off x="758736" y="3018675"/>
            <a:ext cx="7653332" cy="1200329"/>
          </a:xfrm>
          <a:prstGeom prst="rect">
            <a:avLst/>
          </a:prstGeom>
          <a:noFill/>
        </p:spPr>
        <p:txBody>
          <a:bodyPr wrap="square" rtlCol="0">
            <a:spAutoFit/>
          </a:bodyPr>
          <a:lstStyle/>
          <a:p>
            <a:pPr algn="ctr"/>
            <a:r>
              <a:rPr lang="en-US" dirty="0" smtClean="0"/>
              <a:t>Leigh A. Hall</a:t>
            </a:r>
          </a:p>
          <a:p>
            <a:pPr algn="ctr"/>
            <a:r>
              <a:rPr lang="en-US" dirty="0" smtClean="0"/>
              <a:t>Associate Professor of Literacy Studies</a:t>
            </a:r>
          </a:p>
          <a:p>
            <a:pPr algn="ctr"/>
            <a:r>
              <a:rPr lang="en-US" dirty="0" smtClean="0"/>
              <a:t>School of Education</a:t>
            </a:r>
          </a:p>
          <a:p>
            <a:pPr algn="ctr"/>
            <a:r>
              <a:rPr lang="en-US" dirty="0" smtClean="0"/>
              <a:t>lahall@email.unc.edu</a:t>
            </a:r>
            <a:endParaRPr lang="en-US" dirty="0"/>
          </a:p>
        </p:txBody>
      </p:sp>
    </p:spTree>
    <p:extLst>
      <p:ext uri="{BB962C8B-B14F-4D97-AF65-F5344CB8AC3E}">
        <p14:creationId xmlns:p14="http://schemas.microsoft.com/office/powerpoint/2010/main" val="2900636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Blogging Procedures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Blog once a week for 11 weeks each semester (22 weeks total)</a:t>
            </a:r>
          </a:p>
          <a:p>
            <a:r>
              <a:rPr lang="en-US" dirty="0" smtClean="0"/>
              <a:t>Make two comments each week for 10 weeks (20 weeks total)</a:t>
            </a:r>
          </a:p>
          <a:p>
            <a:r>
              <a:rPr lang="en-US" dirty="0" smtClean="0"/>
              <a:t>Blog topics:</a:t>
            </a:r>
          </a:p>
          <a:p>
            <a:pPr marL="0" indent="0">
              <a:buNone/>
            </a:pPr>
            <a:r>
              <a:rPr lang="en-US" dirty="0"/>
              <a:t>	</a:t>
            </a:r>
            <a:r>
              <a:rPr lang="en-US" dirty="0" smtClean="0"/>
              <a:t>(a) Fall: Teachers could blog about anything 	related to literacy</a:t>
            </a:r>
          </a:p>
          <a:p>
            <a:pPr marL="0" indent="0">
              <a:buNone/>
            </a:pPr>
            <a:r>
              <a:rPr lang="en-US" dirty="0"/>
              <a:t>	</a:t>
            </a:r>
            <a:r>
              <a:rPr lang="en-US" dirty="0" smtClean="0"/>
              <a:t>(b) Spring: Teachers needed to restrict blogging 	to 	topics related to content area literacy</a:t>
            </a:r>
            <a:endParaRPr lang="en-US" dirty="0"/>
          </a:p>
        </p:txBody>
      </p:sp>
    </p:spTree>
    <p:extLst>
      <p:ext uri="{BB962C8B-B14F-4D97-AF65-F5344CB8AC3E}">
        <p14:creationId xmlns:p14="http://schemas.microsoft.com/office/powerpoint/2010/main" val="2072127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 Blogs</a:t>
            </a:r>
            <a:endParaRPr lang="en-US" dirty="0"/>
          </a:p>
        </p:txBody>
      </p:sp>
      <p:sp>
        <p:nvSpPr>
          <p:cNvPr id="3" name="Content Placeholder 2"/>
          <p:cNvSpPr>
            <a:spLocks noGrp="1"/>
          </p:cNvSpPr>
          <p:nvPr>
            <p:ph idx="1"/>
          </p:nvPr>
        </p:nvSpPr>
        <p:spPr/>
        <p:txBody>
          <a:bodyPr/>
          <a:lstStyle/>
          <a:p>
            <a:r>
              <a:rPr lang="en-US" dirty="0"/>
              <a:t>301 posts </a:t>
            </a:r>
            <a:r>
              <a:rPr lang="en-US" dirty="0" smtClean="0"/>
              <a:t>made/average of </a:t>
            </a:r>
            <a:r>
              <a:rPr lang="en-US" dirty="0"/>
              <a:t>11.57 posts per teacher</a:t>
            </a:r>
            <a:r>
              <a:rPr lang="en-US" dirty="0" smtClean="0"/>
              <a:t>.</a:t>
            </a:r>
          </a:p>
          <a:p>
            <a:pPr marL="0" indent="0">
              <a:buNone/>
            </a:pPr>
            <a:r>
              <a:rPr lang="en-US" dirty="0" smtClean="0"/>
              <a:t> </a:t>
            </a:r>
          </a:p>
          <a:p>
            <a:r>
              <a:rPr lang="en-US" dirty="0" smtClean="0"/>
              <a:t>445 out of 520 (85%) comments/ average 20 per teacher</a:t>
            </a:r>
            <a:endParaRPr lang="en-US" dirty="0"/>
          </a:p>
          <a:p>
            <a:endParaRPr lang="en-US" dirty="0"/>
          </a:p>
        </p:txBody>
      </p:sp>
    </p:spTree>
    <p:extLst>
      <p:ext uri="{BB962C8B-B14F-4D97-AF65-F5344CB8AC3E}">
        <p14:creationId xmlns:p14="http://schemas.microsoft.com/office/powerpoint/2010/main" val="6800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a:t>
            </a:r>
            <a:endParaRPr lang="en-US" dirty="0"/>
          </a:p>
        </p:txBody>
      </p:sp>
      <p:sp>
        <p:nvSpPr>
          <p:cNvPr id="3" name="Content Placeholder 2"/>
          <p:cNvSpPr>
            <a:spLocks noGrp="1"/>
          </p:cNvSpPr>
          <p:nvPr>
            <p:ph idx="1"/>
          </p:nvPr>
        </p:nvSpPr>
        <p:spPr/>
        <p:txBody>
          <a:bodyPr>
            <a:normAutofit/>
          </a:bodyPr>
          <a:lstStyle/>
          <a:p>
            <a:pPr marL="274320" indent="-274320">
              <a:buFont typeface="Wingdings 2"/>
              <a:buChar char=""/>
              <a:defRPr/>
            </a:pPr>
            <a:r>
              <a:rPr lang="en-US" dirty="0"/>
              <a:t>Descriptive codes that offered explanations for the pedagogical goals were first identified </a:t>
            </a:r>
          </a:p>
          <a:p>
            <a:pPr marL="274320" indent="-274320">
              <a:buFont typeface="Wingdings 2"/>
              <a:buChar char=""/>
              <a:defRPr/>
            </a:pPr>
            <a:r>
              <a:rPr lang="en-US" dirty="0"/>
              <a:t>Single pattern codes that best captured overall themes were created</a:t>
            </a:r>
          </a:p>
          <a:p>
            <a:pPr marL="274320" indent="-274320">
              <a:buFont typeface="Wingdings 2"/>
              <a:buChar char=""/>
              <a:defRPr/>
            </a:pPr>
            <a:r>
              <a:rPr lang="en-US" dirty="0"/>
              <a:t>Assertions were then determined from the pattern codes.  </a:t>
            </a:r>
          </a:p>
          <a:p>
            <a:pPr marL="0" indent="0">
              <a:buNone/>
              <a:defRPr/>
            </a:pPr>
            <a:endParaRPr lang="en-US" dirty="0"/>
          </a:p>
        </p:txBody>
      </p:sp>
    </p:spTree>
    <p:extLst>
      <p:ext uri="{BB962C8B-B14F-4D97-AF65-F5344CB8AC3E}">
        <p14:creationId xmlns:p14="http://schemas.microsoft.com/office/powerpoint/2010/main" val="2491040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21187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Blogging to Reinforce Beliefs</a:t>
            </a:r>
            <a:endParaRPr lang="en-US" dirty="0"/>
          </a:p>
        </p:txBody>
      </p:sp>
      <p:sp>
        <p:nvSpPr>
          <p:cNvPr id="3" name="Content Placeholder 2"/>
          <p:cNvSpPr>
            <a:spLocks noGrp="1"/>
          </p:cNvSpPr>
          <p:nvPr>
            <p:ph idx="1"/>
          </p:nvPr>
        </p:nvSpPr>
        <p:spPr/>
        <p:txBody>
          <a:bodyPr/>
          <a:lstStyle/>
          <a:p>
            <a:r>
              <a:rPr lang="en-US" dirty="0" smtClean="0"/>
              <a:t>Teachers spent little time investigating or questioning their beliefs and or teaching practices. </a:t>
            </a:r>
          </a:p>
          <a:p>
            <a:r>
              <a:rPr lang="en-US" dirty="0" smtClean="0"/>
              <a:t>Instead, they used the blog as a place to discuss what they believed and justified it.</a:t>
            </a:r>
          </a:p>
        </p:txBody>
      </p:sp>
    </p:spTree>
    <p:extLst>
      <p:ext uri="{BB962C8B-B14F-4D97-AF65-F5344CB8AC3E}">
        <p14:creationId xmlns:p14="http://schemas.microsoft.com/office/powerpoint/2010/main" val="370039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Blogging to Reinforce Beliefs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3870598"/>
              </p:ext>
            </p:extLst>
          </p:nvPr>
        </p:nvGraphicFramePr>
        <p:xfrm>
          <a:off x="1781175" y="2133600"/>
          <a:ext cx="7077075" cy="39925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37455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Blogging to Reinforce Beliefs</a:t>
            </a:r>
            <a:endParaRPr lang="en-US" dirty="0"/>
          </a:p>
        </p:txBody>
      </p:sp>
      <p:sp>
        <p:nvSpPr>
          <p:cNvPr id="5" name="Content Placeholder 4"/>
          <p:cNvSpPr>
            <a:spLocks noGrp="1"/>
          </p:cNvSpPr>
          <p:nvPr>
            <p:ph idx="1"/>
          </p:nvPr>
        </p:nvSpPr>
        <p:spPr>
          <a:xfrm>
            <a:off x="-171638" y="1921941"/>
            <a:ext cx="9029888" cy="3992563"/>
          </a:xfrm>
        </p:spPr>
        <p:txBody>
          <a:bodyPr>
            <a:normAutofit/>
          </a:bodyPr>
          <a:lstStyle/>
          <a:p>
            <a:pPr marL="457200" lvl="1" indent="0">
              <a:buNone/>
            </a:pPr>
            <a:r>
              <a:rPr lang="en-US" dirty="0" smtClean="0"/>
              <a:t>I feel like there is so much more I could do to help my ELLs. When reading books, I try to use as many pictures for the vocabulary words as I can. Even though my students speak English, I have noticed that vocabulary is challenging for them at times. – Amanda, First Grade Teacher</a:t>
            </a:r>
          </a:p>
          <a:p>
            <a:pPr marL="457200" lvl="1" indent="0">
              <a:buNone/>
            </a:pPr>
            <a:endParaRPr lang="en-US" dirty="0" smtClean="0"/>
          </a:p>
          <a:p>
            <a:pPr marL="457200" lvl="1" indent="0">
              <a:buNone/>
            </a:pPr>
            <a:r>
              <a:rPr lang="en-US" dirty="0" smtClean="0"/>
              <a:t>Differentiation sounds fabulous. It truly does. It’s the way things should be. Each child should work on his/her personal level and teachers should challenge them just enough- but not too much. But HOW? My kids are all so different! The classroom teacher (no matter how much we want to, or how hard we try) simply cannot do it all. -Kristine, Kindergarten Teacher</a:t>
            </a:r>
            <a:endParaRPr lang="en-US" dirty="0"/>
          </a:p>
        </p:txBody>
      </p:sp>
    </p:spTree>
    <p:extLst>
      <p:ext uri="{BB962C8B-B14F-4D97-AF65-F5344CB8AC3E}">
        <p14:creationId xmlns:p14="http://schemas.microsoft.com/office/powerpoint/2010/main" val="3235743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Platform for Addressing Problems</a:t>
            </a:r>
            <a:endParaRPr lang="en-US" dirty="0"/>
          </a:p>
        </p:txBody>
      </p:sp>
      <p:sp>
        <p:nvSpPr>
          <p:cNvPr id="5" name="Text Placeholder 4"/>
          <p:cNvSpPr>
            <a:spLocks noGrp="1"/>
          </p:cNvSpPr>
          <p:nvPr>
            <p:ph type="body" idx="1"/>
          </p:nvPr>
        </p:nvSpPr>
        <p:spPr/>
        <p:txBody>
          <a:bodyPr/>
          <a:lstStyle/>
          <a:p>
            <a:r>
              <a:rPr lang="en-US" dirty="0" smtClean="0"/>
              <a:t>Teachers Use the Blog to:</a:t>
            </a:r>
            <a:endParaRPr lang="en-US" dirty="0"/>
          </a:p>
        </p:txBody>
      </p:sp>
      <p:sp>
        <p:nvSpPr>
          <p:cNvPr id="6" name="Content Placeholder 5"/>
          <p:cNvSpPr>
            <a:spLocks noGrp="1"/>
          </p:cNvSpPr>
          <p:nvPr>
            <p:ph sz="half" idx="2"/>
          </p:nvPr>
        </p:nvSpPr>
        <p:spPr/>
        <p:txBody>
          <a:bodyPr/>
          <a:lstStyle/>
          <a:p>
            <a:r>
              <a:rPr lang="en-US" dirty="0" smtClean="0"/>
              <a:t>Layout the problem and present their side of the issue</a:t>
            </a:r>
          </a:p>
          <a:p>
            <a:r>
              <a:rPr lang="en-US" dirty="0" smtClean="0"/>
              <a:t>Invite others to engage with them around the problem</a:t>
            </a:r>
          </a:p>
          <a:p>
            <a:endParaRPr lang="en-US" dirty="0"/>
          </a:p>
        </p:txBody>
      </p:sp>
      <p:sp>
        <p:nvSpPr>
          <p:cNvPr id="7" name="Text Placeholder 6"/>
          <p:cNvSpPr>
            <a:spLocks noGrp="1"/>
          </p:cNvSpPr>
          <p:nvPr>
            <p:ph type="body" sz="quarter" idx="3"/>
          </p:nvPr>
        </p:nvSpPr>
        <p:spPr/>
        <p:txBody>
          <a:bodyPr/>
          <a:lstStyle/>
          <a:p>
            <a:r>
              <a:rPr lang="en-US" dirty="0" smtClean="0"/>
              <a:t>Teachers Do Not Use the Blog to:</a:t>
            </a:r>
            <a:endParaRPr lang="en-US" dirty="0"/>
          </a:p>
        </p:txBody>
      </p:sp>
      <p:sp>
        <p:nvSpPr>
          <p:cNvPr id="8" name="Content Placeholder 7"/>
          <p:cNvSpPr>
            <a:spLocks noGrp="1"/>
          </p:cNvSpPr>
          <p:nvPr>
            <p:ph sz="quarter" idx="4"/>
          </p:nvPr>
        </p:nvSpPr>
        <p:spPr/>
        <p:txBody>
          <a:bodyPr/>
          <a:lstStyle/>
          <a:p>
            <a:r>
              <a:rPr lang="en-US" dirty="0" smtClean="0"/>
              <a:t>Collaborate on solutions to problems</a:t>
            </a:r>
          </a:p>
          <a:p>
            <a:r>
              <a:rPr lang="en-US" dirty="0" smtClean="0"/>
              <a:t>Report back regarding progress made on the problem</a:t>
            </a:r>
          </a:p>
          <a:p>
            <a:endParaRPr lang="en-US" dirty="0"/>
          </a:p>
        </p:txBody>
      </p:sp>
    </p:spTree>
    <p:extLst>
      <p:ext uri="{BB962C8B-B14F-4D97-AF65-F5344CB8AC3E}">
        <p14:creationId xmlns:p14="http://schemas.microsoft.com/office/powerpoint/2010/main" val="1050566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Platform for Addressing Problems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79408395"/>
              </p:ext>
            </p:extLst>
          </p:nvPr>
        </p:nvGraphicFramePr>
        <p:xfrm>
          <a:off x="284163" y="2133600"/>
          <a:ext cx="6735820" cy="39925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6369503" y="4805105"/>
            <a:ext cx="2488747" cy="1754327"/>
          </a:xfrm>
          <a:prstGeom prst="rect">
            <a:avLst/>
          </a:prstGeom>
          <a:noFill/>
        </p:spPr>
        <p:txBody>
          <a:bodyPr wrap="square" rtlCol="0">
            <a:spAutoFit/>
          </a:bodyPr>
          <a:lstStyle/>
          <a:p>
            <a:r>
              <a:rPr lang="en-US" dirty="0" smtClean="0"/>
              <a:t>STE: Struggles Teachers Encounter</a:t>
            </a:r>
          </a:p>
          <a:p>
            <a:endParaRPr lang="en-US" dirty="0" smtClean="0"/>
          </a:p>
          <a:p>
            <a:r>
              <a:rPr lang="en-US" dirty="0" smtClean="0"/>
              <a:t>RF: Requests Feedback</a:t>
            </a:r>
          </a:p>
          <a:p>
            <a:endParaRPr lang="en-US" dirty="0" smtClean="0"/>
          </a:p>
          <a:p>
            <a:r>
              <a:rPr lang="en-US" dirty="0" smtClean="0"/>
              <a:t>Ask ?: Asks a Question</a:t>
            </a:r>
            <a:endParaRPr lang="en-US" dirty="0"/>
          </a:p>
        </p:txBody>
      </p:sp>
    </p:spTree>
    <p:extLst>
      <p:ext uri="{BB962C8B-B14F-4D97-AF65-F5344CB8AC3E}">
        <p14:creationId xmlns:p14="http://schemas.microsoft.com/office/powerpoint/2010/main" val="36313521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Platforms for Addressing Problems</a:t>
            </a:r>
            <a:endParaRPr lang="en-US" dirty="0"/>
          </a:p>
        </p:txBody>
      </p:sp>
      <p:sp>
        <p:nvSpPr>
          <p:cNvPr id="5" name="Content Placeholder 4"/>
          <p:cNvSpPr>
            <a:spLocks noGrp="1"/>
          </p:cNvSpPr>
          <p:nvPr>
            <p:ph idx="1"/>
          </p:nvPr>
        </p:nvSpPr>
        <p:spPr>
          <a:xfrm>
            <a:off x="961171" y="2133600"/>
            <a:ext cx="7897079" cy="3992563"/>
          </a:xfrm>
        </p:spPr>
        <p:txBody>
          <a:bodyPr/>
          <a:lstStyle/>
          <a:p>
            <a:r>
              <a:rPr lang="en-US" dirty="0" smtClean="0"/>
              <a:t>Cherie on implementing “Daily 5” for the first time:</a:t>
            </a:r>
          </a:p>
          <a:p>
            <a:pPr marL="0" indent="0">
              <a:buNone/>
            </a:pPr>
            <a:r>
              <a:rPr lang="en-US" dirty="0" smtClean="0"/>
              <a:t>“I feel that after the morning block, [students] really don’t have that much of an opportunity to read. Is it like this at your school? What do you do when there is a specific time scheduled for you? What other things can you do in the classroom to make sure they have other opportunities [to read]?” </a:t>
            </a:r>
            <a:endParaRPr lang="en-US" dirty="0"/>
          </a:p>
        </p:txBody>
      </p:sp>
    </p:spTree>
    <p:extLst>
      <p:ext uri="{BB962C8B-B14F-4D97-AF65-F5344CB8AC3E}">
        <p14:creationId xmlns:p14="http://schemas.microsoft.com/office/powerpoint/2010/main" val="882041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The work presented today was made possible by a generous grant from the Center for Faculty Excellence and Lenovo</a:t>
            </a:r>
            <a:endParaRPr lang="en-US" dirty="0"/>
          </a:p>
        </p:txBody>
      </p:sp>
    </p:spTree>
    <p:extLst>
      <p:ext uri="{BB962C8B-B14F-4D97-AF65-F5344CB8AC3E}">
        <p14:creationId xmlns:p14="http://schemas.microsoft.com/office/powerpoint/2010/main" val="2935567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54618000"/>
              </p:ext>
            </p:extLst>
          </p:nvPr>
        </p:nvGraphicFramePr>
        <p:xfrm>
          <a:off x="1079290" y="1966502"/>
          <a:ext cx="7077075" cy="3992563"/>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1"/>
          <p:cNvSpPr txBox="1">
            <a:spLocks/>
          </p:cNvSpPr>
          <p:nvPr/>
        </p:nvSpPr>
        <p:spPr>
          <a:xfrm>
            <a:off x="284163" y="608102"/>
            <a:ext cx="8574087" cy="967840"/>
          </a:xfrm>
          <a:prstGeom prst="rect">
            <a:avLst/>
          </a:prstGeom>
          <a:solidFill>
            <a:schemeClr val="tx1">
              <a:lumMod val="85000"/>
              <a:lumOff val="15000"/>
              <a:alpha val="70000"/>
            </a:schemeClr>
          </a:solidFill>
        </p:spPr>
        <p:txBody>
          <a:bodyPr vert="horz" lIns="91440" tIns="45720" rIns="91440" bIns="45720" rtlCol="0" anchor="ctr">
            <a:normAutofit fontScale="25000" lnSpcReduction="20000"/>
          </a:bodyPr>
          <a:lstStyle>
            <a:lvl1pPr algn="r" defTabSz="914400" rtl="0" eaLnBrk="1" latinLnBrk="0" hangingPunct="1">
              <a:spcBef>
                <a:spcPct val="0"/>
              </a:spcBef>
              <a:buNone/>
              <a:defRPr sz="4200" kern="1200">
                <a:solidFill>
                  <a:schemeClr val="bg1"/>
                </a:solidFill>
                <a:latin typeface="+mj-lt"/>
                <a:ea typeface="+mj-ea"/>
                <a:cs typeface="+mj-cs"/>
              </a:defRPr>
            </a:lvl1pPr>
          </a:lstStyle>
          <a:p>
            <a:r>
              <a:rPr lang="en-US" sz="2700" dirty="0" smtClean="0"/>
              <a:t/>
            </a:r>
            <a:br>
              <a:rPr lang="en-US" sz="2700" dirty="0" smtClean="0"/>
            </a:br>
            <a:r>
              <a:rPr lang="en-US" sz="10700" dirty="0" smtClean="0"/>
              <a:t>Finding: Teachers use comments to affirm/agree </a:t>
            </a:r>
            <a:br>
              <a:rPr lang="en-US" sz="10700" dirty="0" smtClean="0"/>
            </a:br>
            <a:r>
              <a:rPr lang="en-US" sz="10700" dirty="0" smtClean="0"/>
              <a:t>but not to question or challenge. </a:t>
            </a:r>
            <a:br>
              <a:rPr lang="en-US" sz="10700" dirty="0" smtClean="0"/>
            </a:br>
            <a:endParaRPr lang="en-US" sz="10700" dirty="0"/>
          </a:p>
        </p:txBody>
      </p:sp>
    </p:spTree>
    <p:extLst>
      <p:ext uri="{BB962C8B-B14F-4D97-AF65-F5344CB8AC3E}">
        <p14:creationId xmlns:p14="http://schemas.microsoft.com/office/powerpoint/2010/main" val="504139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84163" y="608102"/>
            <a:ext cx="8574087" cy="967840"/>
          </a:xfrm>
          <a:prstGeom prst="rect">
            <a:avLst/>
          </a:prstGeom>
          <a:solidFill>
            <a:schemeClr val="tx1">
              <a:lumMod val="85000"/>
              <a:lumOff val="15000"/>
              <a:alpha val="70000"/>
            </a:schemeClr>
          </a:solidFill>
        </p:spPr>
        <p:txBody>
          <a:bodyPr vert="horz" lIns="91440" tIns="45720" rIns="91440" bIns="45720" rtlCol="0" anchor="ctr">
            <a:normAutofit fontScale="25000" lnSpcReduction="20000"/>
          </a:bodyPr>
          <a:lstStyle>
            <a:lvl1pPr algn="r" defTabSz="914400" rtl="0" eaLnBrk="1" latinLnBrk="0" hangingPunct="1">
              <a:spcBef>
                <a:spcPct val="0"/>
              </a:spcBef>
              <a:buNone/>
              <a:defRPr sz="4200" kern="1200">
                <a:solidFill>
                  <a:schemeClr val="bg1"/>
                </a:solidFill>
                <a:latin typeface="+mj-lt"/>
                <a:ea typeface="+mj-ea"/>
                <a:cs typeface="+mj-cs"/>
              </a:defRPr>
            </a:lvl1pPr>
          </a:lstStyle>
          <a:p>
            <a:r>
              <a:rPr lang="en-US" sz="2700" dirty="0" smtClean="0"/>
              <a:t/>
            </a:r>
            <a:br>
              <a:rPr lang="en-US" sz="2700" dirty="0" smtClean="0"/>
            </a:br>
            <a:r>
              <a:rPr lang="en-US" sz="10700" dirty="0" smtClean="0"/>
              <a:t>Finding: Teachers use comments to affirm/agree </a:t>
            </a:r>
            <a:br>
              <a:rPr lang="en-US" sz="10700" dirty="0" smtClean="0"/>
            </a:br>
            <a:r>
              <a:rPr lang="en-US" sz="10700" dirty="0" smtClean="0"/>
              <a:t>but not to question or challenge. </a:t>
            </a:r>
            <a:br>
              <a:rPr lang="en-US" sz="10700" dirty="0" smtClean="0"/>
            </a:br>
            <a:endParaRPr lang="en-US" sz="10700" dirty="0"/>
          </a:p>
        </p:txBody>
      </p:sp>
      <p:sp>
        <p:nvSpPr>
          <p:cNvPr id="2" name="Content Placeholder 1"/>
          <p:cNvSpPr>
            <a:spLocks noGrp="1"/>
          </p:cNvSpPr>
          <p:nvPr>
            <p:ph idx="1"/>
          </p:nvPr>
        </p:nvSpPr>
        <p:spPr/>
        <p:txBody>
          <a:bodyPr>
            <a:normAutofit fontScale="92500" lnSpcReduction="20000"/>
          </a:bodyPr>
          <a:lstStyle/>
          <a:p>
            <a:r>
              <a:rPr lang="en-US" dirty="0" smtClean="0"/>
              <a:t>Affirm/Agree: I think this unit on schema does a great job of addressing and explicitly teaching “21</a:t>
            </a:r>
            <a:r>
              <a:rPr lang="en-US" baseline="30000" dirty="0" smtClean="0"/>
              <a:t>st</a:t>
            </a:r>
            <a:r>
              <a:rPr lang="en-US" dirty="0" smtClean="0"/>
              <a:t> century skills.”</a:t>
            </a:r>
          </a:p>
          <a:p>
            <a:r>
              <a:rPr lang="en-US" dirty="0" smtClean="0"/>
              <a:t>Compliment: I absolutely love these resources! Keep sharing!</a:t>
            </a:r>
          </a:p>
          <a:p>
            <a:r>
              <a:rPr lang="en-US" dirty="0" smtClean="0"/>
              <a:t>Asks a Question: How did you come up with the idea for an all boys book club?</a:t>
            </a:r>
          </a:p>
          <a:p>
            <a:r>
              <a:rPr lang="en-US" dirty="0" smtClean="0"/>
              <a:t>Offers Support: I think if you thought of creative prompts… they may enjoy responding to their reading. Their manners of responding could involve writing, drawing, and maybe another medium… </a:t>
            </a:r>
            <a:endParaRPr lang="en-US" dirty="0"/>
          </a:p>
        </p:txBody>
      </p:sp>
    </p:spTree>
    <p:extLst>
      <p:ext uri="{BB962C8B-B14F-4D97-AF65-F5344CB8AC3E}">
        <p14:creationId xmlns:p14="http://schemas.microsoft.com/office/powerpoint/2010/main" val="682877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p:txBody>
          <a:bodyPr/>
          <a:lstStyle/>
          <a:p>
            <a:r>
              <a:rPr lang="en-US" dirty="0" smtClean="0"/>
              <a:t>Students will likely need help:</a:t>
            </a:r>
          </a:p>
          <a:p>
            <a:pPr marL="0" indent="0">
              <a:buNone/>
            </a:pPr>
            <a:r>
              <a:rPr lang="en-US" dirty="0"/>
              <a:t>	</a:t>
            </a:r>
            <a:r>
              <a:rPr lang="en-US" dirty="0" smtClean="0"/>
              <a:t>(a) to critically engage with the 	information/ideas and with each other</a:t>
            </a:r>
          </a:p>
          <a:p>
            <a:pPr marL="0" indent="0">
              <a:buNone/>
            </a:pPr>
            <a:r>
              <a:rPr lang="en-US" dirty="0"/>
              <a:t>	</a:t>
            </a:r>
            <a:r>
              <a:rPr lang="en-US" dirty="0" smtClean="0"/>
              <a:t>(b) using comments well</a:t>
            </a:r>
          </a:p>
          <a:p>
            <a:pPr marL="0" indent="0">
              <a:buNone/>
            </a:pPr>
            <a:r>
              <a:rPr lang="en-US" dirty="0"/>
              <a:t>	</a:t>
            </a:r>
            <a:r>
              <a:rPr lang="en-US" dirty="0" smtClean="0"/>
              <a:t>(c) return/revisit ideas</a:t>
            </a:r>
          </a:p>
          <a:p>
            <a:endParaRPr lang="en-US" dirty="0" smtClean="0"/>
          </a:p>
        </p:txBody>
      </p:sp>
    </p:spTree>
    <p:extLst>
      <p:ext uri="{BB962C8B-B14F-4D97-AF65-F5344CB8AC3E}">
        <p14:creationId xmlns:p14="http://schemas.microsoft.com/office/powerpoint/2010/main" val="1060221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Blog Set-Up and Management</a:t>
            </a:r>
            <a:endParaRPr lang="en-US" dirty="0"/>
          </a:p>
        </p:txBody>
      </p:sp>
      <p:sp>
        <p:nvSpPr>
          <p:cNvPr id="3" name="Content Placeholder 2"/>
          <p:cNvSpPr>
            <a:spLocks noGrp="1"/>
          </p:cNvSpPr>
          <p:nvPr>
            <p:ph idx="1"/>
          </p:nvPr>
        </p:nvSpPr>
        <p:spPr/>
        <p:txBody>
          <a:bodyPr/>
          <a:lstStyle/>
          <a:p>
            <a:r>
              <a:rPr lang="en-US" dirty="0" smtClean="0"/>
              <a:t>Expectations</a:t>
            </a:r>
          </a:p>
          <a:p>
            <a:pPr lvl="1"/>
            <a:r>
              <a:rPr lang="en-US" dirty="0" smtClean="0"/>
              <a:t>Blogosphere Etiquette</a:t>
            </a:r>
          </a:p>
          <a:p>
            <a:pPr lvl="1"/>
            <a:r>
              <a:rPr lang="en-US" dirty="0" smtClean="0"/>
              <a:t>How many posts/comments per week?</a:t>
            </a:r>
          </a:p>
          <a:p>
            <a:pPr lvl="1"/>
            <a:r>
              <a:rPr lang="en-US" dirty="0" smtClean="0"/>
              <a:t>Content</a:t>
            </a:r>
          </a:p>
          <a:p>
            <a:r>
              <a:rPr lang="en-US" dirty="0" smtClean="0"/>
              <a:t>Management</a:t>
            </a:r>
          </a:p>
          <a:p>
            <a:pPr lvl="1"/>
            <a:r>
              <a:rPr lang="en-US" dirty="0" smtClean="0"/>
              <a:t>How to keep track of blogs</a:t>
            </a:r>
          </a:p>
          <a:p>
            <a:pPr lvl="1"/>
            <a:r>
              <a:rPr lang="en-US" dirty="0" smtClean="0"/>
              <a:t>Giving feedback on blogs</a:t>
            </a:r>
          </a:p>
          <a:p>
            <a:pPr lvl="1"/>
            <a:r>
              <a:rPr lang="en-US" dirty="0" smtClean="0"/>
              <a:t>Staying connected with your students</a:t>
            </a:r>
            <a:endParaRPr lang="en-US" dirty="0"/>
          </a:p>
        </p:txBody>
      </p:sp>
    </p:spTree>
    <p:extLst>
      <p:ext uri="{BB962C8B-B14F-4D97-AF65-F5344CB8AC3E}">
        <p14:creationId xmlns:p14="http://schemas.microsoft.com/office/powerpoint/2010/main" val="40540476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Implement Blogging: The Basics</a:t>
            </a:r>
            <a:endParaRPr lang="en-US" dirty="0"/>
          </a:p>
        </p:txBody>
      </p:sp>
      <p:sp>
        <p:nvSpPr>
          <p:cNvPr id="3" name="Content Placeholder 2"/>
          <p:cNvSpPr>
            <a:spLocks noGrp="1"/>
          </p:cNvSpPr>
          <p:nvPr>
            <p:ph idx="1"/>
          </p:nvPr>
        </p:nvSpPr>
        <p:spPr/>
        <p:txBody>
          <a:bodyPr>
            <a:normAutofit fontScale="62500" lnSpcReduction="20000"/>
          </a:bodyPr>
          <a:lstStyle/>
          <a:p>
            <a:pPr lvl="0"/>
            <a:r>
              <a:rPr lang="en-US" dirty="0"/>
              <a:t>Establish a place for the blogs. Blogs can be implemented on public sites (</a:t>
            </a:r>
            <a:r>
              <a:rPr lang="en-US" dirty="0" err="1"/>
              <a:t>wordpress</a:t>
            </a:r>
            <a:r>
              <a:rPr lang="en-US" dirty="0"/>
              <a:t>), private, password protected sites (available through ning.com), or sites intended for educators (</a:t>
            </a:r>
            <a:r>
              <a:rPr lang="en-US" dirty="0" err="1"/>
              <a:t>edublogs</a:t>
            </a:r>
            <a:r>
              <a:rPr lang="en-US" dirty="0"/>
              <a:t>).</a:t>
            </a:r>
          </a:p>
          <a:p>
            <a:pPr lvl="0"/>
            <a:r>
              <a:rPr lang="en-US" dirty="0"/>
              <a:t>Decide how often you want </a:t>
            </a:r>
            <a:r>
              <a:rPr lang="en-US" dirty="0" smtClean="0"/>
              <a:t>students </a:t>
            </a:r>
            <a:r>
              <a:rPr lang="en-US" dirty="0"/>
              <a:t>to blog. In a semester course, we require blogging to occur for 10/12 weeks. </a:t>
            </a:r>
            <a:r>
              <a:rPr lang="en-US" dirty="0" err="1" smtClean="0"/>
              <a:t>Studentss</a:t>
            </a:r>
            <a:r>
              <a:rPr lang="en-US" dirty="0" smtClean="0"/>
              <a:t> </a:t>
            </a:r>
            <a:r>
              <a:rPr lang="en-US" dirty="0"/>
              <a:t>can take any two weeks off. We do not allow make-ups.</a:t>
            </a:r>
          </a:p>
          <a:p>
            <a:pPr lvl="0"/>
            <a:r>
              <a:rPr lang="en-US" dirty="0"/>
              <a:t>Do you want </a:t>
            </a:r>
            <a:r>
              <a:rPr lang="en-US" dirty="0" smtClean="0"/>
              <a:t>students </a:t>
            </a:r>
            <a:r>
              <a:rPr lang="en-US" dirty="0"/>
              <a:t>to comment on blogs? We ask them to comment at least twice a week on the posts of others.</a:t>
            </a:r>
          </a:p>
          <a:p>
            <a:pPr lvl="0"/>
            <a:r>
              <a:rPr lang="en-US" dirty="0"/>
              <a:t>How do you keep up with all this? See our handout that shows how we track blog posts and comments.</a:t>
            </a:r>
          </a:p>
          <a:p>
            <a:pPr lvl="0"/>
            <a:r>
              <a:rPr lang="en-US" dirty="0"/>
              <a:t>What topics are acceptable in blogging? Provide </a:t>
            </a:r>
            <a:r>
              <a:rPr lang="en-US" dirty="0" smtClean="0"/>
              <a:t>students </a:t>
            </a:r>
            <a:r>
              <a:rPr lang="en-US" dirty="0"/>
              <a:t>with a set of guidelines about what they can write about.</a:t>
            </a:r>
          </a:p>
          <a:p>
            <a:pPr lvl="0"/>
            <a:r>
              <a:rPr lang="en-US" dirty="0"/>
              <a:t>Discuss what makes a good comment (and a good blog post). See our handout for guidelines we provide to </a:t>
            </a:r>
            <a:r>
              <a:rPr lang="en-US" dirty="0" smtClean="0"/>
              <a:t>students</a:t>
            </a:r>
            <a:r>
              <a:rPr lang="en-US" dirty="0"/>
              <a:t>.</a:t>
            </a:r>
          </a:p>
          <a:p>
            <a:endParaRPr lang="en-US" dirty="0"/>
          </a:p>
        </p:txBody>
      </p:sp>
    </p:spTree>
    <p:extLst>
      <p:ext uri="{BB962C8B-B14F-4D97-AF65-F5344CB8AC3E}">
        <p14:creationId xmlns:p14="http://schemas.microsoft.com/office/powerpoint/2010/main" val="40427458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Documenting Your Blog Work</a:t>
            </a:r>
            <a:endParaRPr lang="en-US" dirty="0"/>
          </a:p>
        </p:txBody>
      </p:sp>
      <p:graphicFrame>
        <p:nvGraphicFramePr>
          <p:cNvPr id="6" name="Content Placeholder 5"/>
          <p:cNvGraphicFramePr>
            <a:graphicFrameLocks noGrp="1"/>
          </p:cNvGraphicFramePr>
          <p:nvPr>
            <p:ph idx="1"/>
          </p:nvPr>
        </p:nvGraphicFramePr>
        <p:xfrm>
          <a:off x="1781175" y="2552541"/>
          <a:ext cx="7077075" cy="3154680"/>
        </p:xfrm>
        <a:graphic>
          <a:graphicData uri="http://schemas.openxmlformats.org/drawingml/2006/table">
            <a:tbl>
              <a:tblPr firstRow="1" firstCol="1" bandRow="1">
                <a:tableStyleId>{5C22544A-7EE6-4342-B048-85BDC9FD1C3A}</a:tableStyleId>
              </a:tblPr>
              <a:tblGrid>
                <a:gridCol w="2359025"/>
                <a:gridCol w="2359025"/>
                <a:gridCol w="2359025"/>
              </a:tblGrid>
              <a:tr h="0">
                <a:tc>
                  <a:txBody>
                    <a:bodyPr/>
                    <a:lstStyle/>
                    <a:p>
                      <a:pPr marL="0" marR="0">
                        <a:lnSpc>
                          <a:spcPct val="115000"/>
                        </a:lnSpc>
                        <a:spcBef>
                          <a:spcPts val="0"/>
                        </a:spcBef>
                        <a:spcAft>
                          <a:spcPts val="0"/>
                        </a:spcAft>
                      </a:pPr>
                      <a:r>
                        <a:rPr lang="en-US" sz="1200">
                          <a:effectLst/>
                        </a:rPr>
                        <a:t>Date</a:t>
                      </a:r>
                      <a:endParaRPr lang="en-US" sz="1100">
                        <a:effectLst/>
                        <a:latin typeface="Calibri"/>
                        <a:ea typeface="Calibri"/>
                        <a:cs typeface="Times New Roman"/>
                      </a:endParaRPr>
                    </a:p>
                  </a:txBody>
                  <a:tcPr marL="66675" marR="66675" marT="0" marB="0"/>
                </a:tc>
                <a:tc>
                  <a:txBody>
                    <a:bodyPr/>
                    <a:lstStyle/>
                    <a:p>
                      <a:pPr marL="0" marR="0">
                        <a:lnSpc>
                          <a:spcPct val="115000"/>
                        </a:lnSpc>
                        <a:spcBef>
                          <a:spcPts val="0"/>
                        </a:spcBef>
                        <a:spcAft>
                          <a:spcPts val="0"/>
                        </a:spcAft>
                      </a:pPr>
                      <a:r>
                        <a:rPr lang="en-US" sz="1200">
                          <a:effectLst/>
                        </a:rPr>
                        <a:t>Post?</a:t>
                      </a:r>
                      <a:endParaRPr lang="en-US" sz="1100">
                        <a:effectLst/>
                        <a:latin typeface="Calibri"/>
                        <a:ea typeface="Calibri"/>
                        <a:cs typeface="Times New Roman"/>
                      </a:endParaRPr>
                    </a:p>
                  </a:txBody>
                  <a:tcPr marL="66675" marR="66675" marT="0" marB="0"/>
                </a:tc>
                <a:tc>
                  <a:txBody>
                    <a:bodyPr/>
                    <a:lstStyle/>
                    <a:p>
                      <a:pPr marL="0" marR="0">
                        <a:lnSpc>
                          <a:spcPct val="115000"/>
                        </a:lnSpc>
                        <a:spcBef>
                          <a:spcPts val="0"/>
                        </a:spcBef>
                        <a:spcAft>
                          <a:spcPts val="0"/>
                        </a:spcAft>
                      </a:pPr>
                      <a:r>
                        <a:rPr lang="en-US" sz="1200">
                          <a:effectLst/>
                        </a:rPr>
                        <a:t>Skipped?</a:t>
                      </a:r>
                      <a:endParaRPr lang="en-US" sz="1100">
                        <a:effectLst/>
                        <a:latin typeface="Calibri"/>
                        <a:ea typeface="Calibri"/>
                        <a:cs typeface="Times New Roman"/>
                      </a:endParaRPr>
                    </a:p>
                  </a:txBody>
                  <a:tcPr marL="66675" marR="66675" marT="0" marB="0"/>
                </a:tc>
              </a:tr>
              <a:tr h="0">
                <a:tc>
                  <a:txBody>
                    <a:bodyPr/>
                    <a:lstStyle/>
                    <a:p>
                      <a:pPr marL="0" marR="0">
                        <a:lnSpc>
                          <a:spcPct val="115000"/>
                        </a:lnSpc>
                        <a:spcBef>
                          <a:spcPts val="0"/>
                        </a:spcBef>
                        <a:spcAft>
                          <a:spcPts val="0"/>
                        </a:spcAft>
                      </a:pPr>
                      <a:r>
                        <a:rPr lang="en-US" sz="1200">
                          <a:effectLst/>
                        </a:rPr>
                        <a:t>#1 (8/27-9/2)</a:t>
                      </a:r>
                      <a:endParaRPr lang="en-US" sz="1100">
                        <a:effectLst/>
                        <a:latin typeface="Calibri"/>
                        <a:ea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r>
              <a:tr h="0">
                <a:tc>
                  <a:txBody>
                    <a:bodyPr/>
                    <a:lstStyle/>
                    <a:p>
                      <a:pPr marL="0" marR="0">
                        <a:lnSpc>
                          <a:spcPct val="115000"/>
                        </a:lnSpc>
                        <a:spcBef>
                          <a:spcPts val="0"/>
                        </a:spcBef>
                        <a:spcAft>
                          <a:spcPts val="0"/>
                        </a:spcAft>
                      </a:pPr>
                      <a:r>
                        <a:rPr lang="en-US" sz="1200">
                          <a:effectLst/>
                        </a:rPr>
                        <a:t>#2 (9/3-9/9)</a:t>
                      </a:r>
                      <a:endParaRPr lang="en-US" sz="1100">
                        <a:effectLst/>
                        <a:latin typeface="Calibri"/>
                        <a:ea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r>
              <a:tr h="0">
                <a:tc>
                  <a:txBody>
                    <a:bodyPr/>
                    <a:lstStyle/>
                    <a:p>
                      <a:pPr marL="0" marR="0">
                        <a:lnSpc>
                          <a:spcPct val="115000"/>
                        </a:lnSpc>
                        <a:spcBef>
                          <a:spcPts val="0"/>
                        </a:spcBef>
                        <a:spcAft>
                          <a:spcPts val="0"/>
                        </a:spcAft>
                      </a:pPr>
                      <a:r>
                        <a:rPr lang="en-US" sz="1200">
                          <a:effectLst/>
                        </a:rPr>
                        <a:t>#3 (9/10-9/16)</a:t>
                      </a:r>
                      <a:endParaRPr lang="en-US" sz="1100">
                        <a:effectLst/>
                        <a:latin typeface="Calibri"/>
                        <a:ea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r>
              <a:tr h="0">
                <a:tc>
                  <a:txBody>
                    <a:bodyPr/>
                    <a:lstStyle/>
                    <a:p>
                      <a:pPr marL="0" marR="0">
                        <a:lnSpc>
                          <a:spcPct val="115000"/>
                        </a:lnSpc>
                        <a:spcBef>
                          <a:spcPts val="0"/>
                        </a:spcBef>
                        <a:spcAft>
                          <a:spcPts val="0"/>
                        </a:spcAft>
                      </a:pPr>
                      <a:r>
                        <a:rPr lang="en-US" sz="1200">
                          <a:effectLst/>
                        </a:rPr>
                        <a:t>#4 (9/17-9/23)</a:t>
                      </a:r>
                      <a:endParaRPr lang="en-US" sz="1100">
                        <a:effectLst/>
                        <a:latin typeface="Calibri"/>
                        <a:ea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r>
              <a:tr h="0">
                <a:tc>
                  <a:txBody>
                    <a:bodyPr/>
                    <a:lstStyle/>
                    <a:p>
                      <a:pPr marL="0" marR="0">
                        <a:lnSpc>
                          <a:spcPct val="115000"/>
                        </a:lnSpc>
                        <a:spcBef>
                          <a:spcPts val="0"/>
                        </a:spcBef>
                        <a:spcAft>
                          <a:spcPts val="0"/>
                        </a:spcAft>
                      </a:pPr>
                      <a:r>
                        <a:rPr lang="en-US" sz="1200">
                          <a:effectLst/>
                        </a:rPr>
                        <a:t>#5 (9/24-9/30)</a:t>
                      </a:r>
                      <a:endParaRPr lang="en-US" sz="1100">
                        <a:effectLst/>
                        <a:latin typeface="Calibri"/>
                        <a:ea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r>
              <a:tr h="0">
                <a:tc>
                  <a:txBody>
                    <a:bodyPr/>
                    <a:lstStyle/>
                    <a:p>
                      <a:pPr marL="0" marR="0">
                        <a:lnSpc>
                          <a:spcPct val="115000"/>
                        </a:lnSpc>
                        <a:spcBef>
                          <a:spcPts val="0"/>
                        </a:spcBef>
                        <a:spcAft>
                          <a:spcPts val="0"/>
                        </a:spcAft>
                      </a:pPr>
                      <a:r>
                        <a:rPr lang="en-US" sz="1200">
                          <a:effectLst/>
                        </a:rPr>
                        <a:t>#6 (10/1-10/7)</a:t>
                      </a:r>
                      <a:endParaRPr lang="en-US" sz="1100">
                        <a:effectLst/>
                        <a:latin typeface="Calibri"/>
                        <a:ea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r>
              <a:tr h="0">
                <a:tc>
                  <a:txBody>
                    <a:bodyPr/>
                    <a:lstStyle/>
                    <a:p>
                      <a:pPr marL="0" marR="0">
                        <a:lnSpc>
                          <a:spcPct val="115000"/>
                        </a:lnSpc>
                        <a:spcBef>
                          <a:spcPts val="0"/>
                        </a:spcBef>
                        <a:spcAft>
                          <a:spcPts val="0"/>
                        </a:spcAft>
                      </a:pPr>
                      <a:r>
                        <a:rPr lang="en-US" sz="1200">
                          <a:effectLst/>
                        </a:rPr>
                        <a:t>#7 (10/8-10/14)</a:t>
                      </a:r>
                      <a:endParaRPr lang="en-US" sz="1100">
                        <a:effectLst/>
                        <a:latin typeface="Calibri"/>
                        <a:ea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r>
              <a:tr h="0">
                <a:tc>
                  <a:txBody>
                    <a:bodyPr/>
                    <a:lstStyle/>
                    <a:p>
                      <a:pPr marL="0" marR="0">
                        <a:lnSpc>
                          <a:spcPct val="115000"/>
                        </a:lnSpc>
                        <a:spcBef>
                          <a:spcPts val="0"/>
                        </a:spcBef>
                        <a:spcAft>
                          <a:spcPts val="0"/>
                        </a:spcAft>
                      </a:pPr>
                      <a:r>
                        <a:rPr lang="en-US" sz="1200">
                          <a:effectLst/>
                        </a:rPr>
                        <a:t>#8 (10/15-10/21)</a:t>
                      </a:r>
                      <a:endParaRPr lang="en-US" sz="1100">
                        <a:effectLst/>
                        <a:latin typeface="Calibri"/>
                        <a:ea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r>
              <a:tr h="0">
                <a:tc>
                  <a:txBody>
                    <a:bodyPr/>
                    <a:lstStyle/>
                    <a:p>
                      <a:pPr marL="0" marR="0">
                        <a:lnSpc>
                          <a:spcPct val="115000"/>
                        </a:lnSpc>
                        <a:spcBef>
                          <a:spcPts val="0"/>
                        </a:spcBef>
                        <a:spcAft>
                          <a:spcPts val="0"/>
                        </a:spcAft>
                      </a:pPr>
                      <a:r>
                        <a:rPr lang="en-US" sz="1200">
                          <a:effectLst/>
                        </a:rPr>
                        <a:t>#9 (10/22-10/28)</a:t>
                      </a:r>
                      <a:endParaRPr lang="en-US" sz="1100">
                        <a:effectLst/>
                        <a:latin typeface="Calibri"/>
                        <a:ea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r>
              <a:tr h="0">
                <a:tc>
                  <a:txBody>
                    <a:bodyPr/>
                    <a:lstStyle/>
                    <a:p>
                      <a:pPr marL="0" marR="0">
                        <a:lnSpc>
                          <a:spcPct val="115000"/>
                        </a:lnSpc>
                        <a:spcBef>
                          <a:spcPts val="0"/>
                        </a:spcBef>
                        <a:spcAft>
                          <a:spcPts val="0"/>
                        </a:spcAft>
                      </a:pPr>
                      <a:r>
                        <a:rPr lang="en-US" sz="1200">
                          <a:effectLst/>
                        </a:rPr>
                        <a:t>#10 (10/29-11/4)</a:t>
                      </a:r>
                      <a:endParaRPr lang="en-US" sz="1100">
                        <a:effectLst/>
                        <a:latin typeface="Calibri"/>
                        <a:ea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r>
              <a:tr h="0">
                <a:tc>
                  <a:txBody>
                    <a:bodyPr/>
                    <a:lstStyle/>
                    <a:p>
                      <a:pPr marL="0" marR="0">
                        <a:lnSpc>
                          <a:spcPct val="115000"/>
                        </a:lnSpc>
                        <a:spcBef>
                          <a:spcPts val="0"/>
                        </a:spcBef>
                        <a:spcAft>
                          <a:spcPts val="0"/>
                        </a:spcAft>
                      </a:pPr>
                      <a:r>
                        <a:rPr lang="en-US" sz="1200">
                          <a:effectLst/>
                        </a:rPr>
                        <a:t>#11 (11/5-11/11)</a:t>
                      </a:r>
                      <a:endParaRPr lang="en-US" sz="1100">
                        <a:effectLst/>
                        <a:latin typeface="Calibri"/>
                        <a:ea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r>
              <a:tr h="0">
                <a:tc>
                  <a:txBody>
                    <a:bodyPr/>
                    <a:lstStyle/>
                    <a:p>
                      <a:pPr marL="0" marR="0">
                        <a:lnSpc>
                          <a:spcPct val="115000"/>
                        </a:lnSpc>
                        <a:spcBef>
                          <a:spcPts val="0"/>
                        </a:spcBef>
                        <a:spcAft>
                          <a:spcPts val="0"/>
                        </a:spcAft>
                      </a:pPr>
                      <a:r>
                        <a:rPr lang="en-US" sz="1200">
                          <a:effectLst/>
                        </a:rPr>
                        <a:t>#12 (11/12-11/18)</a:t>
                      </a:r>
                      <a:endParaRPr lang="en-US" sz="1100">
                        <a:effectLst/>
                        <a:latin typeface="Calibri"/>
                        <a:ea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r>
              <a:tr h="0">
                <a:tc>
                  <a:txBody>
                    <a:bodyPr/>
                    <a:lstStyle/>
                    <a:p>
                      <a:pPr marL="0" marR="0">
                        <a:lnSpc>
                          <a:spcPct val="115000"/>
                        </a:lnSpc>
                        <a:spcBef>
                          <a:spcPts val="0"/>
                        </a:spcBef>
                        <a:spcAft>
                          <a:spcPts val="0"/>
                        </a:spcAft>
                      </a:pPr>
                      <a:r>
                        <a:rPr lang="en-US" sz="1200">
                          <a:effectLst/>
                        </a:rPr>
                        <a:t>#13 (11/19-11/25)</a:t>
                      </a:r>
                      <a:endParaRPr lang="en-US" sz="1100">
                        <a:effectLst/>
                        <a:latin typeface="Calibri"/>
                        <a:ea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r>
              <a:tr h="0">
                <a:tc>
                  <a:txBody>
                    <a:bodyPr/>
                    <a:lstStyle/>
                    <a:p>
                      <a:pPr marL="0" marR="0">
                        <a:lnSpc>
                          <a:spcPct val="115000"/>
                        </a:lnSpc>
                        <a:spcBef>
                          <a:spcPts val="0"/>
                        </a:spcBef>
                        <a:spcAft>
                          <a:spcPts val="0"/>
                        </a:spcAft>
                      </a:pPr>
                      <a:r>
                        <a:rPr lang="en-US" sz="1200">
                          <a:effectLst/>
                        </a:rPr>
                        <a:t>#14 (11/26-12/2)</a:t>
                      </a:r>
                      <a:endParaRPr lang="en-US" sz="1100">
                        <a:effectLst/>
                        <a:latin typeface="Calibri"/>
                        <a:ea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dirty="0">
                        <a:effectLst/>
                        <a:latin typeface="Calibri"/>
                        <a:cs typeface="Times New Roman"/>
                      </a:endParaRPr>
                    </a:p>
                  </a:txBody>
                  <a:tcPr marL="66675" marR="66675" marT="0" marB="0"/>
                </a:tc>
              </a:tr>
            </a:tbl>
          </a:graphicData>
        </a:graphic>
      </p:graphicFrame>
      <p:sp>
        <p:nvSpPr>
          <p:cNvPr id="7" name="Rectangle 2"/>
          <p:cNvSpPr>
            <a:spLocks noChangeArrowheads="1"/>
          </p:cNvSpPr>
          <p:nvPr/>
        </p:nvSpPr>
        <p:spPr bwMode="auto">
          <a:xfrm>
            <a:off x="1781175" y="2552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141405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Tracking Comments</a:t>
            </a:r>
            <a:endParaRPr lang="en-US" dirty="0"/>
          </a:p>
        </p:txBody>
      </p:sp>
      <p:graphicFrame>
        <p:nvGraphicFramePr>
          <p:cNvPr id="4" name="Content Placeholder 3"/>
          <p:cNvGraphicFramePr>
            <a:graphicFrameLocks noGrp="1"/>
          </p:cNvGraphicFramePr>
          <p:nvPr>
            <p:ph idx="1"/>
          </p:nvPr>
        </p:nvGraphicFramePr>
        <p:xfrm>
          <a:off x="1781175" y="2552541"/>
          <a:ext cx="7077076" cy="3154680"/>
        </p:xfrm>
        <a:graphic>
          <a:graphicData uri="http://schemas.openxmlformats.org/drawingml/2006/table">
            <a:tbl>
              <a:tblPr firstRow="1" firstCol="1" bandRow="1">
                <a:tableStyleId>{5C22544A-7EE6-4342-B048-85BDC9FD1C3A}</a:tableStyleId>
              </a:tblPr>
              <a:tblGrid>
                <a:gridCol w="1769269"/>
                <a:gridCol w="1769269"/>
                <a:gridCol w="1769269"/>
                <a:gridCol w="1769269"/>
              </a:tblGrid>
              <a:tr h="210312">
                <a:tc>
                  <a:txBody>
                    <a:bodyPr/>
                    <a:lstStyle/>
                    <a:p>
                      <a:pPr marL="0" marR="0">
                        <a:lnSpc>
                          <a:spcPct val="115000"/>
                        </a:lnSpc>
                        <a:spcBef>
                          <a:spcPts val="0"/>
                        </a:spcBef>
                        <a:spcAft>
                          <a:spcPts val="0"/>
                        </a:spcAft>
                      </a:pPr>
                      <a:r>
                        <a:rPr lang="en-US" sz="1200">
                          <a:effectLst/>
                        </a:rPr>
                        <a:t>Date</a:t>
                      </a:r>
                      <a:endParaRPr lang="en-US" sz="1100">
                        <a:effectLst/>
                        <a:latin typeface="Calibri"/>
                        <a:ea typeface="Calibri"/>
                        <a:cs typeface="Times New Roman"/>
                      </a:endParaRPr>
                    </a:p>
                  </a:txBody>
                  <a:tcPr marL="66675" marR="66675" marT="0" marB="0"/>
                </a:tc>
                <a:tc>
                  <a:txBody>
                    <a:bodyPr/>
                    <a:lstStyle/>
                    <a:p>
                      <a:pPr marL="0" marR="0">
                        <a:lnSpc>
                          <a:spcPct val="115000"/>
                        </a:lnSpc>
                        <a:spcBef>
                          <a:spcPts val="0"/>
                        </a:spcBef>
                        <a:spcAft>
                          <a:spcPts val="0"/>
                        </a:spcAft>
                      </a:pPr>
                      <a:r>
                        <a:rPr lang="en-US" sz="1200">
                          <a:effectLst/>
                        </a:rPr>
                        <a:t>Comment #1</a:t>
                      </a:r>
                      <a:endParaRPr lang="en-US" sz="1100">
                        <a:effectLst/>
                        <a:latin typeface="Calibri"/>
                        <a:ea typeface="Calibri"/>
                        <a:cs typeface="Times New Roman"/>
                      </a:endParaRPr>
                    </a:p>
                  </a:txBody>
                  <a:tcPr marL="66675" marR="66675" marT="0" marB="0"/>
                </a:tc>
                <a:tc>
                  <a:txBody>
                    <a:bodyPr/>
                    <a:lstStyle/>
                    <a:p>
                      <a:pPr marL="0" marR="0">
                        <a:lnSpc>
                          <a:spcPct val="115000"/>
                        </a:lnSpc>
                        <a:spcBef>
                          <a:spcPts val="0"/>
                        </a:spcBef>
                        <a:spcAft>
                          <a:spcPts val="0"/>
                        </a:spcAft>
                      </a:pPr>
                      <a:r>
                        <a:rPr lang="en-US" sz="1200">
                          <a:effectLst/>
                        </a:rPr>
                        <a:t>Comment #2</a:t>
                      </a:r>
                      <a:endParaRPr lang="en-US" sz="1100">
                        <a:effectLst/>
                        <a:latin typeface="Calibri"/>
                        <a:ea typeface="Calibri"/>
                        <a:cs typeface="Times New Roman"/>
                      </a:endParaRPr>
                    </a:p>
                  </a:txBody>
                  <a:tcPr marL="66675" marR="66675" marT="0" marB="0"/>
                </a:tc>
                <a:tc>
                  <a:txBody>
                    <a:bodyPr/>
                    <a:lstStyle/>
                    <a:p>
                      <a:pPr marL="0" marR="0">
                        <a:lnSpc>
                          <a:spcPct val="115000"/>
                        </a:lnSpc>
                        <a:spcBef>
                          <a:spcPts val="0"/>
                        </a:spcBef>
                        <a:spcAft>
                          <a:spcPts val="0"/>
                        </a:spcAft>
                      </a:pPr>
                      <a:r>
                        <a:rPr lang="en-US" sz="1200">
                          <a:effectLst/>
                        </a:rPr>
                        <a:t>Skipped?</a:t>
                      </a:r>
                      <a:endParaRPr lang="en-US" sz="1100">
                        <a:effectLst/>
                        <a:latin typeface="Calibri"/>
                        <a:ea typeface="Calibri"/>
                        <a:cs typeface="Times New Roman"/>
                      </a:endParaRPr>
                    </a:p>
                  </a:txBody>
                  <a:tcPr marL="66675" marR="66675" marT="0" marB="0"/>
                </a:tc>
              </a:tr>
              <a:tr h="210312">
                <a:tc>
                  <a:txBody>
                    <a:bodyPr/>
                    <a:lstStyle/>
                    <a:p>
                      <a:pPr marL="0" marR="0">
                        <a:lnSpc>
                          <a:spcPct val="115000"/>
                        </a:lnSpc>
                        <a:spcBef>
                          <a:spcPts val="0"/>
                        </a:spcBef>
                        <a:spcAft>
                          <a:spcPts val="0"/>
                        </a:spcAft>
                      </a:pPr>
                      <a:r>
                        <a:rPr lang="en-US" sz="1200">
                          <a:effectLst/>
                        </a:rPr>
                        <a:t>#1 (8/27-9/2)</a:t>
                      </a:r>
                      <a:endParaRPr lang="en-US" sz="1100">
                        <a:effectLst/>
                        <a:latin typeface="Calibri"/>
                        <a:ea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r>
              <a:tr h="210312">
                <a:tc>
                  <a:txBody>
                    <a:bodyPr/>
                    <a:lstStyle/>
                    <a:p>
                      <a:pPr marL="0" marR="0">
                        <a:lnSpc>
                          <a:spcPct val="115000"/>
                        </a:lnSpc>
                        <a:spcBef>
                          <a:spcPts val="0"/>
                        </a:spcBef>
                        <a:spcAft>
                          <a:spcPts val="0"/>
                        </a:spcAft>
                      </a:pPr>
                      <a:r>
                        <a:rPr lang="en-US" sz="1200">
                          <a:effectLst/>
                        </a:rPr>
                        <a:t>#2 (9/3-9/9)</a:t>
                      </a:r>
                      <a:endParaRPr lang="en-US" sz="1100">
                        <a:effectLst/>
                        <a:latin typeface="Calibri"/>
                        <a:ea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r>
              <a:tr h="210312">
                <a:tc>
                  <a:txBody>
                    <a:bodyPr/>
                    <a:lstStyle/>
                    <a:p>
                      <a:pPr marL="0" marR="0">
                        <a:lnSpc>
                          <a:spcPct val="115000"/>
                        </a:lnSpc>
                        <a:spcBef>
                          <a:spcPts val="0"/>
                        </a:spcBef>
                        <a:spcAft>
                          <a:spcPts val="0"/>
                        </a:spcAft>
                      </a:pPr>
                      <a:r>
                        <a:rPr lang="en-US" sz="1200">
                          <a:effectLst/>
                        </a:rPr>
                        <a:t>#3 (9/10-9/16)</a:t>
                      </a:r>
                      <a:endParaRPr lang="en-US" sz="1100">
                        <a:effectLst/>
                        <a:latin typeface="Calibri"/>
                        <a:ea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r>
              <a:tr h="210312">
                <a:tc>
                  <a:txBody>
                    <a:bodyPr/>
                    <a:lstStyle/>
                    <a:p>
                      <a:pPr marL="0" marR="0">
                        <a:lnSpc>
                          <a:spcPct val="115000"/>
                        </a:lnSpc>
                        <a:spcBef>
                          <a:spcPts val="0"/>
                        </a:spcBef>
                        <a:spcAft>
                          <a:spcPts val="0"/>
                        </a:spcAft>
                      </a:pPr>
                      <a:r>
                        <a:rPr lang="en-US" sz="1200">
                          <a:effectLst/>
                        </a:rPr>
                        <a:t>#4 (9/17-9/23)</a:t>
                      </a:r>
                      <a:endParaRPr lang="en-US" sz="1100">
                        <a:effectLst/>
                        <a:latin typeface="Calibri"/>
                        <a:ea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r>
              <a:tr h="210312">
                <a:tc>
                  <a:txBody>
                    <a:bodyPr/>
                    <a:lstStyle/>
                    <a:p>
                      <a:pPr marL="0" marR="0">
                        <a:lnSpc>
                          <a:spcPct val="115000"/>
                        </a:lnSpc>
                        <a:spcBef>
                          <a:spcPts val="0"/>
                        </a:spcBef>
                        <a:spcAft>
                          <a:spcPts val="0"/>
                        </a:spcAft>
                      </a:pPr>
                      <a:r>
                        <a:rPr lang="en-US" sz="1200">
                          <a:effectLst/>
                        </a:rPr>
                        <a:t>#5 (9/24-9/30)</a:t>
                      </a:r>
                      <a:endParaRPr lang="en-US" sz="1100">
                        <a:effectLst/>
                        <a:latin typeface="Calibri"/>
                        <a:ea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r>
              <a:tr h="210312">
                <a:tc>
                  <a:txBody>
                    <a:bodyPr/>
                    <a:lstStyle/>
                    <a:p>
                      <a:pPr marL="0" marR="0">
                        <a:lnSpc>
                          <a:spcPct val="115000"/>
                        </a:lnSpc>
                        <a:spcBef>
                          <a:spcPts val="0"/>
                        </a:spcBef>
                        <a:spcAft>
                          <a:spcPts val="0"/>
                        </a:spcAft>
                      </a:pPr>
                      <a:r>
                        <a:rPr lang="en-US" sz="1200">
                          <a:effectLst/>
                        </a:rPr>
                        <a:t>#6 (10/1-10/7)</a:t>
                      </a:r>
                      <a:endParaRPr lang="en-US" sz="1100">
                        <a:effectLst/>
                        <a:latin typeface="Calibri"/>
                        <a:ea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r>
              <a:tr h="210312">
                <a:tc>
                  <a:txBody>
                    <a:bodyPr/>
                    <a:lstStyle/>
                    <a:p>
                      <a:pPr marL="0" marR="0">
                        <a:lnSpc>
                          <a:spcPct val="115000"/>
                        </a:lnSpc>
                        <a:spcBef>
                          <a:spcPts val="0"/>
                        </a:spcBef>
                        <a:spcAft>
                          <a:spcPts val="0"/>
                        </a:spcAft>
                      </a:pPr>
                      <a:r>
                        <a:rPr lang="en-US" sz="1200">
                          <a:effectLst/>
                        </a:rPr>
                        <a:t>#7 (10/8-10/14)</a:t>
                      </a:r>
                      <a:endParaRPr lang="en-US" sz="1100">
                        <a:effectLst/>
                        <a:latin typeface="Calibri"/>
                        <a:ea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r>
              <a:tr h="210312">
                <a:tc>
                  <a:txBody>
                    <a:bodyPr/>
                    <a:lstStyle/>
                    <a:p>
                      <a:pPr marL="0" marR="0">
                        <a:lnSpc>
                          <a:spcPct val="115000"/>
                        </a:lnSpc>
                        <a:spcBef>
                          <a:spcPts val="0"/>
                        </a:spcBef>
                        <a:spcAft>
                          <a:spcPts val="0"/>
                        </a:spcAft>
                      </a:pPr>
                      <a:r>
                        <a:rPr lang="en-US" sz="1200">
                          <a:effectLst/>
                        </a:rPr>
                        <a:t>#8 (10/15-10/21)</a:t>
                      </a:r>
                      <a:endParaRPr lang="en-US" sz="1100">
                        <a:effectLst/>
                        <a:latin typeface="Calibri"/>
                        <a:ea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r>
              <a:tr h="210312">
                <a:tc>
                  <a:txBody>
                    <a:bodyPr/>
                    <a:lstStyle/>
                    <a:p>
                      <a:pPr marL="0" marR="0">
                        <a:lnSpc>
                          <a:spcPct val="115000"/>
                        </a:lnSpc>
                        <a:spcBef>
                          <a:spcPts val="0"/>
                        </a:spcBef>
                        <a:spcAft>
                          <a:spcPts val="0"/>
                        </a:spcAft>
                      </a:pPr>
                      <a:r>
                        <a:rPr lang="en-US" sz="1200">
                          <a:effectLst/>
                        </a:rPr>
                        <a:t>#9 (10/22-10/28)</a:t>
                      </a:r>
                      <a:endParaRPr lang="en-US" sz="1100">
                        <a:effectLst/>
                        <a:latin typeface="Calibri"/>
                        <a:ea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r>
              <a:tr h="210312">
                <a:tc>
                  <a:txBody>
                    <a:bodyPr/>
                    <a:lstStyle/>
                    <a:p>
                      <a:pPr marL="0" marR="0">
                        <a:lnSpc>
                          <a:spcPct val="115000"/>
                        </a:lnSpc>
                        <a:spcBef>
                          <a:spcPts val="0"/>
                        </a:spcBef>
                        <a:spcAft>
                          <a:spcPts val="0"/>
                        </a:spcAft>
                      </a:pPr>
                      <a:r>
                        <a:rPr lang="en-US" sz="1200">
                          <a:effectLst/>
                        </a:rPr>
                        <a:t>#10 (10/29-11/4)</a:t>
                      </a:r>
                      <a:endParaRPr lang="en-US" sz="1100">
                        <a:effectLst/>
                        <a:latin typeface="Calibri"/>
                        <a:ea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r>
              <a:tr h="210312">
                <a:tc>
                  <a:txBody>
                    <a:bodyPr/>
                    <a:lstStyle/>
                    <a:p>
                      <a:pPr marL="0" marR="0">
                        <a:lnSpc>
                          <a:spcPct val="115000"/>
                        </a:lnSpc>
                        <a:spcBef>
                          <a:spcPts val="0"/>
                        </a:spcBef>
                        <a:spcAft>
                          <a:spcPts val="0"/>
                        </a:spcAft>
                      </a:pPr>
                      <a:r>
                        <a:rPr lang="en-US" sz="1200">
                          <a:effectLst/>
                        </a:rPr>
                        <a:t>#11 (11/5-11/11)</a:t>
                      </a:r>
                      <a:endParaRPr lang="en-US" sz="1100">
                        <a:effectLst/>
                        <a:latin typeface="Calibri"/>
                        <a:ea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r>
              <a:tr h="210312">
                <a:tc>
                  <a:txBody>
                    <a:bodyPr/>
                    <a:lstStyle/>
                    <a:p>
                      <a:pPr marL="0" marR="0">
                        <a:lnSpc>
                          <a:spcPct val="115000"/>
                        </a:lnSpc>
                        <a:spcBef>
                          <a:spcPts val="0"/>
                        </a:spcBef>
                        <a:spcAft>
                          <a:spcPts val="0"/>
                        </a:spcAft>
                      </a:pPr>
                      <a:r>
                        <a:rPr lang="en-US" sz="1200">
                          <a:effectLst/>
                        </a:rPr>
                        <a:t>#12 (11/12-11/18)</a:t>
                      </a:r>
                      <a:endParaRPr lang="en-US" sz="1100">
                        <a:effectLst/>
                        <a:latin typeface="Calibri"/>
                        <a:ea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r>
              <a:tr h="210312">
                <a:tc>
                  <a:txBody>
                    <a:bodyPr/>
                    <a:lstStyle/>
                    <a:p>
                      <a:pPr marL="0" marR="0">
                        <a:lnSpc>
                          <a:spcPct val="115000"/>
                        </a:lnSpc>
                        <a:spcBef>
                          <a:spcPts val="0"/>
                        </a:spcBef>
                        <a:spcAft>
                          <a:spcPts val="0"/>
                        </a:spcAft>
                      </a:pPr>
                      <a:r>
                        <a:rPr lang="en-US" sz="1200">
                          <a:effectLst/>
                        </a:rPr>
                        <a:t>#13 (11/19-11/25)</a:t>
                      </a:r>
                      <a:endParaRPr lang="en-US" sz="1100">
                        <a:effectLst/>
                        <a:latin typeface="Calibri"/>
                        <a:ea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r>
              <a:tr h="210312">
                <a:tc>
                  <a:txBody>
                    <a:bodyPr/>
                    <a:lstStyle/>
                    <a:p>
                      <a:pPr marL="0" marR="0">
                        <a:lnSpc>
                          <a:spcPct val="115000"/>
                        </a:lnSpc>
                        <a:spcBef>
                          <a:spcPts val="0"/>
                        </a:spcBef>
                        <a:spcAft>
                          <a:spcPts val="0"/>
                        </a:spcAft>
                      </a:pPr>
                      <a:r>
                        <a:rPr lang="en-US" sz="1200">
                          <a:effectLst/>
                        </a:rPr>
                        <a:t>#14 (11/26-12/2)</a:t>
                      </a:r>
                      <a:endParaRPr lang="en-US" sz="1100">
                        <a:effectLst/>
                        <a:latin typeface="Calibri"/>
                        <a:ea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a:effectLst/>
                        <a:latin typeface="Calibri"/>
                        <a:cs typeface="Times New Roman"/>
                      </a:endParaRPr>
                    </a:p>
                  </a:txBody>
                  <a:tcPr marL="66675" marR="66675" marT="0" marB="0"/>
                </a:tc>
                <a:tc>
                  <a:txBody>
                    <a:bodyPr/>
                    <a:lstStyle/>
                    <a:p>
                      <a:pPr>
                        <a:lnSpc>
                          <a:spcPct val="115000"/>
                        </a:lnSpc>
                      </a:pPr>
                      <a:endParaRPr lang="en-US" sz="1100" dirty="0">
                        <a:effectLst/>
                        <a:latin typeface="Calibri"/>
                        <a:cs typeface="Times New Roman"/>
                      </a:endParaRPr>
                    </a:p>
                  </a:txBody>
                  <a:tcPr marL="66675" marR="66675" marT="0" marB="0"/>
                </a:tc>
              </a:tr>
            </a:tbl>
          </a:graphicData>
        </a:graphic>
      </p:graphicFrame>
      <p:sp>
        <p:nvSpPr>
          <p:cNvPr id="5" name="Rectangle 1"/>
          <p:cNvSpPr>
            <a:spLocks noChangeArrowheads="1"/>
          </p:cNvSpPr>
          <p:nvPr/>
        </p:nvSpPr>
        <p:spPr bwMode="auto">
          <a:xfrm>
            <a:off x="1781175" y="25527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992024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Makes a Good Blog Post?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 </a:t>
            </a:r>
            <a:r>
              <a:rPr lang="en-US" dirty="0"/>
              <a:t>Have a purpose. Your post cannot talk about everything. </a:t>
            </a:r>
            <a:r>
              <a:rPr lang="en-US" dirty="0" smtClean="0"/>
              <a:t>Know </a:t>
            </a:r>
            <a:r>
              <a:rPr lang="en-US" dirty="0"/>
              <a:t>you may have to leave interesting things out. Save those interesting things for a different blog post. It's better to have a clear, focused post than a list of random interesting things.</a:t>
            </a:r>
          </a:p>
          <a:p>
            <a:r>
              <a:rPr lang="en-US" dirty="0" smtClean="0"/>
              <a:t>Remember </a:t>
            </a:r>
            <a:r>
              <a:rPr lang="en-US" dirty="0"/>
              <a:t>your audience. Yes, you are a part of this class and program. However, your audience is not solely this class. </a:t>
            </a:r>
            <a:r>
              <a:rPr lang="en-US" dirty="0" smtClean="0"/>
              <a:t>When </a:t>
            </a:r>
            <a:r>
              <a:rPr lang="en-US" dirty="0"/>
              <a:t>you write a post, add information that will help your audience be able to understand you. Read the blogs of </a:t>
            </a:r>
            <a:r>
              <a:rPr lang="en-US" dirty="0" smtClean="0"/>
              <a:t>members </a:t>
            </a:r>
            <a:r>
              <a:rPr lang="en-US" dirty="0"/>
              <a:t>who are not in this class. Find the ones you like. Use them as a model.</a:t>
            </a:r>
            <a:br>
              <a:rPr lang="en-US" dirty="0"/>
            </a:br>
            <a:endParaRPr lang="en-US" dirty="0"/>
          </a:p>
          <a:p>
            <a:r>
              <a:rPr lang="en-US" dirty="0" smtClean="0"/>
              <a:t>Craft </a:t>
            </a:r>
            <a:r>
              <a:rPr lang="en-US" dirty="0"/>
              <a:t>an interesting title. While this last tip is not always possible, it is a good one to keep in mind. At the very least, try to write a title that captures the overall point of your post. It will help orient your readers so they know what to expect.</a:t>
            </a:r>
            <a:br>
              <a:rPr lang="en-US" dirty="0"/>
            </a:br>
            <a:endParaRPr lang="en-US" dirty="0"/>
          </a:p>
        </p:txBody>
      </p:sp>
    </p:spTree>
    <p:extLst>
      <p:ext uri="{BB962C8B-B14F-4D97-AF65-F5344CB8AC3E}">
        <p14:creationId xmlns:p14="http://schemas.microsoft.com/office/powerpoint/2010/main" val="8559109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Makes a Good Comment?</a:t>
            </a:r>
            <a:endParaRPr lang="en-US" dirty="0"/>
          </a:p>
        </p:txBody>
      </p:sp>
      <p:sp>
        <p:nvSpPr>
          <p:cNvPr id="3" name="Content Placeholder 2"/>
          <p:cNvSpPr>
            <a:spLocks noGrp="1"/>
          </p:cNvSpPr>
          <p:nvPr>
            <p:ph idx="1"/>
          </p:nvPr>
        </p:nvSpPr>
        <p:spPr/>
        <p:txBody>
          <a:bodyPr>
            <a:normAutofit fontScale="70000" lnSpcReduction="20000"/>
          </a:bodyPr>
          <a:lstStyle/>
          <a:p>
            <a:r>
              <a:rPr lang="en-US" dirty="0"/>
              <a:t>It's easy to write a comment that praises a person. However, good comments will push the writer to think more deeply about their </a:t>
            </a:r>
            <a:r>
              <a:rPr lang="en-US" dirty="0" smtClean="0"/>
              <a:t>ideas. </a:t>
            </a:r>
            <a:r>
              <a:rPr lang="en-US" dirty="0"/>
              <a:t>Keep the following in mind:</a:t>
            </a:r>
            <a:br>
              <a:rPr lang="en-US" dirty="0"/>
            </a:br>
            <a:r>
              <a:rPr lang="en-US" dirty="0"/>
              <a:t/>
            </a:r>
            <a:br>
              <a:rPr lang="en-US" dirty="0"/>
            </a:br>
            <a:r>
              <a:rPr lang="en-US" dirty="0"/>
              <a:t>1. If you praise someone, do more than say, "I like that!" or "Great idea!" Tell the author specifically what you like.</a:t>
            </a:r>
            <a:br>
              <a:rPr lang="en-US" dirty="0"/>
            </a:br>
            <a:r>
              <a:rPr lang="en-US" dirty="0"/>
              <a:t/>
            </a:r>
            <a:br>
              <a:rPr lang="en-US" dirty="0"/>
            </a:br>
            <a:r>
              <a:rPr lang="en-US" dirty="0"/>
              <a:t>2. Leave a question or thought behind that pushes the author to think more about the post. For example, "I really like that you let the students choose their own books to read. However, I am wondering how you might get students to pick books in genres they are less familiar with."</a:t>
            </a:r>
            <a:br>
              <a:rPr lang="en-US" dirty="0"/>
            </a:br>
            <a:r>
              <a:rPr lang="en-US" dirty="0"/>
              <a:t/>
            </a:r>
            <a:br>
              <a:rPr lang="en-US" dirty="0"/>
            </a:br>
            <a:r>
              <a:rPr lang="en-US" dirty="0"/>
              <a:t>3. Make a suggestion. If the author is sharing an issue or concern, offer specific ideas for how to address it.</a:t>
            </a:r>
            <a:br>
              <a:rPr lang="en-US" dirty="0"/>
            </a:br>
            <a:r>
              <a:rPr lang="en-US" dirty="0"/>
              <a:t/>
            </a:r>
            <a:br>
              <a:rPr lang="en-US" dirty="0"/>
            </a:br>
            <a:r>
              <a:rPr lang="en-US" dirty="0"/>
              <a:t>4. Pay attention to previous comments. When relevant, make connections to what other commenters have said. You are having a discussion with the author but also other commenters.</a:t>
            </a:r>
          </a:p>
        </p:txBody>
      </p:sp>
    </p:spTree>
    <p:extLst>
      <p:ext uri="{BB962C8B-B14F-4D97-AF65-F5344CB8AC3E}">
        <p14:creationId xmlns:p14="http://schemas.microsoft.com/office/powerpoint/2010/main" val="16392564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Do With Comments?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answer is, "It depends." In general, you want to acknowledge 90% or more of the comments that are left for you. Acknowledging comments is not required for this class. However, in blogging it is considered good manners to do so. It is also considered good form to read that person's blog and leave a comment when it is appropriate. Not all comments will be substantive. You do not need to respond to comments that do little more than say, "Great post," or you can acknowledge them in one sweeping response such as, "Thanks for the support! So glad everyone enjoyed this." The people who deserve a response are the ones who put thought and effort into their comment regardless of the length of the comment.</a:t>
            </a:r>
          </a:p>
          <a:p>
            <a:endParaRPr lang="en-US" dirty="0"/>
          </a:p>
        </p:txBody>
      </p:sp>
    </p:spTree>
    <p:extLst>
      <p:ext uri="{BB962C8B-B14F-4D97-AF65-F5344CB8AC3E}">
        <p14:creationId xmlns:p14="http://schemas.microsoft.com/office/powerpoint/2010/main" val="4244641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Overview</a:t>
            </a:r>
            <a:endParaRPr lang="en-US" dirty="0"/>
          </a:p>
        </p:txBody>
      </p:sp>
      <p:sp>
        <p:nvSpPr>
          <p:cNvPr id="3" name="Content Placeholder 2"/>
          <p:cNvSpPr>
            <a:spLocks noGrp="1"/>
          </p:cNvSpPr>
          <p:nvPr>
            <p:ph idx="1"/>
          </p:nvPr>
        </p:nvSpPr>
        <p:spPr/>
        <p:txBody>
          <a:bodyPr/>
          <a:lstStyle/>
          <a:p>
            <a:r>
              <a:rPr lang="en-US" dirty="0" smtClean="0"/>
              <a:t>Study Overview</a:t>
            </a:r>
            <a:endParaRPr lang="en-US" dirty="0"/>
          </a:p>
          <a:p>
            <a:r>
              <a:rPr lang="en-US" dirty="0" smtClean="0"/>
              <a:t>Blog set-up and management</a:t>
            </a:r>
          </a:p>
          <a:p>
            <a:r>
              <a:rPr lang="en-US" dirty="0" smtClean="0"/>
              <a:t>What to expect when you ask your students to blog</a:t>
            </a:r>
            <a:endParaRPr lang="en-US" dirty="0"/>
          </a:p>
        </p:txBody>
      </p:sp>
    </p:spTree>
    <p:extLst>
      <p:ext uri="{BB962C8B-B14F-4D97-AF65-F5344CB8AC3E}">
        <p14:creationId xmlns:p14="http://schemas.microsoft.com/office/powerpoint/2010/main" val="32128574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Blogging support at Carolina</a:t>
            </a:r>
          </a:p>
        </p:txBody>
      </p:sp>
      <p:sp>
        <p:nvSpPr>
          <p:cNvPr id="3" name="Content Placeholder 2"/>
          <p:cNvSpPr>
            <a:spLocks noGrp="1"/>
          </p:cNvSpPr>
          <p:nvPr>
            <p:ph idx="1"/>
          </p:nvPr>
        </p:nvSpPr>
        <p:spPr/>
        <p:txBody>
          <a:bodyPr/>
          <a:lstStyle/>
          <a:p>
            <a:pPr marL="0" indent="0">
              <a:buNone/>
            </a:pPr>
            <a:r>
              <a:rPr lang="en-US" dirty="0"/>
              <a:t>Campus blogging platform (</a:t>
            </a:r>
            <a:r>
              <a:rPr lang="en-US" dirty="0" err="1"/>
              <a:t>Wordpress</a:t>
            </a:r>
            <a:r>
              <a:rPr lang="en-US" dirty="0"/>
              <a:t>) </a:t>
            </a:r>
          </a:p>
          <a:p>
            <a:pPr marL="457200" lvl="1" indent="0">
              <a:buNone/>
            </a:pPr>
            <a:r>
              <a:rPr lang="en-US" dirty="0"/>
              <a:t>    </a:t>
            </a:r>
            <a:r>
              <a:rPr lang="en-US" dirty="0">
                <a:hlinkClick r:id="rId2"/>
              </a:rPr>
              <a:t>web.unc.edu</a:t>
            </a:r>
            <a:endParaRPr lang="en-US" dirty="0"/>
          </a:p>
          <a:p>
            <a:pPr marL="457200" lvl="1" indent="0">
              <a:buNone/>
            </a:pPr>
            <a:endParaRPr lang="en-US" dirty="0"/>
          </a:p>
          <a:p>
            <a:pPr marL="0" indent="0">
              <a:buNone/>
            </a:pPr>
            <a:r>
              <a:rPr lang="en-US" dirty="0"/>
              <a:t>Developing blog assignments</a:t>
            </a:r>
          </a:p>
          <a:p>
            <a:pPr marL="457200" lvl="1" indent="0">
              <a:buNone/>
            </a:pPr>
            <a:r>
              <a:rPr lang="en-US" dirty="0"/>
              <a:t>    Center for Faculty Excellence</a:t>
            </a:r>
          </a:p>
          <a:p>
            <a:endParaRPr lang="en-US" dirty="0"/>
          </a:p>
        </p:txBody>
      </p:sp>
    </p:spTree>
    <p:extLst>
      <p:ext uri="{BB962C8B-B14F-4D97-AF65-F5344CB8AC3E}">
        <p14:creationId xmlns:p14="http://schemas.microsoft.com/office/powerpoint/2010/main" val="133733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Blog?</a:t>
            </a:r>
            <a:endParaRPr lang="en-US" dirty="0"/>
          </a:p>
        </p:txBody>
      </p:sp>
      <p:sp>
        <p:nvSpPr>
          <p:cNvPr id="3" name="Content Placeholder 2"/>
          <p:cNvSpPr>
            <a:spLocks noGrp="1"/>
          </p:cNvSpPr>
          <p:nvPr>
            <p:ph idx="1"/>
          </p:nvPr>
        </p:nvSpPr>
        <p:spPr/>
        <p:txBody>
          <a:bodyPr/>
          <a:lstStyle/>
          <a:p>
            <a:r>
              <a:rPr lang="en-US" dirty="0" smtClean="0"/>
              <a:t>Increases interactivity and connectivity</a:t>
            </a:r>
          </a:p>
          <a:p>
            <a:r>
              <a:rPr lang="en-US" dirty="0" smtClean="0"/>
              <a:t>Disrupts positions</a:t>
            </a:r>
          </a:p>
          <a:p>
            <a:r>
              <a:rPr lang="en-US" dirty="0" smtClean="0"/>
              <a:t>Makes knowledge and knowledge development public</a:t>
            </a:r>
          </a:p>
          <a:p>
            <a:r>
              <a:rPr lang="en-US" dirty="0" smtClean="0"/>
              <a:t>Can help students take more ownership of their learning</a:t>
            </a:r>
            <a:endParaRPr lang="en-US" dirty="0"/>
          </a:p>
        </p:txBody>
      </p:sp>
    </p:spTree>
    <p:extLst>
      <p:ext uri="{BB962C8B-B14F-4D97-AF65-F5344CB8AC3E}">
        <p14:creationId xmlns:p14="http://schemas.microsoft.com/office/powerpoint/2010/main" val="1557833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Empowering &amp; Disrupting</a:t>
            </a:r>
            <a:endParaRPr lang="en-US" dirty="0"/>
          </a:p>
        </p:txBody>
      </p:sp>
      <p:sp>
        <p:nvSpPr>
          <p:cNvPr id="3" name="Content Placeholder 2"/>
          <p:cNvSpPr>
            <a:spLocks noGrp="1"/>
          </p:cNvSpPr>
          <p:nvPr>
            <p:ph idx="1"/>
          </p:nvPr>
        </p:nvSpPr>
        <p:spPr/>
        <p:txBody>
          <a:bodyPr>
            <a:normAutofit/>
          </a:bodyPr>
          <a:lstStyle/>
          <a:p>
            <a:r>
              <a:rPr lang="en-US" dirty="0"/>
              <a:t>E</a:t>
            </a:r>
            <a:r>
              <a:rPr lang="en-US" dirty="0" smtClean="0"/>
              <a:t>mpowerment can occur when students:</a:t>
            </a:r>
          </a:p>
          <a:p>
            <a:pPr lvl="1"/>
            <a:r>
              <a:rPr lang="en-US" dirty="0"/>
              <a:t>are given control over issues important to them</a:t>
            </a:r>
          </a:p>
          <a:p>
            <a:pPr lvl="1"/>
            <a:r>
              <a:rPr lang="en-US" dirty="0"/>
              <a:t>can influence actions and are given the opportunity to make change</a:t>
            </a:r>
          </a:p>
          <a:p>
            <a:r>
              <a:rPr lang="en-US" dirty="0" smtClean="0"/>
              <a:t>Empowerment can fluctuate</a:t>
            </a:r>
          </a:p>
          <a:p>
            <a:r>
              <a:rPr lang="en-US" dirty="0" smtClean="0"/>
              <a:t>One path to empowerment is through disrupting everyday practices of learning and engaging with ideas</a:t>
            </a:r>
          </a:p>
          <a:p>
            <a:endParaRPr lang="en-US" dirty="0"/>
          </a:p>
        </p:txBody>
      </p:sp>
    </p:spTree>
    <p:extLst>
      <p:ext uri="{BB962C8B-B14F-4D97-AF65-F5344CB8AC3E}">
        <p14:creationId xmlns:p14="http://schemas.microsoft.com/office/powerpoint/2010/main" val="3435459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Questions</a:t>
            </a:r>
            <a:endParaRPr lang="en-US" dirty="0"/>
          </a:p>
        </p:txBody>
      </p:sp>
      <p:sp>
        <p:nvSpPr>
          <p:cNvPr id="3" name="Content Placeholder 2"/>
          <p:cNvSpPr>
            <a:spLocks noGrp="1"/>
          </p:cNvSpPr>
          <p:nvPr>
            <p:ph idx="1"/>
          </p:nvPr>
        </p:nvSpPr>
        <p:spPr/>
        <p:txBody>
          <a:bodyPr/>
          <a:lstStyle/>
          <a:p>
            <a:pPr marL="0" indent="0">
              <a:buNone/>
            </a:pPr>
            <a:r>
              <a:rPr lang="en-US" dirty="0" smtClean="0"/>
              <a:t>How do teachers use blogging to:</a:t>
            </a:r>
          </a:p>
          <a:p>
            <a:pPr lvl="1"/>
            <a:r>
              <a:rPr lang="en-US" dirty="0" smtClean="0"/>
              <a:t>address/solve problems?</a:t>
            </a:r>
          </a:p>
          <a:p>
            <a:pPr lvl="1"/>
            <a:r>
              <a:rPr lang="en-US" dirty="0" smtClean="0"/>
              <a:t>examine ideas relevant to the course and/or their practice?</a:t>
            </a:r>
          </a:p>
          <a:p>
            <a:r>
              <a:rPr lang="en-US" dirty="0" smtClean="0"/>
              <a:t>How do teachers interact with each other in the blogosphere?</a:t>
            </a:r>
          </a:p>
          <a:p>
            <a:endParaRPr lang="en-US" dirty="0"/>
          </a:p>
        </p:txBody>
      </p:sp>
    </p:spTree>
    <p:extLst>
      <p:ext uri="{BB962C8B-B14F-4D97-AF65-F5344CB8AC3E}">
        <p14:creationId xmlns:p14="http://schemas.microsoft.com/office/powerpoint/2010/main" val="3384114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Design</a:t>
            </a:r>
            <a:endParaRPr lang="en-US" dirty="0"/>
          </a:p>
        </p:txBody>
      </p:sp>
      <p:sp>
        <p:nvSpPr>
          <p:cNvPr id="3" name="Content Placeholder 2"/>
          <p:cNvSpPr>
            <a:spLocks noGrp="1"/>
          </p:cNvSpPr>
          <p:nvPr>
            <p:ph idx="1"/>
          </p:nvPr>
        </p:nvSpPr>
        <p:spPr/>
        <p:txBody>
          <a:bodyPr/>
          <a:lstStyle/>
          <a:p>
            <a:r>
              <a:rPr lang="en-US" dirty="0" smtClean="0"/>
              <a:t>Formative design lasting one academic year</a:t>
            </a:r>
          </a:p>
          <a:p>
            <a:r>
              <a:rPr lang="en-US" dirty="0" smtClean="0"/>
              <a:t>Pedagogical Goals:</a:t>
            </a:r>
          </a:p>
          <a:p>
            <a:pPr lvl="1"/>
            <a:r>
              <a:rPr lang="en-US" dirty="0" smtClean="0"/>
              <a:t>We wanted teachers to use their blogs as a space for	</a:t>
            </a:r>
            <a:r>
              <a:rPr lang="en-US" sz="2000" dirty="0" smtClean="0"/>
              <a:t>(a) examining connections between 	classroom practice and course content</a:t>
            </a:r>
          </a:p>
          <a:p>
            <a:pPr marL="1608137" lvl="4" indent="0">
              <a:buNone/>
            </a:pPr>
            <a:r>
              <a:rPr lang="en-US" dirty="0"/>
              <a:t>	</a:t>
            </a:r>
            <a:r>
              <a:rPr lang="en-US" sz="2000" dirty="0" smtClean="0"/>
              <a:t>(b) evaluating and analyzing ideas presented 	through 	the course or by their colleagues</a:t>
            </a:r>
          </a:p>
          <a:p>
            <a:pPr marL="1608137" lvl="4" indent="0">
              <a:buNone/>
            </a:pPr>
            <a:r>
              <a:rPr lang="en-US" sz="2000" dirty="0"/>
              <a:t>	</a:t>
            </a:r>
            <a:r>
              <a:rPr lang="en-US" sz="2000" dirty="0" smtClean="0"/>
              <a:t>(c) sharing and discussing problems of practice.</a:t>
            </a:r>
            <a:endParaRPr lang="en-US" sz="2000" dirty="0"/>
          </a:p>
          <a:p>
            <a:pPr lvl="1"/>
            <a:endParaRPr lang="en-US" dirty="0" smtClean="0"/>
          </a:p>
        </p:txBody>
      </p:sp>
    </p:spTree>
    <p:extLst>
      <p:ext uri="{BB962C8B-B14F-4D97-AF65-F5344CB8AC3E}">
        <p14:creationId xmlns:p14="http://schemas.microsoft.com/office/powerpoint/2010/main" val="932729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&amp; Participants</a:t>
            </a:r>
            <a:endParaRPr lang="en-US" dirty="0"/>
          </a:p>
        </p:txBody>
      </p:sp>
      <p:sp>
        <p:nvSpPr>
          <p:cNvPr id="3" name="Content Placeholder 2"/>
          <p:cNvSpPr>
            <a:spLocks noGrp="1"/>
          </p:cNvSpPr>
          <p:nvPr>
            <p:ph idx="1"/>
          </p:nvPr>
        </p:nvSpPr>
        <p:spPr/>
        <p:txBody>
          <a:bodyPr/>
          <a:lstStyle/>
          <a:p>
            <a:r>
              <a:rPr lang="en-US" dirty="0" smtClean="0"/>
              <a:t>26 teachers enrolled in a Masters program</a:t>
            </a:r>
          </a:p>
          <a:p>
            <a:r>
              <a:rPr lang="en-US" dirty="0" smtClean="0"/>
              <a:t>85% taught K-5.</a:t>
            </a:r>
          </a:p>
          <a:p>
            <a:r>
              <a:rPr lang="en-US" dirty="0" smtClean="0"/>
              <a:t>Teachers were comfortable with using computers and learning new technology</a:t>
            </a:r>
          </a:p>
          <a:p>
            <a:r>
              <a:rPr lang="en-US" dirty="0" smtClean="0"/>
              <a:t>No one had prior experience with blogging</a:t>
            </a:r>
          </a:p>
          <a:p>
            <a:pPr marL="0" indent="0">
              <a:buNone/>
            </a:pPr>
            <a:endParaRPr lang="en-US" dirty="0" smtClean="0"/>
          </a:p>
          <a:p>
            <a:endParaRPr lang="en-US" dirty="0"/>
          </a:p>
        </p:txBody>
      </p:sp>
    </p:spTree>
    <p:extLst>
      <p:ext uri="{BB962C8B-B14F-4D97-AF65-F5344CB8AC3E}">
        <p14:creationId xmlns:p14="http://schemas.microsoft.com/office/powerpoint/2010/main" val="2620737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Sources</a:t>
            </a:r>
            <a:endParaRPr lang="en-US" dirty="0"/>
          </a:p>
        </p:txBody>
      </p:sp>
      <p:sp>
        <p:nvSpPr>
          <p:cNvPr id="3" name="Content Placeholder 2"/>
          <p:cNvSpPr>
            <a:spLocks noGrp="1"/>
          </p:cNvSpPr>
          <p:nvPr>
            <p:ph idx="1"/>
          </p:nvPr>
        </p:nvSpPr>
        <p:spPr/>
        <p:txBody>
          <a:bodyPr>
            <a:normAutofit/>
          </a:bodyPr>
          <a:lstStyle/>
          <a:p>
            <a:pPr marL="274320" indent="-274320">
              <a:buFont typeface="Wingdings 2"/>
              <a:buChar char=""/>
              <a:defRPr/>
            </a:pPr>
            <a:r>
              <a:rPr lang="en-US" dirty="0" smtClean="0"/>
              <a:t>Blogs (total)</a:t>
            </a:r>
          </a:p>
          <a:p>
            <a:pPr marL="734695" lvl="1" indent="-274320">
              <a:buFont typeface="Wingdings 2"/>
              <a:buChar char=""/>
              <a:defRPr/>
            </a:pPr>
            <a:r>
              <a:rPr lang="en-US" dirty="0" smtClean="0"/>
              <a:t>602 blog posts</a:t>
            </a:r>
          </a:p>
          <a:p>
            <a:pPr marL="734695" lvl="1" indent="-274320">
              <a:buFont typeface="Wingdings 2"/>
              <a:buChar char=""/>
              <a:defRPr/>
            </a:pPr>
            <a:r>
              <a:rPr lang="en-US" dirty="0" smtClean="0"/>
              <a:t>890 comments</a:t>
            </a:r>
            <a:endParaRPr lang="en-US" dirty="0"/>
          </a:p>
          <a:p>
            <a:pPr marL="274320" indent="-274320">
              <a:buFont typeface="Wingdings 2"/>
              <a:buChar char=""/>
              <a:defRPr/>
            </a:pPr>
            <a:r>
              <a:rPr lang="en-US" sz="2800" dirty="0" smtClean="0"/>
              <a:t>Interviews</a:t>
            </a:r>
            <a:r>
              <a:rPr lang="en-US" dirty="0"/>
              <a:t>	</a:t>
            </a:r>
            <a:endParaRPr lang="en-US" dirty="0" smtClean="0"/>
          </a:p>
          <a:p>
            <a:pPr marL="734695" lvl="1" indent="-274320">
              <a:buFont typeface="Wingdings 2"/>
              <a:buChar char=""/>
              <a:defRPr/>
            </a:pPr>
            <a:r>
              <a:rPr lang="en-US" sz="2600" dirty="0" smtClean="0"/>
              <a:t>Five teachers were interviewed twice (November/April)</a:t>
            </a:r>
          </a:p>
        </p:txBody>
      </p:sp>
    </p:spTree>
    <p:extLst>
      <p:ext uri="{BB962C8B-B14F-4D97-AF65-F5344CB8AC3E}">
        <p14:creationId xmlns:p14="http://schemas.microsoft.com/office/powerpoint/2010/main" val="153821406"/>
      </p:ext>
    </p:extLst>
  </p:cSld>
  <p:clrMapOvr>
    <a:masterClrMapping/>
  </p:clrMapOvr>
</p:sld>
</file>

<file path=ppt/theme/theme1.xml><?xml version="1.0" encoding="utf-8"?>
<a:theme xmlns:a="http://schemas.openxmlformats.org/drawingml/2006/main" name="Spectrum">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Spectrum.thmx</Template>
  <TotalTime>804</TotalTime>
  <Words>1498</Words>
  <Application>Microsoft Office PowerPoint</Application>
  <PresentationFormat>On-screen Show (4:3)</PresentationFormat>
  <Paragraphs>205</Paragraphs>
  <Slides>30</Slides>
  <Notes>22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Spectrum</vt:lpstr>
      <vt:lpstr>Using Blogs for Course Assignments</vt:lpstr>
      <vt:lpstr>Thank You!</vt:lpstr>
      <vt:lpstr>Presentation Overview</vt:lpstr>
      <vt:lpstr>Why Blog?</vt:lpstr>
      <vt:lpstr>Empowering &amp; Disrupting</vt:lpstr>
      <vt:lpstr>Guiding Questions</vt:lpstr>
      <vt:lpstr>Study Design</vt:lpstr>
      <vt:lpstr>Setting &amp; Participants</vt:lpstr>
      <vt:lpstr>Data Sources</vt:lpstr>
      <vt:lpstr>Blogging Procedures</vt:lpstr>
      <vt:lpstr>Fall Blogs</vt:lpstr>
      <vt:lpstr>Data Analysis</vt:lpstr>
      <vt:lpstr>Findings</vt:lpstr>
      <vt:lpstr>Blogging to Reinforce Beliefs</vt:lpstr>
      <vt:lpstr>Blogging to Reinforce Beliefs</vt:lpstr>
      <vt:lpstr>Blogging to Reinforce Beliefs</vt:lpstr>
      <vt:lpstr>Platform for Addressing Problems</vt:lpstr>
      <vt:lpstr>Platform for Addressing Problems</vt:lpstr>
      <vt:lpstr>Platforms for Addressing Problems</vt:lpstr>
      <vt:lpstr>PowerPoint Presentation</vt:lpstr>
      <vt:lpstr>PowerPoint Presentation</vt:lpstr>
      <vt:lpstr>Implications</vt:lpstr>
      <vt:lpstr>Blog Set-Up and Management</vt:lpstr>
      <vt:lpstr>How to Implement Blogging: The Basics</vt:lpstr>
      <vt:lpstr>Documenting Your Blog Work</vt:lpstr>
      <vt:lpstr>Tracking Comments</vt:lpstr>
      <vt:lpstr>What Makes a Good Blog Post?</vt:lpstr>
      <vt:lpstr>What Makes a Good Comment?</vt:lpstr>
      <vt:lpstr>What Do You Do With Comments?</vt:lpstr>
      <vt:lpstr>Blogging support at Carolina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Greene</dc:creator>
  <cp:lastModifiedBy>Bob Henshaw</cp:lastModifiedBy>
  <cp:revision>110</cp:revision>
  <dcterms:created xsi:type="dcterms:W3CDTF">2012-08-18T13:31:27Z</dcterms:created>
  <dcterms:modified xsi:type="dcterms:W3CDTF">2012-11-01T20:34:10Z</dcterms:modified>
</cp:coreProperties>
</file>