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6" r:id="rId2"/>
    <p:sldId id="291" r:id="rId3"/>
    <p:sldId id="347" r:id="rId4"/>
    <p:sldId id="348" r:id="rId5"/>
    <p:sldId id="272" r:id="rId6"/>
    <p:sldId id="340" r:id="rId7"/>
    <p:sldId id="287" r:id="rId8"/>
    <p:sldId id="331" r:id="rId9"/>
    <p:sldId id="332" r:id="rId10"/>
    <p:sldId id="333" r:id="rId11"/>
    <p:sldId id="334" r:id="rId12"/>
    <p:sldId id="335" r:id="rId13"/>
    <p:sldId id="336" r:id="rId14"/>
    <p:sldId id="337" r:id="rId15"/>
    <p:sldId id="350" r:id="rId16"/>
    <p:sldId id="351" r:id="rId17"/>
    <p:sldId id="352" r:id="rId18"/>
    <p:sldId id="353" r:id="rId19"/>
    <p:sldId id="349" r:id="rId20"/>
    <p:sldId id="338" r:id="rId21"/>
    <p:sldId id="339" r:id="rId22"/>
    <p:sldId id="317" r:id="rId23"/>
    <p:sldId id="314" r:id="rId24"/>
    <p:sldId id="315" r:id="rId25"/>
    <p:sldId id="316" r:id="rId26"/>
    <p:sldId id="329" r:id="rId27"/>
    <p:sldId id="289" r:id="rId28"/>
    <p:sldId id="265" r:id="rId29"/>
    <p:sldId id="342" r:id="rId30"/>
    <p:sldId id="343" r:id="rId31"/>
    <p:sldId id="344" r:id="rId32"/>
    <p:sldId id="345" r:id="rId33"/>
    <p:sldId id="319" r:id="rId34"/>
    <p:sldId id="320" r:id="rId35"/>
    <p:sldId id="321" r:id="rId36"/>
    <p:sldId id="322" r:id="rId37"/>
    <p:sldId id="326" r:id="rId38"/>
    <p:sldId id="31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p:cViewPr varScale="1">
        <p:scale>
          <a:sx n="130" d="100"/>
          <a:sy n="130" d="100"/>
        </p:scale>
        <p:origin x="-1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089BEC-9A82-4D76-BF2A-198083E74785}" type="datetimeFigureOut">
              <a:rPr lang="en-US" smtClean="0"/>
              <a:pPr/>
              <a:t>11/4/2011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60571-86FF-4385-903D-066DB5A10C62}" type="slidenum">
              <a:rPr lang="en-US" smtClean="0"/>
              <a:pPr/>
              <a:t>‹#›</a:t>
            </a:fld>
            <a:endParaRPr lang="en-US"/>
          </a:p>
        </p:txBody>
      </p:sp>
    </p:spTree>
    <p:extLst>
      <p:ext uri="{BB962C8B-B14F-4D97-AF65-F5344CB8AC3E}">
        <p14:creationId xmlns:p14="http://schemas.microsoft.com/office/powerpoint/2010/main" val="229522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cs typeface="Arial" charset="0"/>
              </a:rPr>
              <a:t>25-49: Mid-sized are hard more challenging. Generally very little eye contact among students. But group are especially challenging if you want to do anything more than just “lean over and talk to your neighbor”. JUST LIKE YOU ALL SAID, moving furniture around was time-consuming and disruptive. Sounds like a discouragement to using that particular technique. </a:t>
            </a:r>
          </a:p>
          <a:p>
            <a:endParaRPr lang="en-US" dirty="0" smtClean="0">
              <a:latin typeface="Arial" charset="0"/>
              <a:cs typeface="Arial"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C772EB-ECEB-4FD8-B987-41773DD82D75}" type="slidenum">
              <a:rPr lang="en-US" smtClean="0"/>
              <a:pPr eaLnBrk="1" hangingPunct="1"/>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smtClean="0">
                <a:latin typeface="Arial" charset="0"/>
                <a:cs typeface="Arial" charset="0"/>
              </a:rPr>
              <a:t>Past five years at UNC has seen an increase in the number of departments who are interested in improving the instructional experience. Some departments in our general college, some are professional schools. In some cases it’s a dean with a vision, other times it’s a fixed term faculty member teaching large sections who wants to make a difference.</a:t>
            </a:r>
          </a:p>
          <a:p>
            <a:pPr marL="171450" indent="-171450">
              <a:buFontTx/>
              <a:buChar char="•"/>
            </a:pPr>
            <a:r>
              <a:rPr lang="en-US" smtClean="0">
                <a:latin typeface="Arial" charset="0"/>
                <a:cs typeface="Arial" charset="0"/>
              </a:rPr>
              <a:t>Third and fourth are really constraints to how we can address the first two, will talk about these more. </a:t>
            </a:r>
          </a:p>
          <a:p>
            <a:pPr marL="171450" indent="-171450">
              <a:buFontTx/>
              <a:buChar char="•"/>
            </a:pPr>
            <a:r>
              <a:rPr lang="en-US" smtClean="0">
                <a:latin typeface="Arial" charset="0"/>
                <a:cs typeface="Arial" charset="0"/>
              </a:rPr>
              <a:t>But what’s really driving our work in this area is the first two. So the over-arching question that we went into this with was: If you make it easier for instructors to use interactive teaching techniques in the classroom, will they be more likely to use them?</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B625FAF-8372-4596-B79F-E83DA0D74336}" type="slidenum">
              <a:rPr lang="en-US" smtClean="0"/>
              <a:pPr eaLnBrk="1" hangingPunct="1"/>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B4133D-7694-49F6-9FD6-4C4C7C6960BA}" type="slidenum">
              <a:rPr lang="en-US" smtClean="0"/>
              <a:pPr eaLnBrk="1" hangingPunct="1"/>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B4133D-7694-49F6-9FD6-4C4C7C6960BA}" type="slidenum">
              <a:rPr lang="en-US" smtClean="0"/>
              <a:pPr eaLnBrk="1" hangingPunct="1"/>
              <a:t>13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cs typeface="Arial" charset="0"/>
              </a:rPr>
              <a:t>I had seen article in an EDUCAUSE paper on learning spaces about this design at Iowa State U. </a:t>
            </a:r>
          </a:p>
          <a:p>
            <a:endParaRPr lang="en-US" smtClean="0">
              <a:latin typeface="Arial" charset="0"/>
              <a:cs typeface="Arial" charset="0"/>
            </a:endParaRPr>
          </a:p>
          <a:p>
            <a:r>
              <a:rPr lang="en-US" smtClean="0">
                <a:latin typeface="Arial" charset="0"/>
                <a:cs typeface="Arial" charset="0"/>
              </a:rPr>
              <a:t>So my immediate question was, how can we apply this to a mid-sized classroom?</a:t>
            </a:r>
          </a:p>
          <a:p>
            <a:endParaRPr lang="en-US" smtClean="0">
              <a:latin typeface="Arial" charset="0"/>
              <a:cs typeface="Arial" charset="0"/>
            </a:endParaRPr>
          </a:p>
          <a:p>
            <a:endParaRPr lang="en-US" smtClean="0">
              <a:latin typeface="Arial" charset="0"/>
              <a:cs typeface="Arial"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824988-9A3D-4B98-97CA-6F43307049F4}" type="slidenum">
              <a:rPr lang="en-US" smtClean="0"/>
              <a:pPr eaLnBrk="1" hangingPunct="1"/>
              <a:t>22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cs typeface="Arial" charset="0"/>
              </a:rPr>
              <a:t>So here’s our standard configuration. All students facing the front of the classroom.</a:t>
            </a:r>
          </a:p>
          <a:p>
            <a:endParaRPr lang="en-US" smtClean="0">
              <a:latin typeface="Arial" charset="0"/>
              <a:cs typeface="Arial" charset="0"/>
            </a:endParaRPr>
          </a:p>
          <a:p>
            <a:r>
              <a:rPr lang="en-US" smtClean="0">
                <a:latin typeface="Arial" charset="0"/>
                <a:cs typeface="Arial" charset="0"/>
              </a:rPr>
              <a:t>Now I’m going to reveal the technology that makes our design possible.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9EAF43-C575-4754-AD9D-C46FA84C0BB2}" type="slidenum">
              <a:rPr lang="en-US" smtClean="0"/>
              <a:pPr eaLnBrk="1" hangingPunct="1"/>
              <a:t>23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cs typeface="Arial" charset="0"/>
              </a:rPr>
              <a:t>So getting back to our mock-up classroom…..</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C7A1AB-A419-4FC7-AC78-44AF9EBFDEE7}" type="slidenum">
              <a:rPr lang="en-US" smtClean="0"/>
              <a:pPr eaLnBrk="1" hangingPunct="1"/>
              <a:t>24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DB0D2F7-4635-423D-B028-AB88408656A8}" type="slidenum">
              <a:rPr lang="en-US" smtClean="0"/>
              <a:pPr eaLnBrk="1" hangingPunct="1"/>
              <a:t>25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FE2D474-7A69-49EB-A0C8-950264EF9FA1}" type="slidenum">
              <a:rPr lang="en-US" smtClean="0"/>
              <a:pPr eaLnBrk="1" hangingPunct="1"/>
              <a:t>28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637143-DC21-4C0B-BA63-03C62373A40E}"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289702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37143-DC21-4C0B-BA63-03C62373A40E}"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302416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37143-DC21-4C0B-BA63-03C62373A40E}"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228114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37143-DC21-4C0B-BA63-03C62373A40E}"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126971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37143-DC21-4C0B-BA63-03C62373A40E}"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308636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637143-DC21-4C0B-BA63-03C62373A40E}" type="datetimeFigureOut">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246696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637143-DC21-4C0B-BA63-03C62373A40E}" type="datetimeFigureOut">
              <a:rPr lang="en-US" smtClean="0"/>
              <a:pPr/>
              <a:t>11/4/2011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219769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637143-DC21-4C0B-BA63-03C62373A40E}" type="datetimeFigureOut">
              <a:rPr lang="en-US" smtClean="0"/>
              <a:pPr/>
              <a:t>11/4/2011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288512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37143-DC21-4C0B-BA63-03C62373A40E}" type="datetimeFigureOut">
              <a:rPr lang="en-US" smtClean="0"/>
              <a:pPr/>
              <a:t>11/4/2011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351400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37143-DC21-4C0B-BA63-03C62373A40E}" type="datetimeFigureOut">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202771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37143-DC21-4C0B-BA63-03C62373A40E}" type="datetimeFigureOut">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56384-0EA1-4977-B55C-F17C85CCF547}" type="slidenum">
              <a:rPr lang="en-US" smtClean="0"/>
              <a:pPr/>
              <a:t>‹#›</a:t>
            </a:fld>
            <a:endParaRPr lang="en-US"/>
          </a:p>
        </p:txBody>
      </p:sp>
    </p:spTree>
    <p:extLst>
      <p:ext uri="{BB962C8B-B14F-4D97-AF65-F5344CB8AC3E}">
        <p14:creationId xmlns:p14="http://schemas.microsoft.com/office/powerpoint/2010/main" val="202701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37143-DC21-4C0B-BA63-03C62373A40E}" type="datetimeFigureOut">
              <a:rPr lang="en-US" smtClean="0"/>
              <a:pPr/>
              <a:t>11/4/2011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6384-0EA1-4977-B55C-F17C85CCF547}" type="slidenum">
              <a:rPr lang="en-US" smtClean="0"/>
              <a:pPr/>
              <a:t>‹#›</a:t>
            </a:fld>
            <a:endParaRPr lang="en-US"/>
          </a:p>
        </p:txBody>
      </p:sp>
    </p:spTree>
    <p:extLst>
      <p:ext uri="{BB962C8B-B14F-4D97-AF65-F5344CB8AC3E}">
        <p14:creationId xmlns:p14="http://schemas.microsoft.com/office/powerpoint/2010/main" val="117743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cfe.unc.edu/pdfs/SCALE-UP_fall2010_interimRPT.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csu.edu/PER/SCALEUP/ConceptualLearning.html" TargetMode="External"/><Relationship Id="rId7" Type="http://schemas.openxmlformats.org/officeDocument/2006/relationships/image" Target="../media/image12.jpeg"/><Relationship Id="rId2" Type="http://schemas.openxmlformats.org/officeDocument/2006/relationships/hyperlink" Target="http://www.ncsu.edu/PER/SCALEUP/ProblemSolving.html"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ncsu.edu/PER/SCALEUP/FailureRates.html" TargetMode="External"/><Relationship Id="rId4" Type="http://schemas.openxmlformats.org/officeDocument/2006/relationships/hyperlink" Target="http://www.ncsu.edu/PER/SCALEUP/Attitud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package" Target="../embeddings/Microsoft_PowerPoint_Slide2.sldx"/><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package" Target="../embeddings/Microsoft_PowerPoint_Slide3.sldx"/><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bhenshaw@email.unc.ed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t>Extreme Classroom Makeover</a:t>
            </a:r>
            <a:endParaRPr lang="en-US" dirty="0"/>
          </a:p>
        </p:txBody>
      </p:sp>
      <p:sp>
        <p:nvSpPr>
          <p:cNvPr id="3" name="Subtitle 2"/>
          <p:cNvSpPr>
            <a:spLocks noGrp="1"/>
          </p:cNvSpPr>
          <p:nvPr>
            <p:ph type="subTitle" idx="1"/>
          </p:nvPr>
        </p:nvSpPr>
        <p:spPr>
          <a:xfrm>
            <a:off x="1066800" y="1981200"/>
            <a:ext cx="7162800" cy="3505200"/>
          </a:xfrm>
        </p:spPr>
        <p:txBody>
          <a:bodyPr>
            <a:normAutofit/>
          </a:bodyPr>
          <a:lstStyle/>
          <a:p>
            <a:r>
              <a:rPr lang="en-US" b="1" dirty="0" smtClean="0"/>
              <a:t>Carolina Classrooms Designed to Promote Active Learning</a:t>
            </a:r>
          </a:p>
          <a:p>
            <a:endParaRPr lang="en-US" b="1" dirty="0" smtClean="0"/>
          </a:p>
          <a:p>
            <a:r>
              <a:rPr lang="en-US" dirty="0" smtClean="0"/>
              <a:t>Ritchie Kendall, English and Comparative Literature</a:t>
            </a:r>
            <a:br>
              <a:rPr lang="en-US" dirty="0" smtClean="0"/>
            </a:br>
            <a:r>
              <a:rPr lang="en-US" dirty="0" smtClean="0"/>
              <a:t>Duane </a:t>
            </a:r>
            <a:r>
              <a:rPr lang="en-US" dirty="0" err="1" smtClean="0"/>
              <a:t>Deardorff</a:t>
            </a:r>
            <a:r>
              <a:rPr lang="en-US" dirty="0" smtClean="0"/>
              <a:t>, Physics and Astronomy</a:t>
            </a:r>
          </a:p>
        </p:txBody>
      </p:sp>
    </p:spTree>
    <p:extLst>
      <p:ext uri="{BB962C8B-B14F-4D97-AF65-F5344CB8AC3E}">
        <p14:creationId xmlns:p14="http://schemas.microsoft.com/office/powerpoint/2010/main" val="111511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Steelcase Node </a:t>
            </a:r>
            <a:br>
              <a:rPr lang="en-US" sz="4000" dirty="0" smtClean="0"/>
            </a:br>
            <a:r>
              <a:rPr lang="en-US" sz="2000" dirty="0" smtClean="0"/>
              <a:t>Genome Sciences Building, Fall 2012</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 y="1676400"/>
            <a:ext cx="7743825" cy="43434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99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 Learn2</a:t>
            </a:r>
            <a:br>
              <a:rPr lang="en-US" dirty="0" smtClean="0"/>
            </a:br>
            <a:r>
              <a:rPr lang="en-US" sz="2700" dirty="0" err="1" smtClean="0"/>
              <a:t>Dey</a:t>
            </a:r>
            <a:r>
              <a:rPr lang="en-US" sz="2700" dirty="0" smtClean="0"/>
              <a:t> Hall, Spring 2012</a:t>
            </a:r>
            <a:endParaRPr lang="en-US" sz="27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600200"/>
            <a:ext cx="4762500" cy="45720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7843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7" descr="Top:  A physics lab room in Phillips Hall, equipped ca 1990 with bench seating  Bottom:  Directly across the hall in 208 Phillips is the SCALEUP room, designed and renovated  to maximize student and intructor collaboration and interaction  Digital panoramas  by Thomas Cox.">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b="48923"/>
          <a:stretch>
            <a:fillRect/>
          </a:stretch>
        </p:blipFill>
        <p:spPr bwMode="auto">
          <a:xfrm>
            <a:off x="577812" y="1066800"/>
            <a:ext cx="79121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6"/>
          <p:cNvSpPr txBox="1">
            <a:spLocks noChangeArrowheads="1"/>
          </p:cNvSpPr>
          <p:nvPr/>
        </p:nvSpPr>
        <p:spPr bwMode="auto">
          <a:xfrm>
            <a:off x="2743200" y="4953000"/>
            <a:ext cx="3647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Phillips Hall - traditional </a:t>
            </a:r>
            <a:r>
              <a:rPr lang="en-US" dirty="0" smtClean="0"/>
              <a:t>bench lab</a:t>
            </a:r>
            <a:endParaRPr lang="en-US" dirty="0"/>
          </a:p>
        </p:txBody>
      </p:sp>
    </p:spTree>
    <p:extLst>
      <p:ext uri="{BB962C8B-B14F-4D97-AF65-F5344CB8AC3E}">
        <p14:creationId xmlns:p14="http://schemas.microsoft.com/office/powerpoint/2010/main" val="3631189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274638"/>
            <a:ext cx="8458200" cy="1143000"/>
          </a:xfrm>
        </p:spPr>
        <p:txBody>
          <a:bodyPr/>
          <a:lstStyle/>
          <a:p>
            <a:r>
              <a:rPr lang="en-US" sz="4000" dirty="0" smtClean="0"/>
              <a:t>Studio Classrooms</a:t>
            </a:r>
          </a:p>
        </p:txBody>
      </p:sp>
      <p:pic>
        <p:nvPicPr>
          <p:cNvPr id="22531" name="Picture 5" descr="Top:  A physics lab room in Phillips Hall, equipped ca 1990 with bench seating  Bottom:  Directly across the hall in 208 Phillips is the SCALEUP room, designed and renovated  to maximize student and intructor collaboration and interaction  Digital panoramas  by Thomas Cox.">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t="50000"/>
          <a:stretch>
            <a:fillRect/>
          </a:stretch>
        </p:blipFill>
        <p:spPr bwMode="auto">
          <a:xfrm>
            <a:off x="609600" y="1522116"/>
            <a:ext cx="7964306" cy="3530331"/>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Box 1"/>
          <p:cNvSpPr txBox="1">
            <a:spLocks noChangeArrowheads="1"/>
          </p:cNvSpPr>
          <p:nvPr/>
        </p:nvSpPr>
        <p:spPr bwMode="auto">
          <a:xfrm>
            <a:off x="3367539" y="5192712"/>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208 Phillips </a:t>
            </a:r>
            <a:r>
              <a:rPr lang="en-US" dirty="0"/>
              <a:t>Hall </a:t>
            </a:r>
          </a:p>
        </p:txBody>
      </p:sp>
      <p:sp>
        <p:nvSpPr>
          <p:cNvPr id="22535" name="TextBox 1"/>
          <p:cNvSpPr txBox="1">
            <a:spLocks noChangeArrowheads="1"/>
          </p:cNvSpPr>
          <p:nvPr/>
        </p:nvSpPr>
        <p:spPr bwMode="auto">
          <a:xfrm>
            <a:off x="838200" y="6321425"/>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Fall 2010 interim report:    </a:t>
            </a:r>
            <a:r>
              <a:rPr lang="en-US" sz="1400">
                <a:hlinkClick r:id="rId4"/>
              </a:rPr>
              <a:t>http://cfe.unc.edu/pdfs/SCALE-UP_fall2010_interimRPT.pdf</a:t>
            </a:r>
            <a:endParaRPr lang="en-US" sz="1400"/>
          </a:p>
          <a:p>
            <a:pPr eaLnBrk="1" hangingPunct="1"/>
            <a:endParaRPr lang="en-US" sz="1400"/>
          </a:p>
        </p:txBody>
      </p:sp>
    </p:spTree>
    <p:extLst>
      <p:ext uri="{BB962C8B-B14F-4D97-AF65-F5344CB8AC3E}">
        <p14:creationId xmlns:p14="http://schemas.microsoft.com/office/powerpoint/2010/main" val="3992436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1143000"/>
            <a:ext cx="8300937" cy="38100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4822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learned – Peer collaboration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Over half the students (57.9%) in the experimental classroom </a:t>
            </a:r>
            <a:r>
              <a:rPr lang="en-US" dirty="0" smtClean="0"/>
              <a:t>reported </a:t>
            </a:r>
            <a:r>
              <a:rPr lang="en-US" dirty="0"/>
              <a:t>often or sometimes working with classmates outside of class on assigned work or </a:t>
            </a:r>
            <a:r>
              <a:rPr lang="en-US" dirty="0" smtClean="0"/>
              <a:t>studying, compared to </a:t>
            </a:r>
            <a:r>
              <a:rPr lang="en-US" dirty="0"/>
              <a:t>35.1% of students </a:t>
            </a:r>
            <a:r>
              <a:rPr lang="en-US" dirty="0" smtClean="0"/>
              <a:t>in the control classroom.</a:t>
            </a:r>
          </a:p>
          <a:p>
            <a:r>
              <a:rPr lang="en-US" dirty="0" smtClean="0"/>
              <a:t>86.8% of students </a:t>
            </a:r>
            <a:r>
              <a:rPr lang="en-US" dirty="0"/>
              <a:t>in the experimental classroom strongly agreed/agreed with the statement that </a:t>
            </a:r>
            <a:r>
              <a:rPr lang="en-US" i="1" dirty="0"/>
              <a:t>students in their class help one </a:t>
            </a:r>
            <a:r>
              <a:rPr lang="en-US" i="1" dirty="0" smtClean="0"/>
              <a:t>another, </a:t>
            </a:r>
            <a:r>
              <a:rPr lang="en-US" dirty="0" smtClean="0"/>
              <a:t>compared to 56.2% of students in the control classroom.</a:t>
            </a:r>
            <a:endParaRPr lang="en-US" dirty="0"/>
          </a:p>
        </p:txBody>
      </p:sp>
    </p:spTree>
    <p:extLst>
      <p:ext uri="{BB962C8B-B14F-4D97-AF65-F5344CB8AC3E}">
        <p14:creationId xmlns:p14="http://schemas.microsoft.com/office/powerpoint/2010/main" val="286764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we learned – Student engagement</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a:t>Over half the students (60.5%) in the experimental classroom reported spending 11 to 15 hours on coursework; whereas, over half the students (52.6%) in the control classroom reported spending 6 to 10 hours on coursework.  </a:t>
            </a:r>
            <a:endParaRPr lang="en-US" dirty="0" smtClean="0"/>
          </a:p>
          <a:p>
            <a:r>
              <a:rPr lang="en-US" dirty="0"/>
              <a:t>Over half the students (63.8%) in the experimental classroom reported often/sometimes contributing to class discussions. </a:t>
            </a:r>
            <a:r>
              <a:rPr lang="en-US" dirty="0" smtClean="0"/>
              <a:t>For </a:t>
            </a:r>
            <a:r>
              <a:rPr lang="en-US" dirty="0"/>
              <a:t>the control group, 21.0% reported often/sometimes contributing to class </a:t>
            </a:r>
            <a:r>
              <a:rPr lang="en-US" dirty="0" smtClean="0"/>
              <a:t>discussions.</a:t>
            </a:r>
            <a:endParaRPr lang="en-US" dirty="0"/>
          </a:p>
        </p:txBody>
      </p:sp>
    </p:spTree>
    <p:extLst>
      <p:ext uri="{BB962C8B-B14F-4D97-AF65-F5344CB8AC3E}">
        <p14:creationId xmlns:p14="http://schemas.microsoft.com/office/powerpoint/2010/main" val="369606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comments - Likes</a:t>
            </a:r>
            <a:endParaRPr lang="en-US" dirty="0"/>
          </a:p>
        </p:txBody>
      </p:sp>
      <p:sp>
        <p:nvSpPr>
          <p:cNvPr id="3" name="Content Placeholder 2"/>
          <p:cNvSpPr>
            <a:spLocks noGrp="1"/>
          </p:cNvSpPr>
          <p:nvPr>
            <p:ph idx="1"/>
          </p:nvPr>
        </p:nvSpPr>
        <p:spPr/>
        <p:txBody>
          <a:bodyPr>
            <a:normAutofit lnSpcReduction="10000"/>
          </a:bodyPr>
          <a:lstStyle/>
          <a:p>
            <a:pPr lvl="0"/>
            <a:r>
              <a:rPr lang="en-US" sz="3000" i="1" dirty="0"/>
              <a:t>The structure of the class worked much </a:t>
            </a:r>
            <a:r>
              <a:rPr lang="en-US" sz="3000" i="1" dirty="0" err="1"/>
              <a:t>much</a:t>
            </a:r>
            <a:r>
              <a:rPr lang="en-US" sz="3000" i="1" dirty="0"/>
              <a:t> better for me than the traditional 116 section that I took.</a:t>
            </a:r>
          </a:p>
          <a:p>
            <a:pPr lvl="0"/>
            <a:r>
              <a:rPr lang="en-US" sz="3000" i="1" dirty="0"/>
              <a:t>Engaging learning by working in small groups, demonstrations, and labs daily.</a:t>
            </a:r>
          </a:p>
          <a:p>
            <a:pPr lvl="0"/>
            <a:r>
              <a:rPr lang="en-US" sz="3000" i="1" dirty="0"/>
              <a:t>The teachers and TAs being available in a small classroom setting to help with individual understanding…it made me feel like they were really invested in my learning and understanding.</a:t>
            </a:r>
          </a:p>
          <a:p>
            <a:pPr lvl="0"/>
            <a:r>
              <a:rPr lang="en-US" sz="3000" i="1" dirty="0"/>
              <a:t>Ability to work in class with other students.</a:t>
            </a:r>
          </a:p>
          <a:p>
            <a:endParaRPr lang="en-US" dirty="0"/>
          </a:p>
        </p:txBody>
      </p:sp>
    </p:spTree>
    <p:extLst>
      <p:ext uri="{BB962C8B-B14F-4D97-AF65-F5344CB8AC3E}">
        <p14:creationId xmlns:p14="http://schemas.microsoft.com/office/powerpoint/2010/main" val="287273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comments - Dislikes</a:t>
            </a:r>
            <a:endParaRPr lang="en-US" dirty="0"/>
          </a:p>
        </p:txBody>
      </p:sp>
      <p:sp>
        <p:nvSpPr>
          <p:cNvPr id="3" name="Content Placeholder 2"/>
          <p:cNvSpPr>
            <a:spLocks noGrp="1"/>
          </p:cNvSpPr>
          <p:nvPr>
            <p:ph idx="1"/>
          </p:nvPr>
        </p:nvSpPr>
        <p:spPr/>
        <p:txBody>
          <a:bodyPr>
            <a:normAutofit/>
          </a:bodyPr>
          <a:lstStyle/>
          <a:p>
            <a:pPr lvl="0"/>
            <a:r>
              <a:rPr lang="en-US" i="1" dirty="0"/>
              <a:t>The almost nonexistent lecture.</a:t>
            </a:r>
            <a:endParaRPr lang="en-US" dirty="0"/>
          </a:p>
          <a:p>
            <a:pPr lvl="0"/>
            <a:r>
              <a:rPr lang="en-US" i="1" dirty="0"/>
              <a:t>Not much lecturing to develop concepts.</a:t>
            </a:r>
            <a:endParaRPr lang="en-US" dirty="0"/>
          </a:p>
          <a:p>
            <a:pPr lvl="0"/>
            <a:r>
              <a:rPr lang="en-US" i="1" dirty="0"/>
              <a:t>Often felt I didn’t know what was expected of our group when doing short form lab reports.</a:t>
            </a:r>
            <a:endParaRPr lang="en-US" dirty="0"/>
          </a:p>
          <a:p>
            <a:pPr lvl="0"/>
            <a:r>
              <a:rPr lang="en-US" i="1" dirty="0"/>
              <a:t>Not working through problems on the board or sharing how to solve problems after completing recitation problems.</a:t>
            </a:r>
            <a:endParaRPr lang="en-US" dirty="0"/>
          </a:p>
          <a:p>
            <a:endParaRPr lang="en-US" dirty="0"/>
          </a:p>
        </p:txBody>
      </p:sp>
    </p:spTree>
    <p:extLst>
      <p:ext uri="{BB962C8B-B14F-4D97-AF65-F5344CB8AC3E}">
        <p14:creationId xmlns:p14="http://schemas.microsoft.com/office/powerpoint/2010/main" val="2716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056" y="338667"/>
            <a:ext cx="3960239" cy="236988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solidFill>
                  <a:srgbClr val="FF0000"/>
                </a:solidFill>
                <a:latin typeface="Helvetica"/>
                <a:cs typeface="Helvetica"/>
              </a:rPr>
              <a:t>Pros:</a:t>
            </a:r>
          </a:p>
          <a:p>
            <a:r>
              <a:rPr lang="en-US" sz="1600" dirty="0" smtClean="0">
                <a:solidFill>
                  <a:srgbClr val="0000FF"/>
                </a:solidFill>
                <a:latin typeface="Helvetica"/>
                <a:cs typeface="Helvetica"/>
              </a:rPr>
              <a:t>Tracking of 16,000 students:</a:t>
            </a:r>
          </a:p>
          <a:p>
            <a:r>
              <a:rPr lang="en-US" sz="1600" dirty="0" smtClean="0">
                <a:solidFill>
                  <a:srgbClr val="0000FF"/>
                </a:solidFill>
                <a:latin typeface="Helvetica"/>
                <a:cs typeface="Helvetica"/>
              </a:rPr>
              <a:t>1. Ability to solve problems is </a:t>
            </a:r>
            <a:r>
              <a:rPr lang="en-US" sz="1600" dirty="0" smtClean="0">
                <a:solidFill>
                  <a:srgbClr val="0000FF"/>
                </a:solidFill>
                <a:latin typeface="Helvetica"/>
                <a:cs typeface="Helvetica"/>
                <a:hlinkClick r:id="rId2"/>
              </a:rPr>
              <a:t>improved</a:t>
            </a:r>
            <a:r>
              <a:rPr lang="en-US" sz="1600" dirty="0" smtClean="0">
                <a:solidFill>
                  <a:srgbClr val="0000FF"/>
                </a:solidFill>
                <a:latin typeface="Helvetica"/>
                <a:cs typeface="Helvetica"/>
              </a:rPr>
              <a:t> </a:t>
            </a:r>
          </a:p>
          <a:p>
            <a:r>
              <a:rPr lang="en-US" sz="1600" dirty="0" smtClean="0">
                <a:solidFill>
                  <a:srgbClr val="0000FF"/>
                </a:solidFill>
                <a:latin typeface="Helvetica"/>
                <a:cs typeface="Helvetica"/>
              </a:rPr>
              <a:t>2. Conceptual understanding is </a:t>
            </a:r>
            <a:r>
              <a:rPr lang="en-US" sz="1600" dirty="0" smtClean="0">
                <a:solidFill>
                  <a:srgbClr val="0000FF"/>
                </a:solidFill>
                <a:latin typeface="Helvetica"/>
                <a:cs typeface="Helvetica"/>
                <a:hlinkClick r:id="rId3"/>
              </a:rPr>
              <a:t>increased</a:t>
            </a:r>
            <a:r>
              <a:rPr lang="en-US" sz="1600" dirty="0" smtClean="0">
                <a:solidFill>
                  <a:srgbClr val="0000FF"/>
                </a:solidFill>
                <a:latin typeface="Helvetica"/>
                <a:cs typeface="Helvetica"/>
              </a:rPr>
              <a:t> </a:t>
            </a:r>
          </a:p>
          <a:p>
            <a:r>
              <a:rPr lang="en-US" sz="1600" dirty="0" smtClean="0">
                <a:solidFill>
                  <a:srgbClr val="0000FF"/>
                </a:solidFill>
                <a:latin typeface="Helvetica"/>
                <a:cs typeface="Helvetica"/>
              </a:rPr>
              <a:t>3. Attitudes are </a:t>
            </a:r>
            <a:r>
              <a:rPr lang="en-US" sz="1600" dirty="0" smtClean="0">
                <a:solidFill>
                  <a:srgbClr val="0000FF"/>
                </a:solidFill>
                <a:latin typeface="Helvetica"/>
                <a:cs typeface="Helvetica"/>
                <a:hlinkClick r:id="rId4"/>
              </a:rPr>
              <a:t>improved</a:t>
            </a:r>
            <a:r>
              <a:rPr lang="en-US" sz="1600" dirty="0" smtClean="0">
                <a:solidFill>
                  <a:srgbClr val="0000FF"/>
                </a:solidFill>
                <a:latin typeface="Helvetica"/>
                <a:cs typeface="Helvetica"/>
              </a:rPr>
              <a:t> </a:t>
            </a:r>
          </a:p>
          <a:p>
            <a:r>
              <a:rPr lang="en-US" sz="1600" dirty="0" smtClean="0">
                <a:solidFill>
                  <a:srgbClr val="0000FF"/>
                </a:solidFill>
                <a:latin typeface="Helvetica"/>
                <a:cs typeface="Helvetica"/>
              </a:rPr>
              <a:t>4. Failure rates are drastically </a:t>
            </a:r>
            <a:r>
              <a:rPr lang="en-US" sz="1600" dirty="0" smtClean="0">
                <a:solidFill>
                  <a:srgbClr val="0000FF"/>
                </a:solidFill>
                <a:latin typeface="Helvetica"/>
                <a:cs typeface="Helvetica"/>
                <a:hlinkClick r:id="rId5"/>
              </a:rPr>
              <a:t>reduced</a:t>
            </a:r>
            <a:r>
              <a:rPr lang="en-US" sz="1600" dirty="0" smtClean="0">
                <a:solidFill>
                  <a:srgbClr val="0000FF"/>
                </a:solidFill>
                <a:latin typeface="Helvetica"/>
                <a:cs typeface="Helvetica"/>
              </a:rPr>
              <a:t>, </a:t>
            </a:r>
          </a:p>
          <a:p>
            <a:r>
              <a:rPr lang="en-US" sz="1600" dirty="0" smtClean="0">
                <a:solidFill>
                  <a:srgbClr val="0000FF"/>
                </a:solidFill>
                <a:latin typeface="Helvetica"/>
                <a:cs typeface="Helvetica"/>
              </a:rPr>
              <a:t>    especially for women and minorities</a:t>
            </a:r>
          </a:p>
          <a:p>
            <a:r>
              <a:rPr lang="en-US" sz="1600" dirty="0" smtClean="0">
                <a:solidFill>
                  <a:srgbClr val="0000FF"/>
                </a:solidFill>
                <a:latin typeface="Helvetica"/>
                <a:cs typeface="Helvetica"/>
              </a:rPr>
              <a:t>5. Studio approach in upper-level courses</a:t>
            </a:r>
          </a:p>
          <a:p>
            <a:r>
              <a:rPr lang="en-US" sz="1600" dirty="0" smtClean="0">
                <a:solidFill>
                  <a:srgbClr val="0000FF"/>
                </a:solidFill>
                <a:latin typeface="Helvetica"/>
                <a:cs typeface="Helvetica"/>
              </a:rPr>
              <a:t>6. SCALE-UP is not just for physics</a:t>
            </a:r>
            <a:endParaRPr lang="en-US" sz="1600" dirty="0">
              <a:solidFill>
                <a:srgbClr val="0000FF"/>
              </a:solidFill>
              <a:latin typeface="Helvetica"/>
              <a:cs typeface="Helvetica"/>
            </a:endParaRPr>
          </a:p>
        </p:txBody>
      </p:sp>
      <p:sp>
        <p:nvSpPr>
          <p:cNvPr id="5" name="TextBox 4"/>
          <p:cNvSpPr txBox="1"/>
          <p:nvPr/>
        </p:nvSpPr>
        <p:spPr>
          <a:xfrm>
            <a:off x="4948296" y="338667"/>
            <a:ext cx="3481342" cy="141577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solidFill>
                  <a:srgbClr val="FF0000"/>
                </a:solidFill>
                <a:latin typeface="Helvetica"/>
                <a:cs typeface="Helvetica"/>
              </a:rPr>
              <a:t>Cons:</a:t>
            </a:r>
          </a:p>
          <a:p>
            <a:pPr marL="342900" indent="-342900"/>
            <a:r>
              <a:rPr lang="en-US" sz="1600" dirty="0" smtClean="0">
                <a:solidFill>
                  <a:srgbClr val="0000FF"/>
                </a:solidFill>
                <a:latin typeface="Helvetica"/>
                <a:cs typeface="Helvetica"/>
              </a:rPr>
              <a:t>1. About 15% of our students want a</a:t>
            </a:r>
          </a:p>
          <a:p>
            <a:pPr marL="342900" indent="-342900"/>
            <a:r>
              <a:rPr lang="en-US" sz="1600" dirty="0" smtClean="0">
                <a:solidFill>
                  <a:srgbClr val="0000FF"/>
                </a:solidFill>
                <a:latin typeface="Helvetica"/>
                <a:cs typeface="Helvetica"/>
              </a:rPr>
              <a:t>    lecture</a:t>
            </a:r>
          </a:p>
          <a:p>
            <a:r>
              <a:rPr lang="en-US" sz="1600" dirty="0" smtClean="0">
                <a:solidFill>
                  <a:srgbClr val="0000FF"/>
                </a:solidFill>
                <a:latin typeface="Helvetica"/>
                <a:cs typeface="Helvetica"/>
              </a:rPr>
              <a:t>2. Faculty buy-in</a:t>
            </a:r>
          </a:p>
          <a:p>
            <a:endParaRPr lang="en-US" dirty="0"/>
          </a:p>
        </p:txBody>
      </p:sp>
      <p:sp>
        <p:nvSpPr>
          <p:cNvPr id="7" name="TextBox 6"/>
          <p:cNvSpPr txBox="1"/>
          <p:nvPr/>
        </p:nvSpPr>
        <p:spPr>
          <a:xfrm>
            <a:off x="482056" y="2768055"/>
            <a:ext cx="4664708" cy="369332"/>
          </a:xfrm>
          <a:prstGeom prst="rect">
            <a:avLst/>
          </a:prstGeom>
          <a:noFill/>
        </p:spPr>
        <p:txBody>
          <a:bodyPr wrap="none" rtlCol="0">
            <a:spAutoFit/>
          </a:bodyPr>
          <a:lstStyle/>
          <a:p>
            <a:r>
              <a:rPr lang="en-US" dirty="0" smtClean="0">
                <a:solidFill>
                  <a:srgbClr val="660066"/>
                </a:solidFill>
                <a:latin typeface="Helvetica"/>
                <a:cs typeface="Helvetica"/>
              </a:rPr>
              <a:t>There are &gt;100 SCALE-UP sites in the U.S.</a:t>
            </a:r>
            <a:endParaRPr lang="en-US" dirty="0">
              <a:solidFill>
                <a:srgbClr val="660066"/>
              </a:solidFill>
              <a:latin typeface="Helvetica"/>
              <a:cs typeface="Helvetica"/>
            </a:endParaRPr>
          </a:p>
        </p:txBody>
      </p:sp>
      <p:pic>
        <p:nvPicPr>
          <p:cNvPr id="8" name="Picture 7" descr="STSS.jpg"/>
          <p:cNvPicPr>
            <a:picLocks noChangeAspect="1"/>
          </p:cNvPicPr>
          <p:nvPr/>
        </p:nvPicPr>
        <p:blipFill>
          <a:blip r:embed="rId6" cstate="print"/>
          <a:stretch>
            <a:fillRect/>
          </a:stretch>
        </p:blipFill>
        <p:spPr>
          <a:xfrm>
            <a:off x="260702" y="3137387"/>
            <a:ext cx="4181593" cy="2784941"/>
          </a:xfrm>
          <a:prstGeom prst="rect">
            <a:avLst/>
          </a:prstGeom>
        </p:spPr>
      </p:pic>
      <p:pic>
        <p:nvPicPr>
          <p:cNvPr id="9" name="Picture 8" descr="14757_hr.jpg"/>
          <p:cNvPicPr>
            <a:picLocks noChangeAspect="1"/>
          </p:cNvPicPr>
          <p:nvPr/>
        </p:nvPicPr>
        <p:blipFill>
          <a:blip r:embed="rId7" cstate="print"/>
          <a:stretch>
            <a:fillRect/>
          </a:stretch>
        </p:blipFill>
        <p:spPr>
          <a:xfrm>
            <a:off x="4948296" y="3137388"/>
            <a:ext cx="3971069" cy="2790934"/>
          </a:xfrm>
          <a:prstGeom prst="rect">
            <a:avLst/>
          </a:prstGeom>
        </p:spPr>
      </p:pic>
      <p:sp>
        <p:nvSpPr>
          <p:cNvPr id="10" name="TextBox 9"/>
          <p:cNvSpPr txBox="1"/>
          <p:nvPr/>
        </p:nvSpPr>
        <p:spPr>
          <a:xfrm>
            <a:off x="1000125" y="6018298"/>
            <a:ext cx="7429513" cy="369332"/>
          </a:xfrm>
          <a:prstGeom prst="rect">
            <a:avLst/>
          </a:prstGeom>
          <a:noFill/>
        </p:spPr>
        <p:txBody>
          <a:bodyPr wrap="none" rtlCol="0">
            <a:spAutoFit/>
          </a:bodyPr>
          <a:lstStyle/>
          <a:p>
            <a:r>
              <a:rPr lang="en-US" dirty="0" smtClean="0">
                <a:solidFill>
                  <a:srgbClr val="660066"/>
                </a:solidFill>
                <a:latin typeface="Helvetica"/>
                <a:cs typeface="Helvetica"/>
              </a:rPr>
              <a:t>Minnesota Science Education Resource Center (20 SCALE-UP rooms)</a:t>
            </a:r>
            <a:endParaRPr lang="en-US" dirty="0">
              <a:solidFill>
                <a:srgbClr val="660066"/>
              </a:solidFill>
              <a:latin typeface="Helvetica"/>
              <a:cs typeface="Helvetica"/>
            </a:endParaRPr>
          </a:p>
        </p:txBody>
      </p:sp>
    </p:spTree>
    <p:extLst>
      <p:ext uri="{BB962C8B-B14F-4D97-AF65-F5344CB8AC3E}">
        <p14:creationId xmlns:p14="http://schemas.microsoft.com/office/powerpoint/2010/main" val="219279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7467600" cy="4247317"/>
          </a:xfrm>
          <a:prstGeom prst="rect">
            <a:avLst/>
          </a:prstGeom>
          <a:noFill/>
        </p:spPr>
        <p:txBody>
          <a:bodyPr wrap="square" rtlCol="0">
            <a:spAutoFit/>
          </a:bodyPr>
          <a:lstStyle/>
          <a:p>
            <a:r>
              <a:rPr lang="en-US" sz="3600" dirty="0" smtClean="0"/>
              <a:t>Students learn more and retain more information when they collaborate.</a:t>
            </a:r>
          </a:p>
          <a:p>
            <a:endParaRPr lang="en-US" dirty="0" smtClean="0"/>
          </a:p>
          <a:p>
            <a:endParaRPr lang="en-US" dirty="0" smtClean="0"/>
          </a:p>
          <a:p>
            <a:r>
              <a:rPr lang="en-US" dirty="0" smtClean="0"/>
              <a:t>Seminal literature:</a:t>
            </a:r>
            <a:br>
              <a:rPr lang="en-US" dirty="0" smtClean="0"/>
            </a:br>
            <a:endParaRPr lang="en-US" dirty="0"/>
          </a:p>
          <a:p>
            <a:pPr lvl="1"/>
            <a:r>
              <a:rPr lang="en-US" dirty="0" err="1" smtClean="0"/>
              <a:t>Cueso</a:t>
            </a:r>
            <a:r>
              <a:rPr lang="en-US" dirty="0" smtClean="0"/>
              <a:t>, 1992</a:t>
            </a:r>
          </a:p>
          <a:p>
            <a:pPr lvl="1"/>
            <a:r>
              <a:rPr lang="en-US" dirty="0" smtClean="0"/>
              <a:t>Johnson et al., 1991</a:t>
            </a:r>
          </a:p>
          <a:p>
            <a:pPr lvl="1"/>
            <a:r>
              <a:rPr lang="en-US" dirty="0" smtClean="0"/>
              <a:t>Johnson, Johnson, &amp; </a:t>
            </a:r>
            <a:r>
              <a:rPr lang="en-US" dirty="0" err="1" smtClean="0"/>
              <a:t>Stanne</a:t>
            </a:r>
            <a:r>
              <a:rPr lang="en-US" dirty="0" smtClean="0"/>
              <a:t>, 2000</a:t>
            </a:r>
          </a:p>
          <a:p>
            <a:pPr lvl="1"/>
            <a:r>
              <a:rPr lang="en-US" dirty="0" smtClean="0"/>
              <a:t>Millis &amp; </a:t>
            </a:r>
            <a:r>
              <a:rPr lang="en-US" dirty="0" err="1" smtClean="0"/>
              <a:t>Cottell</a:t>
            </a:r>
            <a:r>
              <a:rPr lang="en-US" dirty="0" smtClean="0"/>
              <a:t>, 1998</a:t>
            </a:r>
          </a:p>
          <a:p>
            <a:pPr lvl="1"/>
            <a:r>
              <a:rPr lang="en-US" dirty="0" err="1" smtClean="0"/>
              <a:t>Natasi</a:t>
            </a:r>
            <a:r>
              <a:rPr lang="en-US" dirty="0" smtClean="0"/>
              <a:t> &amp; Clements, 1991</a:t>
            </a:r>
          </a:p>
          <a:p>
            <a:pPr lvl="1"/>
            <a:r>
              <a:rPr lang="en-US" dirty="0" err="1" smtClean="0"/>
              <a:t>Slavin</a:t>
            </a:r>
            <a:r>
              <a:rPr lang="en-US" dirty="0" smtClean="0"/>
              <a:t>, 1990</a:t>
            </a:r>
          </a:p>
          <a:p>
            <a:pPr lvl="1"/>
            <a:r>
              <a:rPr lang="en-US" dirty="0" smtClean="0"/>
              <a:t>Springer, </a:t>
            </a:r>
            <a:r>
              <a:rPr lang="en-US" dirty="0" err="1" smtClean="0"/>
              <a:t>Stanne</a:t>
            </a:r>
            <a:r>
              <a:rPr lang="en-US" dirty="0" smtClean="0"/>
              <a:t>, &amp; Donovan, 1998 </a:t>
            </a:r>
            <a:endParaRPr lang="en-US" dirty="0"/>
          </a:p>
        </p:txBody>
      </p:sp>
    </p:spTree>
    <p:extLst>
      <p:ext uri="{BB962C8B-B14F-4D97-AF65-F5344CB8AC3E}">
        <p14:creationId xmlns:p14="http://schemas.microsoft.com/office/powerpoint/2010/main" val="826848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err="1" smtClean="0"/>
              <a:t>UVa</a:t>
            </a:r>
            <a:r>
              <a:rPr lang="en-US" sz="3200" dirty="0" smtClean="0"/>
              <a:t>. Medical Education Center</a:t>
            </a:r>
            <a:endParaRPr lang="en-US" sz="3200" dirty="0"/>
          </a:p>
        </p:txBody>
      </p:sp>
      <p:pic>
        <p:nvPicPr>
          <p:cNvPr id="4098" name="Picture 2" descr="http://uvamagazine.org/images/uploads/2011/spring/feature_prescript_stud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574" y="1233407"/>
            <a:ext cx="6875226" cy="4495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474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72-seat classroom (Genome Sciences Building)</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95400"/>
            <a:ext cx="6477000" cy="5275672"/>
          </a:xfrm>
          <a:prstGeom prst="rect">
            <a:avLst/>
          </a:prstGeom>
        </p:spPr>
      </p:pic>
    </p:spTree>
    <p:extLst>
      <p:ext uri="{BB962C8B-B14F-4D97-AF65-F5344CB8AC3E}">
        <p14:creationId xmlns:p14="http://schemas.microsoft.com/office/powerpoint/2010/main" val="3121394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000" smtClean="0"/>
              <a:t>LeBaron Hall – Iowa State U</a:t>
            </a:r>
          </a:p>
        </p:txBody>
      </p:sp>
      <p:pic>
        <p:nvPicPr>
          <p:cNvPr id="92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89138" y="1676400"/>
            <a:ext cx="4540262" cy="304800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689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Presentation</a:t>
            </a:r>
          </a:p>
        </p:txBody>
      </p:sp>
      <p:sp>
        <p:nvSpPr>
          <p:cNvPr id="133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316" name="Object 4"/>
          <p:cNvGraphicFramePr>
            <a:graphicFrameLocks noChangeAspect="1"/>
          </p:cNvGraphicFramePr>
          <p:nvPr>
            <p:extLst>
              <p:ext uri="{D42A27DB-BD31-4B8C-83A1-F6EECF244321}">
                <p14:modId xmlns:p14="http://schemas.microsoft.com/office/powerpoint/2010/main" val="649790748"/>
              </p:ext>
            </p:extLst>
          </p:nvPr>
        </p:nvGraphicFramePr>
        <p:xfrm>
          <a:off x="1828800" y="1524000"/>
          <a:ext cx="5791200" cy="4343400"/>
        </p:xfrm>
        <a:graphic>
          <a:graphicData uri="http://schemas.openxmlformats.org/presentationml/2006/ole">
            <mc:AlternateContent xmlns:mc="http://schemas.openxmlformats.org/markup-compatibility/2006">
              <mc:Choice xmlns:v="urn:schemas-microsoft-com:vml" Requires="v">
                <p:oleObj spid="_x0000_s5156" name="Slide" r:id="rId5" imgW="2680790" imgH="2011562" progId="PowerPoint.Slide.12">
                  <p:embed/>
                </p:oleObj>
              </mc:Choice>
              <mc:Fallback>
                <p:oleObj name="Slide" r:id="rId5" imgW="2680790" imgH="2011562"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524000"/>
                        <a:ext cx="5791200"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2114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Discussion</a:t>
            </a:r>
          </a:p>
        </p:txBody>
      </p:sp>
      <p:sp>
        <p:nvSpPr>
          <p:cNvPr id="1536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65" name="Object 5"/>
          <p:cNvGraphicFramePr>
            <a:graphicFrameLocks noChangeAspect="1"/>
          </p:cNvGraphicFramePr>
          <p:nvPr>
            <p:extLst>
              <p:ext uri="{D42A27DB-BD31-4B8C-83A1-F6EECF244321}">
                <p14:modId xmlns:p14="http://schemas.microsoft.com/office/powerpoint/2010/main" val="694798964"/>
              </p:ext>
            </p:extLst>
          </p:nvPr>
        </p:nvGraphicFramePr>
        <p:xfrm>
          <a:off x="1524000" y="1447800"/>
          <a:ext cx="5943600" cy="4452938"/>
        </p:xfrm>
        <a:graphic>
          <a:graphicData uri="http://schemas.openxmlformats.org/presentationml/2006/ole">
            <mc:AlternateContent xmlns:mc="http://schemas.openxmlformats.org/markup-compatibility/2006">
              <mc:Choice xmlns:v="urn:schemas-microsoft-com:vml" Requires="v">
                <p:oleObj spid="_x0000_s6180" name="Slide" r:id="rId5" imgW="4570409" imgH="3427378" progId="PowerPoint.Slide.12">
                  <p:embed/>
                </p:oleObj>
              </mc:Choice>
              <mc:Fallback>
                <p:oleObj name="Slide" r:id="rId5" imgW="4570409" imgH="3427378"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447800"/>
                        <a:ext cx="5943600" cy="445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72480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Small Groups</a:t>
            </a:r>
          </a:p>
        </p:txBody>
      </p:sp>
      <p:sp>
        <p:nvSpPr>
          <p:cNvPr id="1638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3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389" name="Object 5"/>
          <p:cNvGraphicFramePr>
            <a:graphicFrameLocks noChangeAspect="1"/>
          </p:cNvGraphicFramePr>
          <p:nvPr/>
        </p:nvGraphicFramePr>
        <p:xfrm>
          <a:off x="1676400" y="1524000"/>
          <a:ext cx="5848350" cy="4376738"/>
        </p:xfrm>
        <a:graphic>
          <a:graphicData uri="http://schemas.openxmlformats.org/presentationml/2006/ole">
            <mc:AlternateContent xmlns:mc="http://schemas.openxmlformats.org/markup-compatibility/2006">
              <mc:Choice xmlns:v="urn:schemas-microsoft-com:vml" Requires="v">
                <p:oleObj spid="_x0000_s7204" name="Slide" r:id="rId5" imgW="4189484" imgH="3142387" progId="PowerPoint.Slide.12">
                  <p:embed/>
                </p:oleObj>
              </mc:Choice>
              <mc:Fallback>
                <p:oleObj name="Slide" r:id="rId5" imgW="4189484" imgH="3142387"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524000"/>
                        <a:ext cx="5848350" cy="437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6216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164" t="14974" r="19136"/>
          <a:stretch/>
        </p:blipFill>
        <p:spPr>
          <a:xfrm>
            <a:off x="685800" y="609600"/>
            <a:ext cx="7764225" cy="5645715"/>
          </a:xfrm>
          <a:prstGeom prst="rect">
            <a:avLst/>
          </a:prstGeom>
        </p:spPr>
      </p:pic>
    </p:spTree>
    <p:extLst>
      <p:ext uri="{BB962C8B-B14F-4D97-AF65-F5344CB8AC3E}">
        <p14:creationId xmlns:p14="http://schemas.microsoft.com/office/powerpoint/2010/main" val="3690599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Swivel seat quadrants (311 Peabody)</a:t>
            </a:r>
            <a:br>
              <a:rPr lang="en-US" sz="3200" dirty="0" smtClean="0"/>
            </a:br>
            <a:r>
              <a:rPr lang="en-US" sz="2400" dirty="0" smtClean="0"/>
              <a:t>Facing front of room</a:t>
            </a:r>
            <a:endParaRPr lang="en-US" sz="3200" dirty="0"/>
          </a:p>
        </p:txBody>
      </p:sp>
      <p:pic>
        <p:nvPicPr>
          <p:cNvPr id="3" name="Picture 2" descr="C:\Users\bhenshaw.AD\Documents\PROJECTS\SPACES\quadrant_multimodal\empty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261812" cy="417454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0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143000"/>
            <a:ext cx="807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1" name="Picture 5" descr="http://cfephotos.smugmug.com/Other/Peabody-Hall-311-UNC-CH/PE3119/1177392004_VZVPM-XL.jp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20812"/>
            <a:ext cx="7239000" cy="48275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0990" y="168295"/>
            <a:ext cx="6324600" cy="1508105"/>
          </a:xfrm>
          <a:prstGeom prst="rect">
            <a:avLst/>
          </a:prstGeom>
          <a:noFill/>
        </p:spPr>
        <p:txBody>
          <a:bodyPr wrap="square" rtlCol="0">
            <a:spAutoFit/>
          </a:bodyPr>
          <a:lstStyle/>
          <a:p>
            <a:pPr algn="ctr"/>
            <a:r>
              <a:rPr lang="en-US" sz="3200" dirty="0"/>
              <a:t>Swivel seat </a:t>
            </a:r>
            <a:r>
              <a:rPr lang="en-US" sz="3200" dirty="0" smtClean="0"/>
              <a:t>quadrants (</a:t>
            </a:r>
            <a:r>
              <a:rPr lang="en-US" sz="3200" dirty="0"/>
              <a:t>311 Peabody</a:t>
            </a:r>
            <a:r>
              <a:rPr lang="en-US" sz="3200" dirty="0" smtClean="0"/>
              <a:t>)</a:t>
            </a:r>
          </a:p>
          <a:p>
            <a:pPr algn="ctr"/>
            <a:r>
              <a:rPr lang="en-US" sz="2400" dirty="0" smtClean="0"/>
              <a:t>Facing rear of room</a:t>
            </a:r>
          </a:p>
          <a:p>
            <a:endParaRPr lang="en-US" dirty="0"/>
          </a:p>
          <a:p>
            <a:endParaRPr lang="en-US" dirty="0"/>
          </a:p>
        </p:txBody>
      </p:sp>
    </p:spTree>
    <p:extLst>
      <p:ext uri="{BB962C8B-B14F-4D97-AF65-F5344CB8AC3E}">
        <p14:creationId xmlns:p14="http://schemas.microsoft.com/office/powerpoint/2010/main" val="4066286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dirty="0"/>
              <a:t>Swivel seat quadrants (311 Peabody)</a:t>
            </a:r>
            <a:br>
              <a:rPr lang="en-US" sz="3600" dirty="0"/>
            </a:br>
            <a:r>
              <a:rPr lang="en-US" sz="2800" dirty="0" smtClean="0"/>
              <a:t>Small group work</a:t>
            </a:r>
            <a:endParaRPr lang="en-US" sz="3600" dirty="0"/>
          </a:p>
        </p:txBody>
      </p:sp>
      <p:pic>
        <p:nvPicPr>
          <p:cNvPr id="4" name="Picture 4" descr="http://cfephotos.smugmug.com/Other/Peabody-Hall-311-UNC-CH/IMG2455/1177355373_AedFV-L.jpg">
            <a:hlinkClick r:id="" action="ppaction://noaction"/>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646237"/>
            <a:ext cx="6780468" cy="4525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2" cstate="print"/>
          <a:stretch>
            <a:fillRect/>
          </a:stretch>
        </p:blipFill>
        <p:spPr>
          <a:xfrm>
            <a:off x="1159343" y="1149559"/>
            <a:ext cx="6760858" cy="5458124"/>
          </a:xfrm>
          <a:prstGeom prst="rect">
            <a:avLst/>
          </a:prstGeom>
        </p:spPr>
      </p:pic>
      <p:sp>
        <p:nvSpPr>
          <p:cNvPr id="5" name="TextBox 4"/>
          <p:cNvSpPr txBox="1"/>
          <p:nvPr/>
        </p:nvSpPr>
        <p:spPr>
          <a:xfrm>
            <a:off x="463515" y="565513"/>
            <a:ext cx="2186190" cy="369332"/>
          </a:xfrm>
          <a:prstGeom prst="rect">
            <a:avLst/>
          </a:prstGeom>
          <a:noFill/>
        </p:spPr>
        <p:txBody>
          <a:bodyPr wrap="none" rtlCol="0">
            <a:spAutoFit/>
          </a:bodyPr>
          <a:lstStyle/>
          <a:p>
            <a:r>
              <a:rPr lang="en-US" dirty="0" smtClean="0">
                <a:latin typeface="Helvetica"/>
                <a:cs typeface="Helvetica"/>
              </a:rPr>
              <a:t>The modern lecture</a:t>
            </a:r>
            <a:endParaRPr lang="en-US" dirty="0">
              <a:latin typeface="Helvetica"/>
              <a:cs typeface="Helvetica"/>
            </a:endParaRPr>
          </a:p>
        </p:txBody>
      </p:sp>
    </p:spTree>
    <p:extLst>
      <p:ext uri="{BB962C8B-B14F-4D97-AF65-F5344CB8AC3E}">
        <p14:creationId xmlns:p14="http://schemas.microsoft.com/office/powerpoint/2010/main" val="3685291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225 (Shakespeare)</a:t>
            </a:r>
            <a:endParaRPr lang="en-US" dirty="0"/>
          </a:p>
        </p:txBody>
      </p:sp>
      <p:sp>
        <p:nvSpPr>
          <p:cNvPr id="3" name="Content Placeholder 2"/>
          <p:cNvSpPr>
            <a:spLocks noGrp="1"/>
          </p:cNvSpPr>
          <p:nvPr>
            <p:ph idx="1"/>
          </p:nvPr>
        </p:nvSpPr>
        <p:spPr/>
        <p:txBody>
          <a:bodyPr/>
          <a:lstStyle/>
          <a:p>
            <a:pPr marL="0" indent="0">
              <a:buNone/>
            </a:pPr>
            <a:r>
              <a:rPr lang="en-US" dirty="0" smtClean="0"/>
              <a:t>Enrollment: 40</a:t>
            </a:r>
          </a:p>
          <a:p>
            <a:pPr marL="0" indent="0">
              <a:buNone/>
            </a:pPr>
            <a:r>
              <a:rPr lang="en-US" dirty="0"/>
              <a:t>T</a:t>
            </a:r>
            <a:r>
              <a:rPr lang="en-US" dirty="0" smtClean="0"/>
              <a:t>eaching methods</a:t>
            </a:r>
          </a:p>
          <a:p>
            <a:pPr lvl="1"/>
            <a:r>
              <a:rPr lang="en-US" dirty="0" smtClean="0"/>
              <a:t>Move often between lecture, discussion, and small group work</a:t>
            </a:r>
          </a:p>
          <a:p>
            <a:pPr lvl="1"/>
            <a:r>
              <a:rPr lang="en-US" dirty="0" smtClean="0"/>
              <a:t>Group work often leads to informal student presentations</a:t>
            </a:r>
            <a:endParaRPr lang="en-US" dirty="0"/>
          </a:p>
        </p:txBody>
      </p:sp>
    </p:spTree>
    <p:extLst>
      <p:ext uri="{BB962C8B-B14F-4D97-AF65-F5344CB8AC3E}">
        <p14:creationId xmlns:p14="http://schemas.microsoft.com/office/powerpoint/2010/main" val="131855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Arrangement</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164" t="14974" r="19136"/>
          <a:stretch/>
        </p:blipFill>
        <p:spPr>
          <a:xfrm>
            <a:off x="922575" y="1419986"/>
            <a:ext cx="6849825" cy="4980814"/>
          </a:xfrm>
          <a:prstGeom prst="rect">
            <a:avLst/>
          </a:prstGeom>
        </p:spPr>
      </p:pic>
    </p:spTree>
    <p:extLst>
      <p:ext uri="{BB962C8B-B14F-4D97-AF65-F5344CB8AC3E}">
        <p14:creationId xmlns:p14="http://schemas.microsoft.com/office/powerpoint/2010/main" val="1260751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experience in 311 Peabody</a:t>
            </a:r>
            <a:endParaRPr lang="en-US" dirty="0"/>
          </a:p>
        </p:txBody>
      </p:sp>
      <p:sp>
        <p:nvSpPr>
          <p:cNvPr id="3" name="Content Placeholder 2"/>
          <p:cNvSpPr>
            <a:spLocks noGrp="1"/>
          </p:cNvSpPr>
          <p:nvPr>
            <p:ph idx="1"/>
          </p:nvPr>
        </p:nvSpPr>
        <p:spPr/>
        <p:txBody>
          <a:bodyPr/>
          <a:lstStyle/>
          <a:p>
            <a:r>
              <a:rPr lang="en-US" dirty="0" smtClean="0"/>
              <a:t>Easier to engage students in small groups</a:t>
            </a:r>
          </a:p>
          <a:p>
            <a:r>
              <a:rPr lang="en-US" dirty="0" smtClean="0"/>
              <a:t>Group work techniques with document camera</a:t>
            </a:r>
          </a:p>
          <a:p>
            <a:r>
              <a:rPr lang="en-US" dirty="0"/>
              <a:t>Facilitates formal and informal student debate</a:t>
            </a:r>
          </a:p>
          <a:p>
            <a:r>
              <a:rPr lang="en-US" dirty="0" smtClean="0"/>
              <a:t>Ideal for editing exercises</a:t>
            </a:r>
          </a:p>
          <a:p>
            <a:r>
              <a:rPr lang="en-US" dirty="0" smtClean="0"/>
              <a:t>Eliminates need to restore seating at end of class</a:t>
            </a:r>
          </a:p>
        </p:txBody>
      </p:sp>
    </p:spTree>
    <p:extLst>
      <p:ext uri="{BB962C8B-B14F-4D97-AF65-F5344CB8AC3E}">
        <p14:creationId xmlns:p14="http://schemas.microsoft.com/office/powerpoint/2010/main" val="3594806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sz="3600" dirty="0" smtClean="0"/>
              <a:t>Impact on student participation</a:t>
            </a:r>
            <a:br>
              <a:rPr lang="en-US" sz="3600" dirty="0" smtClean="0"/>
            </a:br>
            <a:r>
              <a:rPr lang="en-US" sz="1800" dirty="0" smtClean="0"/>
              <a:t>Source: Spring 2011 student survey (n=215)</a:t>
            </a:r>
          </a:p>
        </p:txBody>
      </p:sp>
      <p:sp>
        <p:nvSpPr>
          <p:cNvPr id="3" name="Content Placeholder 2"/>
          <p:cNvSpPr>
            <a:spLocks noGrp="1"/>
          </p:cNvSpPr>
          <p:nvPr>
            <p:ph idx="1"/>
          </p:nvPr>
        </p:nvSpPr>
        <p:spPr/>
        <p:txBody>
          <a:bodyPr/>
          <a:lstStyle/>
          <a:p>
            <a:pPr marL="0" indent="0">
              <a:buNone/>
              <a:defRPr/>
            </a:pPr>
            <a:r>
              <a:rPr lang="en-US" dirty="0" smtClean="0"/>
              <a:t>Themes</a:t>
            </a:r>
          </a:p>
          <a:p>
            <a:pPr marL="0" indent="0">
              <a:buNone/>
              <a:defRPr/>
            </a:pPr>
            <a:endParaRPr lang="en-US" sz="1050" dirty="0" smtClean="0"/>
          </a:p>
          <a:p>
            <a:pPr marL="457200" indent="-457200">
              <a:buFont typeface="Wingdings" pitchFamily="2" charset="2"/>
              <a:buChar char="§"/>
              <a:defRPr/>
            </a:pPr>
            <a:r>
              <a:rPr lang="en-US" sz="2800" dirty="0"/>
              <a:t>Felt </a:t>
            </a:r>
            <a:r>
              <a:rPr lang="en-US" sz="2800" dirty="0" smtClean="0"/>
              <a:t>more </a:t>
            </a:r>
            <a:r>
              <a:rPr lang="en-US" sz="2800" dirty="0"/>
              <a:t>engaged</a:t>
            </a:r>
          </a:p>
          <a:p>
            <a:pPr marL="457200" indent="-457200">
              <a:buFont typeface="Wingdings" pitchFamily="2" charset="2"/>
              <a:buChar char="§"/>
              <a:defRPr/>
            </a:pPr>
            <a:r>
              <a:rPr lang="en-US" sz="2800" dirty="0" smtClean="0"/>
              <a:t>No </a:t>
            </a:r>
            <a:r>
              <a:rPr lang="en-US" sz="2800" dirty="0"/>
              <a:t>barrier between instructor and students</a:t>
            </a:r>
          </a:p>
          <a:p>
            <a:pPr marL="457200" indent="-457200">
              <a:buFont typeface="Wingdings" pitchFamily="2" charset="2"/>
              <a:buChar char="§"/>
              <a:defRPr/>
            </a:pPr>
            <a:r>
              <a:rPr lang="en-US" sz="2800" dirty="0" smtClean="0"/>
              <a:t>Easier (forced) </a:t>
            </a:r>
            <a:r>
              <a:rPr lang="en-US" sz="2800" dirty="0"/>
              <a:t>to pay </a:t>
            </a:r>
            <a:r>
              <a:rPr lang="en-US" sz="2800" dirty="0" smtClean="0"/>
              <a:t>attention</a:t>
            </a:r>
          </a:p>
          <a:p>
            <a:pPr marL="457200" indent="-457200">
              <a:buFont typeface="Wingdings" pitchFamily="2" charset="2"/>
              <a:buChar char="§"/>
              <a:defRPr/>
            </a:pPr>
            <a:r>
              <a:rPr lang="en-US" sz="2800" dirty="0" smtClean="0"/>
              <a:t>Liked being able to see everyone who contributed</a:t>
            </a:r>
            <a:endParaRPr lang="en-US" sz="2800" dirty="0"/>
          </a:p>
          <a:p>
            <a:pPr>
              <a:defRPr/>
            </a:pPr>
            <a:endParaRPr lang="en-US" dirty="0" smtClean="0"/>
          </a:p>
          <a:p>
            <a:pPr>
              <a:defRPr/>
            </a:pPr>
            <a:endParaRPr lang="en-US" dirty="0"/>
          </a:p>
        </p:txBody>
      </p:sp>
    </p:spTree>
    <p:extLst>
      <p:ext uri="{BB962C8B-B14F-4D97-AF65-F5344CB8AC3E}">
        <p14:creationId xmlns:p14="http://schemas.microsoft.com/office/powerpoint/2010/main" val="2758835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sz="4000" dirty="0" smtClean="0"/>
              <a:t>Impact on student focus</a:t>
            </a:r>
            <a:r>
              <a:rPr lang="en-US" dirty="0"/>
              <a:t/>
            </a:r>
            <a:br>
              <a:rPr lang="en-US" dirty="0"/>
            </a:br>
            <a:r>
              <a:rPr lang="en-US" sz="1800" dirty="0"/>
              <a:t>Source: Spring 2011 student survey (n=215)</a:t>
            </a:r>
            <a:endParaRPr lang="en-US" sz="1800" dirty="0" smtClean="0"/>
          </a:p>
        </p:txBody>
      </p:sp>
      <p:sp>
        <p:nvSpPr>
          <p:cNvPr id="3" name="Content Placeholder 2"/>
          <p:cNvSpPr>
            <a:spLocks noGrp="1"/>
          </p:cNvSpPr>
          <p:nvPr>
            <p:ph idx="1"/>
          </p:nvPr>
        </p:nvSpPr>
        <p:spPr/>
        <p:txBody>
          <a:bodyPr/>
          <a:lstStyle/>
          <a:p>
            <a:pPr marL="0" indent="0">
              <a:buNone/>
              <a:defRPr/>
            </a:pPr>
            <a:r>
              <a:rPr lang="en-US" dirty="0" smtClean="0"/>
              <a:t>Themes</a:t>
            </a:r>
          </a:p>
          <a:p>
            <a:pPr marL="0" indent="0">
              <a:buNone/>
              <a:defRPr/>
            </a:pPr>
            <a:endParaRPr lang="en-US" sz="1050" dirty="0" smtClean="0"/>
          </a:p>
          <a:p>
            <a:pPr marL="457200" indent="-457200">
              <a:buFont typeface="Wingdings" pitchFamily="2" charset="2"/>
              <a:buChar char="§"/>
              <a:defRPr/>
            </a:pPr>
            <a:r>
              <a:rPr lang="en-US" sz="2800" dirty="0"/>
              <a:t>Easy to follow conversation and professor</a:t>
            </a:r>
          </a:p>
          <a:p>
            <a:pPr marL="457200" indent="-457200">
              <a:buFont typeface="Wingdings" pitchFamily="2" charset="2"/>
              <a:buChar char="§"/>
              <a:defRPr/>
            </a:pPr>
            <a:r>
              <a:rPr lang="en-US" sz="2800" dirty="0"/>
              <a:t>Focus more when I look at people</a:t>
            </a:r>
          </a:p>
          <a:p>
            <a:pPr marL="457200" indent="-457200">
              <a:buFont typeface="Wingdings" pitchFamily="2" charset="2"/>
              <a:buChar char="§"/>
              <a:defRPr/>
            </a:pPr>
            <a:r>
              <a:rPr lang="en-US" sz="2800" dirty="0"/>
              <a:t>Focus more when people are looking at me</a:t>
            </a:r>
          </a:p>
          <a:p>
            <a:pPr marL="457200" indent="-457200">
              <a:buFont typeface="Wingdings" pitchFamily="2" charset="2"/>
              <a:buChar char="§"/>
              <a:defRPr/>
            </a:pPr>
            <a:r>
              <a:rPr lang="en-US" sz="2800" dirty="0" smtClean="0"/>
              <a:t>Helps </a:t>
            </a:r>
            <a:r>
              <a:rPr lang="en-US" sz="2800" dirty="0"/>
              <a:t>me to be able to move a little bit</a:t>
            </a:r>
          </a:p>
          <a:p>
            <a:pPr marL="457200" indent="-457200">
              <a:buFont typeface="Wingdings" pitchFamily="2" charset="2"/>
              <a:buChar char="§"/>
              <a:defRPr/>
            </a:pPr>
            <a:r>
              <a:rPr lang="en-US" sz="2800" dirty="0"/>
              <a:t>Sometimes I moved too much</a:t>
            </a:r>
          </a:p>
          <a:p>
            <a:pPr marL="457200" indent="-457200">
              <a:buFont typeface="Wingdings" pitchFamily="2" charset="2"/>
              <a:buChar char="§"/>
              <a:defRPr/>
            </a:pPr>
            <a:r>
              <a:rPr lang="en-US" sz="2800" dirty="0" smtClean="0"/>
              <a:t>I </a:t>
            </a:r>
            <a:r>
              <a:rPr lang="en-US" sz="2800" dirty="0"/>
              <a:t>worried about things falling of the desk sometimes</a:t>
            </a:r>
          </a:p>
          <a:p>
            <a:pPr>
              <a:defRPr/>
            </a:pPr>
            <a:endParaRPr lang="en-US" dirty="0" smtClean="0"/>
          </a:p>
          <a:p>
            <a:pPr>
              <a:defRPr/>
            </a:pPr>
            <a:endParaRPr lang="en-US" dirty="0"/>
          </a:p>
        </p:txBody>
      </p:sp>
    </p:spTree>
    <p:extLst>
      <p:ext uri="{BB962C8B-B14F-4D97-AF65-F5344CB8AC3E}">
        <p14:creationId xmlns:p14="http://schemas.microsoft.com/office/powerpoint/2010/main" val="776214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sz="4000" dirty="0" smtClean="0"/>
              <a:t>Impact on student interactions</a:t>
            </a:r>
            <a:r>
              <a:rPr lang="en-US" sz="3600" dirty="0" smtClean="0"/>
              <a:t/>
            </a:r>
            <a:br>
              <a:rPr lang="en-US" sz="3600" dirty="0" smtClean="0"/>
            </a:br>
            <a:r>
              <a:rPr lang="en-US" sz="1800" dirty="0"/>
              <a:t>Source: Spring 2011 student survey (n=215)</a:t>
            </a:r>
            <a:endParaRPr lang="en-US" sz="1800" dirty="0" smtClean="0"/>
          </a:p>
        </p:txBody>
      </p:sp>
      <p:sp>
        <p:nvSpPr>
          <p:cNvPr id="17411" name="Content Placeholder 2"/>
          <p:cNvSpPr>
            <a:spLocks noGrp="1"/>
          </p:cNvSpPr>
          <p:nvPr>
            <p:ph idx="1"/>
          </p:nvPr>
        </p:nvSpPr>
        <p:spPr/>
        <p:txBody>
          <a:bodyPr/>
          <a:lstStyle/>
          <a:p>
            <a:pPr marL="0" indent="0">
              <a:buNone/>
            </a:pPr>
            <a:r>
              <a:rPr lang="en-US" dirty="0" smtClean="0"/>
              <a:t>Themes</a:t>
            </a:r>
          </a:p>
          <a:p>
            <a:pPr marL="0" indent="0">
              <a:buNone/>
            </a:pPr>
            <a:endParaRPr lang="en-US" sz="1000" dirty="0" smtClean="0"/>
          </a:p>
          <a:p>
            <a:pPr>
              <a:buFont typeface="Wingdings" pitchFamily="2" charset="2"/>
              <a:buChar char="§"/>
            </a:pPr>
            <a:r>
              <a:rPr lang="en-US" sz="2800" dirty="0" smtClean="0"/>
              <a:t>Eye contact</a:t>
            </a:r>
          </a:p>
          <a:p>
            <a:pPr>
              <a:buFont typeface="Wingdings" pitchFamily="2" charset="2"/>
              <a:buChar char="§"/>
            </a:pPr>
            <a:r>
              <a:rPr lang="en-US" sz="2800" dirty="0" smtClean="0"/>
              <a:t>Switch between lecture and small groups with less time and trouble</a:t>
            </a:r>
          </a:p>
          <a:p>
            <a:pPr>
              <a:buFont typeface="Wingdings" pitchFamily="2" charset="2"/>
              <a:buChar char="§"/>
            </a:pPr>
            <a:r>
              <a:rPr lang="en-US" sz="2800" dirty="0" smtClean="0"/>
              <a:t>Experience felt more collaborative</a:t>
            </a:r>
          </a:p>
          <a:p>
            <a:pPr>
              <a:buFont typeface="Wingdings" pitchFamily="2" charset="2"/>
              <a:buChar char="§"/>
            </a:pPr>
            <a:r>
              <a:rPr lang="en-US" sz="2800" dirty="0" smtClean="0"/>
              <a:t>More general conversation w/ those around me</a:t>
            </a:r>
          </a:p>
          <a:p>
            <a:pPr marL="0" indent="0">
              <a:buNone/>
            </a:pPr>
            <a:endParaRPr lang="en-US" dirty="0" smtClean="0"/>
          </a:p>
          <a:p>
            <a:endParaRPr lang="en-US" dirty="0" smtClean="0"/>
          </a:p>
        </p:txBody>
      </p:sp>
    </p:spTree>
    <p:extLst>
      <p:ext uri="{BB962C8B-B14F-4D97-AF65-F5344CB8AC3E}">
        <p14:creationId xmlns:p14="http://schemas.microsoft.com/office/powerpoint/2010/main" val="23861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Autofit/>
          </a:bodyPr>
          <a:lstStyle/>
          <a:p>
            <a:r>
              <a:rPr lang="en-US" sz="4000" dirty="0" smtClean="0"/>
              <a:t>Suggestions for improving design</a:t>
            </a:r>
            <a:r>
              <a:rPr lang="en-US" sz="3200" dirty="0" smtClean="0"/>
              <a:t/>
            </a:r>
            <a:br>
              <a:rPr lang="en-US" sz="3200" dirty="0" smtClean="0"/>
            </a:br>
            <a:r>
              <a:rPr lang="en-US" sz="1800" dirty="0"/>
              <a:t>Source: Spring 2011 student survey (n=215)</a:t>
            </a:r>
            <a:endParaRPr lang="en-US" sz="1800" dirty="0" smtClean="0"/>
          </a:p>
        </p:txBody>
      </p:sp>
      <p:sp>
        <p:nvSpPr>
          <p:cNvPr id="18435" name="Content Placeholder 2"/>
          <p:cNvSpPr>
            <a:spLocks noGrp="1"/>
          </p:cNvSpPr>
          <p:nvPr>
            <p:ph idx="1"/>
          </p:nvPr>
        </p:nvSpPr>
        <p:spPr>
          <a:xfrm>
            <a:off x="457200" y="2103437"/>
            <a:ext cx="8229600" cy="4525963"/>
          </a:xfrm>
        </p:spPr>
        <p:txBody>
          <a:bodyPr/>
          <a:lstStyle/>
          <a:p>
            <a:r>
              <a:rPr lang="en-US" sz="2800" dirty="0" smtClean="0"/>
              <a:t>Tablets too small (11%)</a:t>
            </a:r>
          </a:p>
          <a:p>
            <a:r>
              <a:rPr lang="en-US" sz="2800" dirty="0" smtClean="0"/>
              <a:t>Remove auto return on swivel desks (28%)</a:t>
            </a:r>
          </a:p>
          <a:p>
            <a:r>
              <a:rPr lang="en-US" sz="2800" dirty="0" smtClean="0"/>
              <a:t>More power outlets (8%)</a:t>
            </a:r>
          </a:p>
          <a:p>
            <a:pPr marL="0" indent="0">
              <a:buNone/>
            </a:pPr>
            <a:endParaRPr lang="en-US" sz="2800" dirty="0" smtClean="0"/>
          </a:p>
          <a:p>
            <a:endParaRPr lang="en-US" dirty="0" smtClean="0"/>
          </a:p>
        </p:txBody>
      </p:sp>
    </p:spTree>
    <p:extLst>
      <p:ext uri="{BB962C8B-B14F-4D97-AF65-F5344CB8AC3E}">
        <p14:creationId xmlns:p14="http://schemas.microsoft.com/office/powerpoint/2010/main" val="3147528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Interactive classrooms at UNC</a:t>
            </a:r>
            <a:endParaRPr lang="en-US" dirty="0"/>
          </a:p>
        </p:txBody>
      </p:sp>
      <p:sp>
        <p:nvSpPr>
          <p:cNvPr id="3" name="Content Placeholder 2"/>
          <p:cNvSpPr>
            <a:spLocks noGrp="1"/>
          </p:cNvSpPr>
          <p:nvPr>
            <p:ph idx="1"/>
          </p:nvPr>
        </p:nvSpPr>
        <p:spPr>
          <a:xfrm>
            <a:off x="457200" y="1341437"/>
            <a:ext cx="8229600" cy="4525963"/>
          </a:xfrm>
        </p:spPr>
        <p:txBody>
          <a:bodyPr>
            <a:normAutofit fontScale="62500" lnSpcReduction="20000"/>
          </a:bodyPr>
          <a:lstStyle/>
          <a:p>
            <a:pPr marL="0" indent="0">
              <a:buNone/>
            </a:pPr>
            <a:r>
              <a:rPr lang="en-US" sz="3400" dirty="0"/>
              <a:t>Fixed swivel design</a:t>
            </a:r>
          </a:p>
          <a:p>
            <a:r>
              <a:rPr lang="en-US" dirty="0"/>
              <a:t>48-seat room (311 Peabody)</a:t>
            </a:r>
          </a:p>
          <a:p>
            <a:r>
              <a:rPr lang="en-US" dirty="0"/>
              <a:t>36-seat room (location TBD)</a:t>
            </a:r>
          </a:p>
          <a:p>
            <a:pPr marL="0" indent="0">
              <a:buNone/>
            </a:pPr>
            <a:endParaRPr lang="en-US" dirty="0" smtClean="0"/>
          </a:p>
          <a:p>
            <a:pPr marL="0" indent="0">
              <a:buNone/>
            </a:pPr>
            <a:r>
              <a:rPr lang="en-US" sz="3400" dirty="0" smtClean="0"/>
              <a:t>Studio </a:t>
            </a:r>
            <a:r>
              <a:rPr lang="en-US" sz="3400" dirty="0"/>
              <a:t>design</a:t>
            </a:r>
          </a:p>
          <a:p>
            <a:r>
              <a:rPr lang="en-US" dirty="0" smtClean="0"/>
              <a:t>23-seat room using round tables of five (202 </a:t>
            </a:r>
            <a:r>
              <a:rPr lang="en-US" dirty="0" err="1" smtClean="0"/>
              <a:t>Murphey</a:t>
            </a:r>
            <a:r>
              <a:rPr lang="en-US" dirty="0" smtClean="0"/>
              <a:t>)</a:t>
            </a:r>
          </a:p>
          <a:p>
            <a:r>
              <a:rPr lang="en-US" dirty="0" smtClean="0"/>
              <a:t>45-seat </a:t>
            </a:r>
            <a:r>
              <a:rPr lang="en-US" dirty="0"/>
              <a:t>room using round tables of nine (206 Phillips) </a:t>
            </a:r>
          </a:p>
          <a:p>
            <a:r>
              <a:rPr lang="en-US" dirty="0"/>
              <a:t>45-seat room using round tables of nine (208 Phillips)</a:t>
            </a:r>
          </a:p>
          <a:p>
            <a:r>
              <a:rPr lang="en-US" dirty="0"/>
              <a:t>72-seat room using square tables of eight (</a:t>
            </a:r>
            <a:r>
              <a:rPr lang="en-US" dirty="0" smtClean="0"/>
              <a:t>Genome Sciences </a:t>
            </a:r>
            <a:r>
              <a:rPr lang="en-US" dirty="0"/>
              <a:t>Building</a:t>
            </a:r>
            <a:r>
              <a:rPr lang="en-US" dirty="0" smtClean="0"/>
              <a:t>)</a:t>
            </a:r>
            <a:endParaRPr lang="en-US" dirty="0"/>
          </a:p>
          <a:p>
            <a:pPr marL="0" indent="0">
              <a:buNone/>
            </a:pPr>
            <a:r>
              <a:rPr lang="en-US" dirty="0"/>
              <a:t> </a:t>
            </a:r>
          </a:p>
          <a:p>
            <a:pPr marL="0" indent="0">
              <a:buNone/>
            </a:pPr>
            <a:r>
              <a:rPr lang="en-US" sz="3400" dirty="0" smtClean="0"/>
              <a:t>Alternative </a:t>
            </a:r>
            <a:r>
              <a:rPr lang="en-US" sz="3400" dirty="0"/>
              <a:t>tablet arm chairs</a:t>
            </a:r>
          </a:p>
          <a:p>
            <a:r>
              <a:rPr lang="en-US" dirty="0"/>
              <a:t>35-seat room using Steelcase Nodes (</a:t>
            </a:r>
            <a:r>
              <a:rPr lang="en-US" dirty="0" smtClean="0"/>
              <a:t>Genome Sciences Building</a:t>
            </a:r>
            <a:r>
              <a:rPr lang="en-US" dirty="0"/>
              <a:t>)</a:t>
            </a:r>
          </a:p>
          <a:p>
            <a:r>
              <a:rPr lang="en-US" dirty="0"/>
              <a:t>25-seat language instruction classroom using KI Learn2 </a:t>
            </a:r>
            <a:r>
              <a:rPr lang="en-US" dirty="0" smtClean="0"/>
              <a:t>(TBD)</a:t>
            </a:r>
            <a:endParaRPr lang="en-US" dirty="0"/>
          </a:p>
          <a:p>
            <a:endParaRPr lang="en-US" dirty="0"/>
          </a:p>
        </p:txBody>
      </p:sp>
    </p:spTree>
    <p:extLst>
      <p:ext uri="{BB962C8B-B14F-4D97-AF65-F5344CB8AC3E}">
        <p14:creationId xmlns:p14="http://schemas.microsoft.com/office/powerpoint/2010/main" val="1055247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pPr algn="l"/>
            <a:r>
              <a:rPr lang="en-US" sz="3200" dirty="0" smtClean="0"/>
              <a:t/>
            </a:r>
            <a:br>
              <a:rPr lang="en-US" sz="3200" dirty="0" smtClean="0"/>
            </a:br>
            <a:r>
              <a:rPr lang="en-US" sz="3200" dirty="0" smtClean="0"/>
              <a:t/>
            </a:r>
            <a:br>
              <a:rPr lang="en-US" sz="3200" dirty="0" smtClean="0"/>
            </a:br>
            <a:r>
              <a:rPr lang="en-US" sz="3200" dirty="0" smtClean="0"/>
              <a:t>More information on interactive classrooms:</a:t>
            </a:r>
            <a:r>
              <a:rPr lang="en-US" sz="3200" dirty="0"/>
              <a:t/>
            </a:r>
            <a:br>
              <a:rPr lang="en-US" sz="3200" dirty="0"/>
            </a:br>
            <a:r>
              <a:rPr lang="en-US" sz="3200" dirty="0" smtClean="0"/>
              <a:t/>
            </a:r>
            <a:br>
              <a:rPr lang="en-US" sz="3200" dirty="0" smtClean="0"/>
            </a:br>
            <a:r>
              <a:rPr lang="en-US" sz="3200" dirty="0" smtClean="0"/>
              <a:t>	</a:t>
            </a:r>
            <a:r>
              <a:rPr lang="en-US" sz="2800" dirty="0" smtClean="0"/>
              <a:t>Classroom </a:t>
            </a:r>
            <a:r>
              <a:rPr lang="en-US" sz="2800" dirty="0"/>
              <a:t>pilot </a:t>
            </a:r>
            <a:r>
              <a:rPr lang="en-US" sz="2800" dirty="0" smtClean="0"/>
              <a:t>reports </a:t>
            </a:r>
            <a:br>
              <a:rPr lang="en-US" sz="2800" dirty="0" smtClean="0"/>
            </a:br>
            <a:r>
              <a:rPr lang="en-US" sz="2800" dirty="0" smtClean="0"/>
              <a:t>	</a:t>
            </a:r>
            <a:r>
              <a:rPr lang="en-US" sz="2400" dirty="0" smtClean="0"/>
              <a:t>http</a:t>
            </a:r>
            <a:r>
              <a:rPr lang="en-US" sz="2400" dirty="0"/>
              <a:t>://cfe.unc.edu/reports/ </a:t>
            </a:r>
            <a:r>
              <a:rPr lang="en-US" sz="2400" dirty="0" smtClean="0"/>
              <a:t/>
            </a:r>
            <a:br>
              <a:rPr lang="en-US" sz="2400" dirty="0" smtClean="0"/>
            </a:br>
            <a:r>
              <a:rPr lang="en-US" sz="2400" dirty="0"/>
              <a:t/>
            </a:r>
            <a:br>
              <a:rPr lang="en-US" sz="2400" dirty="0"/>
            </a:br>
            <a:r>
              <a:rPr lang="en-US" sz="2400" dirty="0" smtClean="0"/>
              <a:t>	</a:t>
            </a:r>
            <a:r>
              <a:rPr lang="en-US" sz="2800" dirty="0" smtClean="0"/>
              <a:t>Contact </a:t>
            </a:r>
            <a:br>
              <a:rPr lang="en-US" sz="2800" dirty="0" smtClean="0"/>
            </a:br>
            <a:r>
              <a:rPr lang="en-US" sz="2800" dirty="0" smtClean="0"/>
              <a:t>	</a:t>
            </a:r>
            <a:r>
              <a:rPr lang="en-US" sz="2000" dirty="0" smtClean="0"/>
              <a:t>Bob </a:t>
            </a:r>
            <a:r>
              <a:rPr lang="en-US" sz="2000" dirty="0"/>
              <a:t>Henshaw, ITS Liaison to the </a:t>
            </a:r>
            <a:r>
              <a:rPr lang="en-US" sz="2000" dirty="0" smtClean="0"/>
              <a:t>CFE</a:t>
            </a:r>
            <a:r>
              <a:rPr lang="en-US" sz="2000" dirty="0"/>
              <a:t/>
            </a:r>
            <a:br>
              <a:rPr lang="en-US" sz="2000" dirty="0"/>
            </a:br>
            <a:r>
              <a:rPr lang="en-US" sz="2000" dirty="0" smtClean="0"/>
              <a:t>	</a:t>
            </a:r>
            <a:r>
              <a:rPr lang="en-US" sz="1800" dirty="0" smtClean="0">
                <a:hlinkClick r:id="rId2"/>
              </a:rPr>
              <a:t>bhenshaw@email.unc.edu</a:t>
            </a:r>
            <a:r>
              <a:rPr lang="en-US" sz="1800" dirty="0" smtClean="0"/>
              <a:t> / 962-9969 </a:t>
            </a:r>
            <a:r>
              <a:rPr lang="en-US" sz="1800" dirty="0"/>
              <a:t/>
            </a:r>
            <a:br>
              <a:rPr lang="en-US" sz="1800" dirty="0"/>
            </a:br>
            <a:r>
              <a:rPr lang="en-US" sz="2800" dirty="0" smtClean="0"/>
              <a:t/>
            </a:r>
            <a:br>
              <a:rPr lang="en-US" sz="2800" dirty="0" smtClean="0"/>
            </a:br>
            <a:r>
              <a:rPr lang="en-US" sz="3200" dirty="0" smtClean="0"/>
              <a:t/>
            </a:r>
            <a:br>
              <a:rPr lang="en-US" sz="3200" dirty="0" smtClean="0"/>
            </a:br>
            <a:r>
              <a:rPr lang="en-US" sz="3200" dirty="0"/>
              <a:t/>
            </a:r>
            <a:br>
              <a:rPr lang="en-US" sz="3200" dirty="0"/>
            </a:br>
            <a:endParaRPr lang="en-US" sz="3200" dirty="0"/>
          </a:p>
        </p:txBody>
      </p:sp>
    </p:spTree>
    <p:extLst>
      <p:ext uri="{BB962C8B-B14F-4D97-AF65-F5344CB8AC3E}">
        <p14:creationId xmlns:p14="http://schemas.microsoft.com/office/powerpoint/2010/main" val="205033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intingfrommodel.jpg"/>
          <p:cNvPicPr>
            <a:picLocks noChangeAspect="1"/>
          </p:cNvPicPr>
          <p:nvPr/>
        </p:nvPicPr>
        <p:blipFill>
          <a:blip r:embed="rId2" cstate="print"/>
          <a:stretch>
            <a:fillRect/>
          </a:stretch>
        </p:blipFill>
        <p:spPr>
          <a:xfrm>
            <a:off x="344837" y="1574860"/>
            <a:ext cx="3810000" cy="2870200"/>
          </a:xfrm>
          <a:prstGeom prst="rect">
            <a:avLst/>
          </a:prstGeom>
        </p:spPr>
      </p:pic>
      <p:pic>
        <p:nvPicPr>
          <p:cNvPr id="4" name="Picture 3" descr="class-2-300x225.jpg"/>
          <p:cNvPicPr>
            <a:picLocks noChangeAspect="1"/>
          </p:cNvPicPr>
          <p:nvPr/>
        </p:nvPicPr>
        <p:blipFill>
          <a:blip r:embed="rId3" cstate="print"/>
          <a:stretch>
            <a:fillRect/>
          </a:stretch>
        </p:blipFill>
        <p:spPr>
          <a:xfrm>
            <a:off x="3881410" y="417181"/>
            <a:ext cx="3810000" cy="2857500"/>
          </a:xfrm>
          <a:prstGeom prst="rect">
            <a:avLst/>
          </a:prstGeom>
        </p:spPr>
      </p:pic>
      <p:pic>
        <p:nvPicPr>
          <p:cNvPr id="6" name="Picture 5" descr="work.2420600.2.flat,550x550,075,f.art-classes-2008.jpg"/>
          <p:cNvPicPr>
            <a:picLocks noChangeAspect="1"/>
          </p:cNvPicPr>
          <p:nvPr/>
        </p:nvPicPr>
        <p:blipFill>
          <a:blip r:embed="rId4" cstate="print"/>
          <a:stretch>
            <a:fillRect/>
          </a:stretch>
        </p:blipFill>
        <p:spPr>
          <a:xfrm>
            <a:off x="3754981" y="2771938"/>
            <a:ext cx="3762569" cy="2825347"/>
          </a:xfrm>
          <a:prstGeom prst="rect">
            <a:avLst/>
          </a:prstGeom>
        </p:spPr>
      </p:pic>
      <p:sp>
        <p:nvSpPr>
          <p:cNvPr id="7" name="TextBox 6"/>
          <p:cNvSpPr txBox="1"/>
          <p:nvPr/>
        </p:nvSpPr>
        <p:spPr>
          <a:xfrm>
            <a:off x="500597" y="417181"/>
            <a:ext cx="3110309" cy="646331"/>
          </a:xfrm>
          <a:prstGeom prst="rect">
            <a:avLst/>
          </a:prstGeom>
          <a:noFill/>
        </p:spPr>
        <p:txBody>
          <a:bodyPr wrap="none" rtlCol="0">
            <a:spAutoFit/>
          </a:bodyPr>
          <a:lstStyle/>
          <a:p>
            <a:r>
              <a:rPr lang="en-US" dirty="0" smtClean="0">
                <a:latin typeface="Helvetica"/>
                <a:cs typeface="Helvetica"/>
              </a:rPr>
              <a:t>There are other approaches.</a:t>
            </a:r>
          </a:p>
          <a:p>
            <a:r>
              <a:rPr lang="en-US" dirty="0" smtClean="0">
                <a:latin typeface="Helvetica"/>
                <a:cs typeface="Helvetica"/>
              </a:rPr>
              <a:t>For example:</a:t>
            </a:r>
            <a:endParaRPr lang="en-US" dirty="0">
              <a:latin typeface="Helvetica"/>
              <a:cs typeface="Helvetica"/>
            </a:endParaRPr>
          </a:p>
        </p:txBody>
      </p:sp>
      <p:sp>
        <p:nvSpPr>
          <p:cNvPr id="8" name="TextBox 7"/>
          <p:cNvSpPr txBox="1"/>
          <p:nvPr/>
        </p:nvSpPr>
        <p:spPr>
          <a:xfrm>
            <a:off x="716378" y="5451171"/>
            <a:ext cx="7466031" cy="1292662"/>
          </a:xfrm>
          <a:prstGeom prst="rect">
            <a:avLst/>
          </a:prstGeom>
          <a:noFill/>
        </p:spPr>
        <p:txBody>
          <a:bodyPr wrap="none" rtlCol="0">
            <a:spAutoFit/>
          </a:bodyPr>
          <a:lstStyle/>
          <a:p>
            <a:r>
              <a:rPr lang="en-US" sz="2400" dirty="0" smtClean="0">
                <a:solidFill>
                  <a:srgbClr val="F70023"/>
                </a:solidFill>
                <a:latin typeface="Helvetica"/>
                <a:cs typeface="Helvetica"/>
              </a:rPr>
              <a:t>SCALE-UP*</a:t>
            </a:r>
          </a:p>
          <a:p>
            <a:r>
              <a:rPr lang="en-US" dirty="0" smtClean="0">
                <a:latin typeface="Helvetica"/>
                <a:cs typeface="Helvetica"/>
              </a:rPr>
              <a:t>(</a:t>
            </a:r>
            <a:r>
              <a:rPr lang="en-US" dirty="0" smtClean="0">
                <a:solidFill>
                  <a:srgbClr val="F70023"/>
                </a:solidFill>
              </a:rPr>
              <a:t>S</a:t>
            </a:r>
            <a:r>
              <a:rPr lang="en-US" dirty="0" smtClean="0"/>
              <a:t>tudent-</a:t>
            </a:r>
            <a:r>
              <a:rPr lang="en-US" dirty="0" smtClean="0">
                <a:solidFill>
                  <a:srgbClr val="F70023"/>
                </a:solidFill>
              </a:rPr>
              <a:t>C</a:t>
            </a:r>
            <a:r>
              <a:rPr lang="en-US" dirty="0" smtClean="0"/>
              <a:t>entered </a:t>
            </a:r>
            <a:r>
              <a:rPr lang="en-US" dirty="0" smtClean="0">
                <a:solidFill>
                  <a:srgbClr val="F70023"/>
                </a:solidFill>
              </a:rPr>
              <a:t>A</a:t>
            </a:r>
            <a:r>
              <a:rPr lang="en-US" dirty="0" smtClean="0"/>
              <a:t>ctive </a:t>
            </a:r>
            <a:r>
              <a:rPr lang="en-US" dirty="0" smtClean="0">
                <a:solidFill>
                  <a:srgbClr val="F70023"/>
                </a:solidFill>
              </a:rPr>
              <a:t>L</a:t>
            </a:r>
            <a:r>
              <a:rPr lang="en-US" dirty="0" smtClean="0"/>
              <a:t>earning </a:t>
            </a:r>
            <a:r>
              <a:rPr lang="en-US" dirty="0" smtClean="0">
                <a:solidFill>
                  <a:srgbClr val="F70023"/>
                </a:solidFill>
              </a:rPr>
              <a:t>E</a:t>
            </a:r>
            <a:r>
              <a:rPr lang="en-US" dirty="0" smtClean="0"/>
              <a:t>nvironment for </a:t>
            </a:r>
            <a:r>
              <a:rPr lang="en-US" dirty="0" smtClean="0">
                <a:solidFill>
                  <a:srgbClr val="F70023"/>
                </a:solidFill>
              </a:rPr>
              <a:t>U</a:t>
            </a:r>
            <a:r>
              <a:rPr lang="en-US" dirty="0" smtClean="0"/>
              <a:t>ndergraduate </a:t>
            </a:r>
            <a:r>
              <a:rPr lang="en-US" dirty="0" smtClean="0">
                <a:solidFill>
                  <a:srgbClr val="F70023"/>
                </a:solidFill>
              </a:rPr>
              <a:t>P</a:t>
            </a:r>
            <a:r>
              <a:rPr lang="en-US" dirty="0" smtClean="0"/>
              <a:t>rograms)</a:t>
            </a:r>
          </a:p>
          <a:p>
            <a:endParaRPr lang="en-US" dirty="0" smtClean="0">
              <a:solidFill>
                <a:srgbClr val="F70023"/>
              </a:solidFill>
              <a:latin typeface="Helvetica"/>
              <a:cs typeface="Helvetica"/>
            </a:endParaRPr>
          </a:p>
          <a:p>
            <a:r>
              <a:rPr lang="en-US" sz="1600" i="1" dirty="0" smtClean="0">
                <a:solidFill>
                  <a:srgbClr val="F70023"/>
                </a:solidFill>
                <a:latin typeface="Helvetica"/>
                <a:cs typeface="Helvetica"/>
              </a:rPr>
              <a:t>*Designed by physics education research group at NC State</a:t>
            </a:r>
            <a:endParaRPr lang="en-US" sz="1600" i="1" dirty="0">
              <a:solidFill>
                <a:srgbClr val="F70023"/>
              </a:solidFill>
              <a:latin typeface="Helvetica"/>
              <a:cs typeface="Helvetica"/>
            </a:endParaRPr>
          </a:p>
        </p:txBody>
      </p:sp>
    </p:spTree>
    <p:extLst>
      <p:ext uri="{BB962C8B-B14F-4D97-AF65-F5344CB8AC3E}">
        <p14:creationId xmlns:p14="http://schemas.microsoft.com/office/powerpoint/2010/main" val="193990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Classroom design and pedagogy</a:t>
            </a: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05000"/>
            <a:ext cx="41148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6" descr="Dey 3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308350"/>
            <a:ext cx="3776663" cy="2895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5181600"/>
            <a:ext cx="3124200" cy="523220"/>
          </a:xfrm>
          <a:prstGeom prst="rect">
            <a:avLst/>
          </a:prstGeom>
          <a:noFill/>
        </p:spPr>
        <p:txBody>
          <a:bodyPr wrap="square" rtlCol="0">
            <a:spAutoFit/>
          </a:bodyPr>
          <a:lstStyle/>
          <a:p>
            <a:r>
              <a:rPr lang="en-US" sz="2800" dirty="0" smtClean="0"/>
              <a:t>Traditional designs</a:t>
            </a:r>
            <a:endParaRPr lang="en-US" sz="2800" dirty="0"/>
          </a:p>
        </p:txBody>
      </p:sp>
    </p:spTree>
    <p:extLst>
      <p:ext uri="{BB962C8B-B14F-4D97-AF65-F5344CB8AC3E}">
        <p14:creationId xmlns:p14="http://schemas.microsoft.com/office/powerpoint/2010/main" val="2832649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t>Re-thinking classroom design</a:t>
            </a:r>
          </a:p>
        </p:txBody>
      </p:sp>
      <p:sp>
        <p:nvSpPr>
          <p:cNvPr id="3" name="Content Placeholder 2"/>
          <p:cNvSpPr>
            <a:spLocks noGrp="1"/>
          </p:cNvSpPr>
          <p:nvPr>
            <p:ph idx="1"/>
          </p:nvPr>
        </p:nvSpPr>
        <p:spPr>
          <a:xfrm>
            <a:off x="457200" y="1447800"/>
            <a:ext cx="8229600" cy="4525963"/>
          </a:xfrm>
        </p:spPr>
        <p:txBody>
          <a:bodyPr/>
          <a:lstStyle/>
          <a:p>
            <a:pPr marL="0" indent="0">
              <a:buNone/>
              <a:defRPr/>
            </a:pPr>
            <a:r>
              <a:rPr lang="en-US" dirty="0" smtClean="0"/>
              <a:t>Goals </a:t>
            </a:r>
          </a:p>
          <a:p>
            <a:pPr marL="400050" lvl="1" indent="0">
              <a:buNone/>
              <a:defRPr/>
            </a:pPr>
            <a:r>
              <a:rPr lang="en-US" dirty="0" smtClean="0"/>
              <a:t>Student engagement and active learning</a:t>
            </a:r>
          </a:p>
          <a:p>
            <a:pPr marL="400050" lvl="1" indent="0">
              <a:buNone/>
              <a:defRPr/>
            </a:pPr>
            <a:r>
              <a:rPr lang="en-US" dirty="0"/>
              <a:t>C</a:t>
            </a:r>
            <a:r>
              <a:rPr lang="en-US" dirty="0" smtClean="0"/>
              <a:t>ollaboration and teamwork</a:t>
            </a:r>
          </a:p>
          <a:p>
            <a:pPr marL="0" lvl="1" indent="0">
              <a:buNone/>
              <a:defRPr/>
            </a:pPr>
            <a:r>
              <a:rPr lang="en-US" dirty="0" smtClean="0"/>
              <a:t/>
            </a:r>
            <a:br>
              <a:rPr lang="en-US" dirty="0" smtClean="0"/>
            </a:br>
            <a:r>
              <a:rPr lang="en-US" sz="3200" dirty="0" smtClean="0"/>
              <a:t>Challenges</a:t>
            </a:r>
          </a:p>
          <a:p>
            <a:pPr marL="400050" lvl="1" indent="0">
              <a:buNone/>
              <a:defRPr/>
            </a:pPr>
            <a:r>
              <a:rPr lang="en-US" dirty="0" smtClean="0"/>
              <a:t>Eye contact</a:t>
            </a:r>
          </a:p>
          <a:p>
            <a:pPr marL="400050" lvl="1" indent="0">
              <a:buNone/>
              <a:defRPr/>
            </a:pPr>
            <a:r>
              <a:rPr lang="en-US" dirty="0" smtClean="0"/>
              <a:t>Movement between instructional techniques</a:t>
            </a:r>
          </a:p>
          <a:p>
            <a:pPr marL="400050" lvl="1" indent="0">
              <a:buNone/>
              <a:defRPr/>
            </a:pPr>
            <a:r>
              <a:rPr lang="en-US" dirty="0" smtClean="0"/>
              <a:t>Student proximity to instructors</a:t>
            </a:r>
          </a:p>
          <a:p>
            <a:pPr lvl="1" indent="-342900">
              <a:buFont typeface="Arial" pitchFamily="34" charset="0"/>
              <a:buChar char="•"/>
              <a:defRPr/>
            </a:pPr>
            <a:endParaRPr lang="en-US" dirty="0"/>
          </a:p>
          <a:p>
            <a:pPr marL="400050" lvl="1" indent="0">
              <a:defRPr/>
            </a:pPr>
            <a:endParaRPr lang="en-US" dirty="0" smtClean="0"/>
          </a:p>
        </p:txBody>
      </p:sp>
    </p:spTree>
    <p:extLst>
      <p:ext uri="{BB962C8B-B14F-4D97-AF65-F5344CB8AC3E}">
        <p14:creationId xmlns:p14="http://schemas.microsoft.com/office/powerpoint/2010/main" val="722819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32125"/>
            <a:ext cx="7162800" cy="3477875"/>
          </a:xfrm>
          <a:prstGeom prst="rect">
            <a:avLst/>
          </a:prstGeom>
        </p:spPr>
        <p:txBody>
          <a:bodyPr wrap="square">
            <a:spAutoFit/>
          </a:bodyPr>
          <a:lstStyle/>
          <a:p>
            <a:endParaRPr lang="en-US" sz="2400" dirty="0" smtClean="0"/>
          </a:p>
          <a:p>
            <a:pPr lvl="1"/>
            <a:r>
              <a:rPr lang="en-US" sz="2800" dirty="0" smtClean="0"/>
              <a:t>Rather </a:t>
            </a:r>
            <a:r>
              <a:rPr lang="en-US" sz="2800" dirty="0"/>
              <a:t>than following </a:t>
            </a:r>
            <a:r>
              <a:rPr lang="en-US" sz="2800" dirty="0" smtClean="0"/>
              <a:t>traditional classroom </a:t>
            </a:r>
            <a:r>
              <a:rPr lang="en-US" sz="2800" dirty="0"/>
              <a:t>models in which the instructor occupies a position of focus and </a:t>
            </a:r>
            <a:r>
              <a:rPr lang="en-US" sz="2800" dirty="0" smtClean="0"/>
              <a:t>students are </a:t>
            </a:r>
            <a:r>
              <a:rPr lang="en-US" sz="2800" dirty="0"/>
              <a:t>arranged as an audience, we need to design teaching space so as to promote </a:t>
            </a:r>
            <a:r>
              <a:rPr lang="en-US" sz="2800" dirty="0" smtClean="0"/>
              <a:t>active learning</a:t>
            </a:r>
            <a:r>
              <a:rPr lang="en-US" sz="2800" dirty="0"/>
              <a:t>, critical thinking, collaboration, and knowledge creation. </a:t>
            </a:r>
          </a:p>
        </p:txBody>
      </p:sp>
      <p:sp>
        <p:nvSpPr>
          <p:cNvPr id="5" name="Title 1"/>
          <p:cNvSpPr>
            <a:spLocks noGrp="1"/>
          </p:cNvSpPr>
          <p:nvPr>
            <p:ph type="title"/>
          </p:nvPr>
        </p:nvSpPr>
        <p:spPr>
          <a:xfrm>
            <a:off x="2667000" y="3886200"/>
            <a:ext cx="6781800" cy="1295400"/>
          </a:xfrm>
        </p:spPr>
        <p:txBody>
          <a:bodyPr>
            <a:normAutofit/>
          </a:bodyPr>
          <a:lstStyle/>
          <a:p>
            <a:pPr algn="l"/>
            <a:r>
              <a:rPr lang="en-US" sz="2000" dirty="0"/>
              <a:t/>
            </a:r>
            <a:br>
              <a:rPr lang="en-US" sz="2000" dirty="0"/>
            </a:br>
            <a:r>
              <a:rPr lang="en-US" sz="2800" i="1" dirty="0" smtClean="0"/>
              <a:t>Reach </a:t>
            </a:r>
            <a:r>
              <a:rPr lang="en-US" sz="2800" i="1" dirty="0"/>
              <a:t>Carolina </a:t>
            </a:r>
            <a:r>
              <a:rPr lang="en-US" sz="2800" dirty="0"/>
              <a:t>(new Academic Plan</a:t>
            </a:r>
            <a:r>
              <a:rPr lang="en-US" sz="2800" dirty="0" smtClean="0"/>
              <a:t>)</a:t>
            </a:r>
            <a:br>
              <a:rPr lang="en-US" sz="2800" dirty="0" smtClean="0"/>
            </a:br>
            <a:r>
              <a:rPr lang="en-US" sz="2000" dirty="0"/>
              <a:t>Theme 3 Recommendations </a:t>
            </a:r>
            <a:r>
              <a:rPr lang="en-US" sz="2000" dirty="0" smtClean="0"/>
              <a:t>1.a.</a:t>
            </a:r>
            <a:endParaRPr lang="en-US" sz="2000" dirty="0"/>
          </a:p>
        </p:txBody>
      </p:sp>
    </p:spTree>
    <p:extLst>
      <p:ext uri="{BB962C8B-B14F-4D97-AF65-F5344CB8AC3E}">
        <p14:creationId xmlns:p14="http://schemas.microsoft.com/office/powerpoint/2010/main" val="173608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Faculty input on classroom innovation</a:t>
            </a:r>
            <a:endParaRPr lang="en-US" dirty="0"/>
          </a:p>
        </p:txBody>
      </p:sp>
      <p:sp>
        <p:nvSpPr>
          <p:cNvPr id="3" name="Content Placeholder 2"/>
          <p:cNvSpPr>
            <a:spLocks noGrp="1"/>
          </p:cNvSpPr>
          <p:nvPr>
            <p:ph idx="1"/>
          </p:nvPr>
        </p:nvSpPr>
        <p:spPr>
          <a:xfrm>
            <a:off x="457200" y="1447800"/>
            <a:ext cx="8229600" cy="4525963"/>
          </a:xfrm>
        </p:spPr>
        <p:txBody>
          <a:bodyPr>
            <a:normAutofit fontScale="77500" lnSpcReduction="20000"/>
          </a:bodyPr>
          <a:lstStyle/>
          <a:p>
            <a:pPr marL="0" indent="0">
              <a:buNone/>
            </a:pPr>
            <a:r>
              <a:rPr lang="en-US" b="1" dirty="0" smtClean="0"/>
              <a:t>Classroom Innovation Subcommittee </a:t>
            </a:r>
            <a:r>
              <a:rPr lang="en-US" dirty="0" smtClean="0"/>
              <a:t>reports to Classroom Policy and Steering Committee (CPSC) chaired by Associate Provost Carol Tresolini.</a:t>
            </a:r>
          </a:p>
          <a:p>
            <a:pPr marL="0" indent="0">
              <a:buNone/>
            </a:pPr>
            <a:endParaRPr lang="en-US" dirty="0" smtClean="0"/>
          </a:p>
          <a:p>
            <a:pPr marL="0" indent="0">
              <a:buNone/>
            </a:pPr>
            <a:r>
              <a:rPr lang="en-US" dirty="0" smtClean="0"/>
              <a:t>Subcommittee charge:</a:t>
            </a:r>
            <a:br>
              <a:rPr lang="en-US" dirty="0" smtClean="0"/>
            </a:br>
            <a:endParaRPr lang="en-US" dirty="0"/>
          </a:p>
          <a:p>
            <a:pPr lvl="0"/>
            <a:r>
              <a:rPr lang="en-US" dirty="0"/>
              <a:t>Identify emerging classroom designs, uses and supporting technologies that would further the instructional goals of the University </a:t>
            </a:r>
          </a:p>
          <a:p>
            <a:pPr lvl="0"/>
            <a:r>
              <a:rPr lang="en-US" dirty="0"/>
              <a:t>Make recommendations to the CPSC about classroom innovations that it feels are worthy of further exploration</a:t>
            </a:r>
          </a:p>
          <a:p>
            <a:pPr lvl="0"/>
            <a:r>
              <a:rPr lang="en-US" dirty="0"/>
              <a:t>Report back to the CPSC on the results of classroom innovation pilots</a:t>
            </a:r>
          </a:p>
          <a:p>
            <a:endParaRPr lang="en-US" dirty="0"/>
          </a:p>
        </p:txBody>
      </p:sp>
    </p:spTree>
    <p:extLst>
      <p:ext uri="{BB962C8B-B14F-4D97-AF65-F5344CB8AC3E}">
        <p14:creationId xmlns:p14="http://schemas.microsoft.com/office/powerpoint/2010/main" val="338888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classroom designs</a:t>
            </a:r>
            <a:endParaRPr lang="en-US" dirty="0"/>
          </a:p>
        </p:txBody>
      </p:sp>
      <p:sp>
        <p:nvSpPr>
          <p:cNvPr id="3" name="Content Placeholder 2"/>
          <p:cNvSpPr>
            <a:spLocks noGrp="1"/>
          </p:cNvSpPr>
          <p:nvPr>
            <p:ph idx="1"/>
          </p:nvPr>
        </p:nvSpPr>
        <p:spPr/>
        <p:txBody>
          <a:bodyPr>
            <a:normAutofit/>
          </a:bodyPr>
          <a:lstStyle/>
          <a:p>
            <a:pPr marL="0" indent="0">
              <a:buNone/>
            </a:pPr>
            <a:r>
              <a:rPr lang="en-US" sz="3400" dirty="0"/>
              <a:t>Fixed </a:t>
            </a:r>
            <a:r>
              <a:rPr lang="en-US" sz="3400" dirty="0" smtClean="0"/>
              <a:t>swivel seats </a:t>
            </a:r>
          </a:p>
          <a:p>
            <a:pPr marL="400050" lvl="1" indent="0">
              <a:buNone/>
            </a:pPr>
            <a:r>
              <a:rPr lang="en-US" sz="2400" dirty="0" smtClean="0"/>
              <a:t>Uses fixed seats that swivel 360 degrees; aisle space allows instructor access to student groups.</a:t>
            </a:r>
          </a:p>
          <a:p>
            <a:pPr marL="0" indent="0">
              <a:buNone/>
            </a:pPr>
            <a:r>
              <a:rPr lang="en-US" sz="3400" dirty="0" smtClean="0"/>
              <a:t>Studio </a:t>
            </a:r>
          </a:p>
          <a:p>
            <a:pPr marL="400050" lvl="1" indent="0">
              <a:buNone/>
            </a:pPr>
            <a:r>
              <a:rPr lang="en-US" sz="2400" dirty="0" smtClean="0"/>
              <a:t>Uses tables, multiple displays.</a:t>
            </a:r>
            <a:endParaRPr lang="en-US" sz="2000" dirty="0"/>
          </a:p>
          <a:p>
            <a:pPr marL="0" indent="0">
              <a:buNone/>
            </a:pPr>
            <a:r>
              <a:rPr lang="en-US" sz="3400" dirty="0" smtClean="0"/>
              <a:t>Alternative </a:t>
            </a:r>
            <a:r>
              <a:rPr lang="en-US" sz="3400" dirty="0"/>
              <a:t>tablet arm </a:t>
            </a:r>
            <a:r>
              <a:rPr lang="en-US" sz="3400" dirty="0" smtClean="0"/>
              <a:t>chairs </a:t>
            </a:r>
          </a:p>
          <a:p>
            <a:pPr marL="400050" lvl="1" indent="0">
              <a:buNone/>
            </a:pPr>
            <a:r>
              <a:rPr lang="en-US" sz="2400" dirty="0" smtClean="0"/>
              <a:t>New </a:t>
            </a:r>
            <a:r>
              <a:rPr lang="en-US" sz="2400" smtClean="0"/>
              <a:t>classroom furniture designed </a:t>
            </a:r>
            <a:r>
              <a:rPr lang="en-US" sz="2400" dirty="0" smtClean="0"/>
              <a:t>to facilitate interaction. </a:t>
            </a:r>
            <a:endParaRPr lang="en-US" sz="2400" dirty="0"/>
          </a:p>
          <a:p>
            <a:endParaRPr lang="en-US" dirty="0"/>
          </a:p>
        </p:txBody>
      </p:sp>
    </p:spTree>
    <p:extLst>
      <p:ext uri="{BB962C8B-B14F-4D97-AF65-F5344CB8AC3E}">
        <p14:creationId xmlns:p14="http://schemas.microsoft.com/office/powerpoint/2010/main" val="177664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11240</TotalTime>
  <Words>1191</Words>
  <Application>Microsoft Office PowerPoint</Application>
  <PresentationFormat>On-screen Show (4:3)</PresentationFormat>
  <Paragraphs>170</Paragraphs>
  <Slides>38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Slide</vt:lpstr>
      <vt:lpstr>Extreme Classroom Makeover</vt:lpstr>
      <vt:lpstr>PowerPoint Presentation</vt:lpstr>
      <vt:lpstr>PowerPoint Presentation</vt:lpstr>
      <vt:lpstr>PowerPoint Presentation</vt:lpstr>
      <vt:lpstr>Classroom design and pedagogy</vt:lpstr>
      <vt:lpstr>Re-thinking classroom design</vt:lpstr>
      <vt:lpstr> Reach Carolina (new Academic Plan) Theme 3 Recommendations 1.a.</vt:lpstr>
      <vt:lpstr>Faculty input on classroom innovation</vt:lpstr>
      <vt:lpstr>Interactive classroom designs</vt:lpstr>
      <vt:lpstr>Steelcase Node  Genome Sciences Building, Fall 2012</vt:lpstr>
      <vt:lpstr>KI Learn2 Dey Hall, Spring 2012</vt:lpstr>
      <vt:lpstr>PowerPoint Presentation</vt:lpstr>
      <vt:lpstr>Studio Classrooms</vt:lpstr>
      <vt:lpstr>PowerPoint Presentation</vt:lpstr>
      <vt:lpstr>What we learned – Peer collaboration</vt:lpstr>
      <vt:lpstr>What we learned – Student engagement</vt:lpstr>
      <vt:lpstr>Student comments - Likes</vt:lpstr>
      <vt:lpstr>Student comments - Dislikes</vt:lpstr>
      <vt:lpstr>PowerPoint Presentation</vt:lpstr>
      <vt:lpstr>UVa. Medical Education Center</vt:lpstr>
      <vt:lpstr>72-seat classroom (Genome Sciences Building)</vt:lpstr>
      <vt:lpstr>LeBaron Hall – Iowa State U</vt:lpstr>
      <vt:lpstr>Presentation</vt:lpstr>
      <vt:lpstr>Discussion</vt:lpstr>
      <vt:lpstr>Small Groups</vt:lpstr>
      <vt:lpstr>PowerPoint Presentation</vt:lpstr>
      <vt:lpstr>Swivel seat quadrants (311 Peabody) Facing front of room</vt:lpstr>
      <vt:lpstr>PowerPoint Presentation</vt:lpstr>
      <vt:lpstr>Swivel seat quadrants (311 Peabody) Small group work</vt:lpstr>
      <vt:lpstr>English 225 (Shakespeare)</vt:lpstr>
      <vt:lpstr>Room Arrangement</vt:lpstr>
      <vt:lpstr>My experience in 311 Peabody</vt:lpstr>
      <vt:lpstr>Impact on student participation Source: Spring 2011 student survey (n=215)</vt:lpstr>
      <vt:lpstr>Impact on student focus Source: Spring 2011 student survey (n=215)</vt:lpstr>
      <vt:lpstr>Impact on student interactions Source: Spring 2011 student survey (n=215)</vt:lpstr>
      <vt:lpstr>Suggestions for improving design Source: Spring 2011 student survey (n=215)</vt:lpstr>
      <vt:lpstr>Interactive classrooms at UNC</vt:lpstr>
      <vt:lpstr>  More information on interactive classrooms:   Classroom pilot reports   http://cfe.unc.edu/reports/    Contact   Bob Henshaw, ITS Liaison to the CFE  bhenshaw@email.unc.edu / 962-9969     </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Bob Henshaw</cp:lastModifiedBy>
  <cp:revision>98</cp:revision>
  <dcterms:created xsi:type="dcterms:W3CDTF">2011-07-26T15:33:02Z</dcterms:created>
  <dcterms:modified xsi:type="dcterms:W3CDTF">2011-11-04T11:41:13Z</dcterms:modified>
</cp:coreProperties>
</file>