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52" r:id="rId1"/>
  </p:sldMasterIdLst>
  <p:notesMasterIdLst>
    <p:notesMasterId r:id="rId15"/>
  </p:notesMasterIdLst>
  <p:handoutMasterIdLst>
    <p:handoutMasterId r:id="rId16"/>
  </p:handoutMasterIdLst>
  <p:sldIdLst>
    <p:sldId id="639" r:id="rId2"/>
    <p:sldId id="690" r:id="rId3"/>
    <p:sldId id="684" r:id="rId4"/>
    <p:sldId id="685" r:id="rId5"/>
    <p:sldId id="692" r:id="rId6"/>
    <p:sldId id="704" r:id="rId7"/>
    <p:sldId id="687" r:id="rId8"/>
    <p:sldId id="702" r:id="rId9"/>
    <p:sldId id="703" r:id="rId10"/>
    <p:sldId id="708" r:id="rId11"/>
    <p:sldId id="697" r:id="rId12"/>
    <p:sldId id="706" r:id="rId13"/>
    <p:sldId id="693" r:id="rId14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cript MT Bold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cript MT Bold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cript MT Bold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cript MT Bold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Script MT Bold" pitchFamily="66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Script MT Bold" pitchFamily="66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Script MT Bold" pitchFamily="66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Script MT Bold" pitchFamily="66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Script MT Bold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0000CC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64" y="6"/>
      </p:cViewPr>
      <p:guideLst>
        <p:guide orient="horz" pos="2160"/>
        <p:guide pos="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54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433" tIns="46717" rIns="93433" bIns="46717" numCol="1" anchor="t" anchorCtr="0" compatLnSpc="1">
            <a:prstTxWarp prst="textNoShape">
              <a:avLst/>
            </a:prstTxWarp>
          </a:bodyPr>
          <a:lstStyle>
            <a:lvl1pPr defTabSz="935038"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433" tIns="46717" rIns="93433" bIns="46717" numCol="1" anchor="t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4113"/>
            <a:ext cx="3038475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433" tIns="46717" rIns="93433" bIns="46717" numCol="1" anchor="b" anchorCtr="0" compatLnSpc="1">
            <a:prstTxWarp prst="textNoShape">
              <a:avLst/>
            </a:prstTxWarp>
          </a:bodyPr>
          <a:lstStyle>
            <a:lvl1pPr defTabSz="935038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Faculty Center For Academic Excellence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433" tIns="46717" rIns="93433" bIns="46717" numCol="1" anchor="b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9F538F9-EBC6-4CAE-8C87-6F76759C67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4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433" tIns="46717" rIns="93433" bIns="46717" numCol="1" anchor="t" anchorCtr="0" compatLnSpc="1">
            <a:prstTxWarp prst="textNoShape">
              <a:avLst/>
            </a:prstTxWarp>
          </a:bodyPr>
          <a:lstStyle>
            <a:lvl1pPr defTabSz="935038"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79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86263"/>
            <a:ext cx="5140325" cy="41576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433" tIns="46717" rIns="93433" bIns="46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433" tIns="46717" rIns="93433" bIns="46717" numCol="1" anchor="t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4113"/>
            <a:ext cx="3038475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433" tIns="46717" rIns="93433" bIns="46717" numCol="1" anchor="b" anchorCtr="0" compatLnSpc="1">
            <a:prstTxWarp prst="textNoShape">
              <a:avLst/>
            </a:prstTxWarp>
          </a:bodyPr>
          <a:lstStyle>
            <a:lvl1pPr defTabSz="935038"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433" tIns="46717" rIns="93433" bIns="46717" numCol="1" anchor="b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775FB767-8161-4226-8265-5D6C87F704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79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1pPr>
            <a:lvl2pPr marL="742950" indent="-28575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2pPr>
            <a:lvl3pPr marL="11430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3pPr>
            <a:lvl4pPr marL="16002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4pPr>
            <a:lvl5pPr marL="20574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9pPr>
          </a:lstStyle>
          <a:p>
            <a:fld id="{B527005D-0474-4B38-82FB-167CB2AF9475}" type="slidenum">
              <a:rPr lang="en-US" sz="1200" smtClean="0">
                <a:latin typeface="Times New Roman" pitchFamily="18" charset="0"/>
              </a:rPr>
              <a:pPr/>
              <a:t>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1pPr>
            <a:lvl2pPr marL="742950" indent="-28575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2pPr>
            <a:lvl3pPr marL="11430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3pPr>
            <a:lvl4pPr marL="16002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4pPr>
            <a:lvl5pPr marL="20574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9pPr>
          </a:lstStyle>
          <a:p>
            <a:fld id="{8D477D2A-E22D-41A7-A5C6-AC80ED379E52}" type="slidenum">
              <a:rPr lang="en-US" sz="1200" smtClean="0">
                <a:latin typeface="Times New Roman" pitchFamily="18" charset="0"/>
              </a:rPr>
              <a:pPr/>
              <a:t>2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1pPr>
            <a:lvl2pPr marL="742950" indent="-28575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2pPr>
            <a:lvl3pPr marL="11430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3pPr>
            <a:lvl4pPr marL="16002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4pPr>
            <a:lvl5pPr marL="20574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9pPr>
          </a:lstStyle>
          <a:p>
            <a:fld id="{D2BE7702-C52A-4EE6-B9F3-06B6FD95128C}" type="slidenum">
              <a:rPr lang="en-US" sz="1200" smtClean="0">
                <a:latin typeface="Times New Roman" pitchFamily="18" charset="0"/>
              </a:rPr>
              <a:pPr/>
              <a:t>3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1pPr>
            <a:lvl2pPr marL="742950" indent="-28575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2pPr>
            <a:lvl3pPr marL="11430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3pPr>
            <a:lvl4pPr marL="16002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4pPr>
            <a:lvl5pPr marL="20574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9pPr>
          </a:lstStyle>
          <a:p>
            <a:fld id="{5E6B6FBC-286D-4365-864C-7A08AD785785}" type="slidenum">
              <a:rPr lang="en-US" sz="1200" smtClean="0">
                <a:latin typeface="Times New Roman" pitchFamily="18" charset="0"/>
              </a:rPr>
              <a:pPr/>
              <a:t>4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1pPr>
            <a:lvl2pPr marL="742950" indent="-28575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2pPr>
            <a:lvl3pPr marL="11430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3pPr>
            <a:lvl4pPr marL="16002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4pPr>
            <a:lvl5pPr marL="20574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9pPr>
          </a:lstStyle>
          <a:p>
            <a:fld id="{47FB8D96-4165-4DFB-AEEB-5AA5D6C47301}" type="slidenum">
              <a:rPr lang="en-US" sz="1200" smtClean="0">
                <a:latin typeface="Times New Roman" pitchFamily="18" charset="0"/>
              </a:rPr>
              <a:pPr/>
              <a:t>5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1pPr>
            <a:lvl2pPr marL="742950" indent="-28575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2pPr>
            <a:lvl3pPr marL="11430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3pPr>
            <a:lvl4pPr marL="16002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4pPr>
            <a:lvl5pPr marL="20574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9pPr>
          </a:lstStyle>
          <a:p>
            <a:fld id="{E29E64B5-CB99-440B-83F2-B4F3320C798B}" type="slidenum">
              <a:rPr lang="en-US" sz="1200" smtClean="0">
                <a:latin typeface="Times New Roman" pitchFamily="18" charset="0"/>
              </a:rPr>
              <a:pPr/>
              <a:t>7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1pPr>
            <a:lvl2pPr marL="742950" indent="-28575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2pPr>
            <a:lvl3pPr marL="11430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3pPr>
            <a:lvl4pPr marL="16002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4pPr>
            <a:lvl5pPr marL="20574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9pPr>
          </a:lstStyle>
          <a:p>
            <a:fld id="{3DB5AE36-D478-419D-BEC7-48FADD4076E1}" type="slidenum">
              <a:rPr lang="en-US" sz="1200" smtClean="0">
                <a:latin typeface="Times New Roman" pitchFamily="18" charset="0"/>
              </a:rPr>
              <a:pPr/>
              <a:t>10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1pPr>
            <a:lvl2pPr marL="742950" indent="-28575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2pPr>
            <a:lvl3pPr marL="11430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3pPr>
            <a:lvl4pPr marL="16002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4pPr>
            <a:lvl5pPr marL="20574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9pPr>
          </a:lstStyle>
          <a:p>
            <a:fld id="{E29E64B5-CB99-440B-83F2-B4F3320C798B}" type="slidenum">
              <a:rPr lang="en-US" sz="1200" smtClean="0">
                <a:latin typeface="Times New Roman" pitchFamily="18" charset="0"/>
              </a:rPr>
              <a:pPr/>
              <a:t>11</a:t>
            </a:fld>
            <a:endParaRPr 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1pPr>
            <a:lvl2pPr marL="742950" indent="-28575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2pPr>
            <a:lvl3pPr marL="11430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3pPr>
            <a:lvl4pPr marL="16002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4pPr>
            <a:lvl5pPr marL="2057400" indent="-228600" defTabSz="935038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9pPr>
          </a:lstStyle>
          <a:p>
            <a:fld id="{81569ED5-9C19-4FEE-AA52-15FD669021D5}" type="slidenum">
              <a:rPr lang="en-US" sz="1200" smtClean="0">
                <a:latin typeface="Times New Roman" pitchFamily="18" charset="0"/>
              </a:rPr>
              <a:pPr/>
              <a:t>13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885F9D-9738-4777-A4DA-D3E514ED7C4F}" type="datetime1">
              <a:rPr lang="en-US" smtClean="0"/>
              <a:pPr>
                <a:defRPr/>
              </a:pPr>
              <a:t>11/5/2011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ECB352-B997-415C-B43F-D6998A3C3C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B4DA77-666E-4CEF-AFC8-253C894701A4}" type="datetime1">
              <a:rPr lang="en-US" smtClean="0"/>
              <a:pPr>
                <a:defRPr/>
              </a:pPr>
              <a:t>11/5/2011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A1BFE0-3DB0-42E0-9965-888F383DBF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510234-50DB-4943-A76F-DB2750FB4021}" type="datetime1">
              <a:rPr lang="en-US" smtClean="0"/>
              <a:pPr>
                <a:defRPr/>
              </a:pPr>
              <a:t>11/5/2011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D7080-9CC4-4D36-8514-4DAE0BC7F65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E7F902-2ADD-438C-A2ED-4F233F56C5B0}" type="datetime1">
              <a:rPr lang="en-US" smtClean="0"/>
              <a:pPr>
                <a:defRPr/>
              </a:pPr>
              <a:t>11/5/2011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83C54-4ED3-4517-97D8-4C5D643D37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EF5F0D-ECD1-46FB-B9AA-85BF3709F3CF}" type="datetime1">
              <a:rPr lang="en-US" smtClean="0"/>
              <a:pPr>
                <a:defRPr/>
              </a:pPr>
              <a:t>11/5/2011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3209AE-AF76-46DC-BEF5-9C6E2838375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C065FF-9852-4F40-AB1B-D495EA31C0F6}" type="datetime1">
              <a:rPr lang="en-US" smtClean="0"/>
              <a:pPr>
                <a:defRPr/>
              </a:pPr>
              <a:t>11/5/2011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DDCBE2-03CB-4C47-B1EA-0DD3162C3D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8BFA1F-15D5-4B0B-8006-49525FDA3925}" type="datetime1">
              <a:rPr lang="en-US" smtClean="0"/>
              <a:pPr>
                <a:defRPr/>
              </a:pPr>
              <a:t>11/5/2011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EA544-AF74-4105-9962-C8902D6065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CCBE8-63DF-403D-9C86-8B2E63B74E55}" type="datetime1">
              <a:rPr lang="en-US" smtClean="0"/>
              <a:pPr>
                <a:defRPr/>
              </a:pPr>
              <a:t>11/5/2011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55D5BD-FB4E-4393-9D2E-AB10D6789A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78BF67-2760-4A26-A786-F2FA12D1ABC6}" type="datetime1">
              <a:rPr lang="en-US" smtClean="0"/>
              <a:pPr>
                <a:defRPr/>
              </a:pPr>
              <a:t>11/5/2011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61D77-2949-4AFB-AB30-6BE4BB48253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72595B-C90E-449F-B4F7-4DF26C493379}" type="datetime1">
              <a:rPr lang="en-US" smtClean="0"/>
              <a:pPr>
                <a:defRPr/>
              </a:pPr>
              <a:t>11/5/2011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31E62F-879D-4055-9282-57D6C5105E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CD6513-FC8E-4EB1-BACA-EAFD989C0A26}" type="datetime1">
              <a:rPr lang="en-US" smtClean="0"/>
              <a:pPr>
                <a:defRPr/>
              </a:pPr>
              <a:t>11/5/2011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BEE23-134C-4DD9-9307-D3878A3870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FC21EA16-621A-4391-B150-F146998FE247}" type="datetime1">
              <a:rPr lang="en-US" smtClean="0"/>
              <a:pPr>
                <a:defRPr/>
              </a:pPr>
              <a:t>11/5/2011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39C2713C-2A6B-42F1-85FF-2FCB38E56C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utlook.unc.edu/owa/redir.aspx?C=1ee9bbb2e6c4452f8b4a39e4bffdc6e7&amp;URL=http://dictionary.reference.com/browse/innovat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724400"/>
            <a:ext cx="7772400" cy="144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 2" charset="2"/>
              <a:buNone/>
              <a:defRPr/>
            </a:pPr>
            <a:endParaRPr lang="en-US" sz="1500" cap="none" dirty="0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 2" charset="2"/>
              <a:buNone/>
              <a:defRPr/>
            </a:pPr>
            <a:r>
              <a:rPr lang="en-US" sz="1500" cap="none" dirty="0" smtClean="0">
                <a:solidFill>
                  <a:schemeClr val="tx1"/>
                </a:solidFill>
              </a:rPr>
              <a:t>Todd </a:t>
            </a:r>
            <a:r>
              <a:rPr lang="en-US" sz="1500" cap="none" dirty="0" err="1" smtClean="0">
                <a:solidFill>
                  <a:schemeClr val="tx1"/>
                </a:solidFill>
              </a:rPr>
              <a:t>Zakrajsek</a:t>
            </a:r>
            <a:r>
              <a:rPr lang="en-US" sz="1500" cap="none" dirty="0" smtClean="0">
                <a:solidFill>
                  <a:schemeClr val="tx1"/>
                </a:solidFill>
              </a:rPr>
              <a:t>, Executive Director</a:t>
            </a:r>
          </a:p>
          <a:p>
            <a:pPr algn="ctr" eaLnBrk="1" hangingPunct="1">
              <a:lnSpc>
                <a:spcPct val="90000"/>
              </a:lnSpc>
              <a:buFont typeface="Wingdings 2" charset="2"/>
              <a:buNone/>
              <a:defRPr/>
            </a:pPr>
            <a:r>
              <a:rPr lang="en-US" sz="1500" dirty="0" smtClean="0">
                <a:solidFill>
                  <a:schemeClr val="tx1"/>
                </a:solidFill>
              </a:rPr>
              <a:t>Center for Faculty Excellence</a:t>
            </a:r>
            <a:endParaRPr lang="en-US" sz="1500" cap="none" dirty="0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 2" charset="2"/>
              <a:buNone/>
              <a:defRPr/>
            </a:pPr>
            <a:r>
              <a:rPr lang="en-US" sz="1500" cap="none" dirty="0" smtClean="0">
                <a:solidFill>
                  <a:schemeClr val="tx1"/>
                </a:solidFill>
              </a:rPr>
              <a:t>The University of North Carolina – Chapel Hill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71600"/>
            <a:ext cx="9144000" cy="1524000"/>
          </a:xfrm>
        </p:spPr>
        <p:txBody>
          <a:bodyPr/>
          <a:lstStyle/>
          <a:p>
            <a:pPr marL="182880" indent="0" algn="ctr">
              <a:buNone/>
            </a:pPr>
            <a:r>
              <a:rPr lang="en-US" sz="6600" i="1" dirty="0">
                <a:ea typeface="ＭＳ Ｐゴシック" pitchFamily="34" charset="-128"/>
              </a:rPr>
              <a:t>Now What </a:t>
            </a:r>
            <a:r>
              <a:rPr lang="en-US" sz="6600" b="1" i="1" dirty="0" smtClean="0">
                <a:ea typeface="ＭＳ Ｐゴシック" pitchFamily="34" charset="-128"/>
              </a:rPr>
              <a:t>?!?</a:t>
            </a:r>
            <a:r>
              <a:rPr lang="en-US" sz="3200" b="1" dirty="0" smtClean="0">
                <a:ea typeface="ＭＳ Ｐゴシック" pitchFamily="34" charset="-128"/>
              </a:rPr>
              <a:t/>
            </a:r>
            <a:br>
              <a:rPr lang="en-US" sz="3200" b="1" dirty="0" smtClean="0">
                <a:ea typeface="ＭＳ Ｐゴシック" pitchFamily="34" charset="-128"/>
              </a:rPr>
            </a:br>
            <a:endParaRPr lang="en-US" sz="3200" b="1" dirty="0" smtClean="0">
              <a:ea typeface="ＭＳ Ｐゴシック" pitchFamily="34" charset="-128"/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152400" y="3894137"/>
            <a:ext cx="8839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 smtClean="0">
                <a:latin typeface="Georgia" pitchFamily="18" charset="0"/>
              </a:rPr>
              <a:t>Faculty Technology Showcase</a:t>
            </a:r>
            <a:endParaRPr lang="en-US" dirty="0">
              <a:latin typeface="Georgia" pitchFamily="18" charset="0"/>
            </a:endParaRPr>
          </a:p>
          <a:p>
            <a:pPr algn="ctr" eaLnBrk="1" hangingPunct="1"/>
            <a:r>
              <a:rPr lang="en-US" dirty="0">
                <a:latin typeface="Georgia" pitchFamily="18" charset="0"/>
              </a:rPr>
              <a:t>November 3, 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381000"/>
          </a:xfrm>
        </p:spPr>
        <p:txBody>
          <a:bodyPr>
            <a:normAutofit fontScale="90000"/>
          </a:bodyPr>
          <a:lstStyle/>
          <a:p>
            <a:pPr marL="0" indent="0" algn="ctr" eaLnBrk="1" hangingPunct="1">
              <a:buNone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Arial" charset="0"/>
              </a:rPr>
              <a:t>Hogan Biology 101 Class</a:t>
            </a:r>
            <a:r>
              <a:rPr lang="en-US" sz="3200" b="1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3200" b="1" dirty="0" smtClean="0">
                <a:solidFill>
                  <a:schemeClr val="tx1"/>
                </a:solidFill>
                <a:latin typeface="Arial" charset="0"/>
              </a:rPr>
            </a:br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19881" y="1529392"/>
            <a:ext cx="8504238" cy="4572000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	</a:t>
            </a:r>
            <a:endParaRPr lang="en-US" sz="3600" dirty="0" smtClean="0"/>
          </a:p>
        </p:txBody>
      </p:sp>
      <p:sp>
        <p:nvSpPr>
          <p:cNvPr id="39940" name="Line 5"/>
          <p:cNvSpPr>
            <a:spLocks noChangeShapeType="1"/>
          </p:cNvSpPr>
          <p:nvPr/>
        </p:nvSpPr>
        <p:spPr bwMode="auto">
          <a:xfrm>
            <a:off x="2133600" y="2133600"/>
            <a:ext cx="0" cy="3733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1" name="Line 6"/>
          <p:cNvSpPr>
            <a:spLocks noChangeShapeType="1"/>
          </p:cNvSpPr>
          <p:nvPr/>
        </p:nvSpPr>
        <p:spPr bwMode="auto">
          <a:xfrm>
            <a:off x="2133600" y="5867400"/>
            <a:ext cx="49530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2514600" y="3886200"/>
            <a:ext cx="685800" cy="1981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Rectangle 9"/>
          <p:cNvSpPr>
            <a:spLocks noChangeArrowheads="1"/>
          </p:cNvSpPr>
          <p:nvPr/>
        </p:nvSpPr>
        <p:spPr bwMode="auto">
          <a:xfrm>
            <a:off x="3200400" y="5105400"/>
            <a:ext cx="6858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9944" name="Rectangle 10"/>
          <p:cNvSpPr>
            <a:spLocks noChangeArrowheads="1"/>
          </p:cNvSpPr>
          <p:nvPr/>
        </p:nvSpPr>
        <p:spPr bwMode="auto">
          <a:xfrm>
            <a:off x="3886200" y="4648200"/>
            <a:ext cx="685800" cy="1219200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4187" name="Rectangle 11"/>
          <p:cNvSpPr>
            <a:spLocks noChangeArrowheads="1"/>
          </p:cNvSpPr>
          <p:nvPr/>
        </p:nvSpPr>
        <p:spPr bwMode="auto">
          <a:xfrm>
            <a:off x="5257800" y="2895600"/>
            <a:ext cx="685800" cy="2971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4188" name="Rectangle 12"/>
          <p:cNvSpPr>
            <a:spLocks noChangeArrowheads="1"/>
          </p:cNvSpPr>
          <p:nvPr/>
        </p:nvSpPr>
        <p:spPr bwMode="auto">
          <a:xfrm>
            <a:off x="5943600" y="3124200"/>
            <a:ext cx="685800" cy="2743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34189" name="Rectangle 13"/>
          <p:cNvSpPr>
            <a:spLocks noChangeArrowheads="1"/>
          </p:cNvSpPr>
          <p:nvPr/>
        </p:nvSpPr>
        <p:spPr bwMode="auto">
          <a:xfrm>
            <a:off x="6629400" y="3276600"/>
            <a:ext cx="685800" cy="2590800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Line 14"/>
          <p:cNvSpPr>
            <a:spLocks noChangeShapeType="1"/>
          </p:cNvSpPr>
          <p:nvPr/>
        </p:nvSpPr>
        <p:spPr bwMode="auto">
          <a:xfrm>
            <a:off x="2057400" y="5105400"/>
            <a:ext cx="1524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Line 16"/>
          <p:cNvSpPr>
            <a:spLocks noChangeShapeType="1"/>
          </p:cNvSpPr>
          <p:nvPr/>
        </p:nvSpPr>
        <p:spPr bwMode="auto">
          <a:xfrm>
            <a:off x="2075597" y="3886200"/>
            <a:ext cx="1524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1" name="Line 17"/>
          <p:cNvSpPr>
            <a:spLocks noChangeShapeType="1"/>
          </p:cNvSpPr>
          <p:nvPr/>
        </p:nvSpPr>
        <p:spPr bwMode="auto">
          <a:xfrm>
            <a:off x="2057400" y="3429000"/>
            <a:ext cx="1524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2" name="Line 18"/>
          <p:cNvSpPr>
            <a:spLocks noChangeShapeType="1"/>
          </p:cNvSpPr>
          <p:nvPr/>
        </p:nvSpPr>
        <p:spPr bwMode="auto">
          <a:xfrm>
            <a:off x="2057400" y="4267200"/>
            <a:ext cx="1524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Line 19"/>
          <p:cNvSpPr>
            <a:spLocks noChangeShapeType="1"/>
          </p:cNvSpPr>
          <p:nvPr/>
        </p:nvSpPr>
        <p:spPr bwMode="auto">
          <a:xfrm flipH="1">
            <a:off x="2057400" y="5715000"/>
            <a:ext cx="152400" cy="1524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Line 20"/>
          <p:cNvSpPr>
            <a:spLocks noChangeShapeType="1"/>
          </p:cNvSpPr>
          <p:nvPr/>
        </p:nvSpPr>
        <p:spPr bwMode="auto">
          <a:xfrm flipH="1">
            <a:off x="2057400" y="5638800"/>
            <a:ext cx="152400" cy="1524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5" name="Text Box 21"/>
          <p:cNvSpPr txBox="1">
            <a:spLocks noChangeArrowheads="1"/>
          </p:cNvSpPr>
          <p:nvPr/>
        </p:nvSpPr>
        <p:spPr bwMode="auto">
          <a:xfrm rot="-5400000">
            <a:off x="442142" y="3993634"/>
            <a:ext cx="17684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9pPr>
          </a:lstStyle>
          <a:p>
            <a:pPr eaLnBrk="1" hangingPunct="1"/>
            <a:r>
              <a:rPr lang="en-US" sz="1800" dirty="0" smtClean="0">
                <a:latin typeface="Times New Roman" pitchFamily="18" charset="0"/>
              </a:rPr>
              <a:t>Score on Exam 1</a:t>
            </a:r>
            <a:endParaRPr lang="en-US" sz="1800" dirty="0">
              <a:latin typeface="Times New Roman" pitchFamily="18" charset="0"/>
            </a:endParaRPr>
          </a:p>
        </p:txBody>
      </p:sp>
      <p:sp>
        <p:nvSpPr>
          <p:cNvPr id="39957" name="Text Box 24"/>
          <p:cNvSpPr txBox="1">
            <a:spLocks noChangeArrowheads="1"/>
          </p:cNvSpPr>
          <p:nvPr/>
        </p:nvSpPr>
        <p:spPr bwMode="auto">
          <a:xfrm>
            <a:off x="5943600" y="5867400"/>
            <a:ext cx="131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9pPr>
          </a:lstStyle>
          <a:p>
            <a:pPr eaLnBrk="1" hangingPunct="1"/>
            <a:r>
              <a:rPr lang="en-US" sz="1800" dirty="0" smtClean="0">
                <a:latin typeface="Times New Roman" pitchFamily="18" charset="0"/>
              </a:rPr>
              <a:t>Spring 2011</a:t>
            </a:r>
            <a:endParaRPr lang="en-US" sz="1800" dirty="0">
              <a:latin typeface="Times New Roman" pitchFamily="18" charset="0"/>
            </a:endParaRPr>
          </a:p>
        </p:txBody>
      </p:sp>
      <p:sp>
        <p:nvSpPr>
          <p:cNvPr id="39958" name="Text Box 25"/>
          <p:cNvSpPr txBox="1">
            <a:spLocks noChangeArrowheads="1"/>
          </p:cNvSpPr>
          <p:nvPr/>
        </p:nvSpPr>
        <p:spPr bwMode="auto">
          <a:xfrm>
            <a:off x="2933700" y="5867400"/>
            <a:ext cx="1319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9pPr>
          </a:lstStyle>
          <a:p>
            <a:pPr eaLnBrk="1" hangingPunct="1"/>
            <a:r>
              <a:rPr lang="en-US" sz="1800" dirty="0" smtClean="0">
                <a:latin typeface="Times New Roman" pitchFamily="18" charset="0"/>
              </a:rPr>
              <a:t>Spring 2010</a:t>
            </a:r>
            <a:endParaRPr lang="en-US" sz="1800" dirty="0">
              <a:latin typeface="Times New Roman" pitchFamily="18" charset="0"/>
            </a:endParaRPr>
          </a:p>
        </p:txBody>
      </p:sp>
      <p:sp>
        <p:nvSpPr>
          <p:cNvPr id="39959" name="Rectangle 26"/>
          <p:cNvSpPr>
            <a:spLocks noChangeArrowheads="1"/>
          </p:cNvSpPr>
          <p:nvPr/>
        </p:nvSpPr>
        <p:spPr bwMode="auto">
          <a:xfrm>
            <a:off x="5715000" y="1219200"/>
            <a:ext cx="685800" cy="228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Rectangle 29"/>
          <p:cNvSpPr>
            <a:spLocks noChangeArrowheads="1"/>
          </p:cNvSpPr>
          <p:nvPr/>
        </p:nvSpPr>
        <p:spPr bwMode="auto">
          <a:xfrm>
            <a:off x="5715000" y="1524000"/>
            <a:ext cx="685800" cy="228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9961" name="Rectangle 30"/>
          <p:cNvSpPr>
            <a:spLocks noChangeArrowheads="1"/>
          </p:cNvSpPr>
          <p:nvPr/>
        </p:nvSpPr>
        <p:spPr bwMode="auto">
          <a:xfrm>
            <a:off x="5715000" y="1828800"/>
            <a:ext cx="685800" cy="228600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Text Box 31"/>
          <p:cNvSpPr txBox="1">
            <a:spLocks noChangeArrowheads="1"/>
          </p:cNvSpPr>
          <p:nvPr/>
        </p:nvSpPr>
        <p:spPr bwMode="auto">
          <a:xfrm>
            <a:off x="6477000" y="1143000"/>
            <a:ext cx="1146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9pPr>
          </a:lstStyle>
          <a:p>
            <a:pPr eaLnBrk="1" hangingPunct="1"/>
            <a:r>
              <a:rPr lang="en-US" sz="1800" dirty="0" smtClean="0">
                <a:latin typeface="Times New Roman" pitchFamily="18" charset="0"/>
              </a:rPr>
              <a:t>Caucasian</a:t>
            </a:r>
            <a:endParaRPr lang="en-US" sz="1800" dirty="0">
              <a:latin typeface="Times New Roman" pitchFamily="18" charset="0"/>
            </a:endParaRPr>
          </a:p>
        </p:txBody>
      </p:sp>
      <p:sp>
        <p:nvSpPr>
          <p:cNvPr id="39963" name="Text Box 32"/>
          <p:cNvSpPr txBox="1">
            <a:spLocks noChangeArrowheads="1"/>
          </p:cNvSpPr>
          <p:nvPr/>
        </p:nvSpPr>
        <p:spPr bwMode="auto">
          <a:xfrm>
            <a:off x="6477000" y="1462088"/>
            <a:ext cx="18454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9pPr>
          </a:lstStyle>
          <a:p>
            <a:pPr eaLnBrk="1" hangingPunct="1"/>
            <a:r>
              <a:rPr lang="en-US" sz="1800" dirty="0" smtClean="0">
                <a:latin typeface="Times New Roman" pitchFamily="18" charset="0"/>
              </a:rPr>
              <a:t>African American</a:t>
            </a:r>
            <a:endParaRPr lang="en-US" sz="1800" dirty="0">
              <a:latin typeface="Times New Roman" pitchFamily="18" charset="0"/>
            </a:endParaRPr>
          </a:p>
        </p:txBody>
      </p:sp>
      <p:sp>
        <p:nvSpPr>
          <p:cNvPr id="39964" name="Text Box 33"/>
          <p:cNvSpPr txBox="1">
            <a:spLocks noChangeArrowheads="1"/>
          </p:cNvSpPr>
          <p:nvPr/>
        </p:nvSpPr>
        <p:spPr bwMode="auto">
          <a:xfrm>
            <a:off x="6527805" y="1752600"/>
            <a:ext cx="787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9pPr>
          </a:lstStyle>
          <a:p>
            <a:pPr eaLnBrk="1" hangingPunct="1"/>
            <a:r>
              <a:rPr lang="en-US" sz="1800" dirty="0" smtClean="0">
                <a:latin typeface="Times New Roman" pitchFamily="18" charset="0"/>
              </a:rPr>
              <a:t>Latino</a:t>
            </a:r>
            <a:endParaRPr lang="en-US" sz="1800" dirty="0">
              <a:latin typeface="Times New Roman" pitchFamily="18" charset="0"/>
            </a:endParaRPr>
          </a:p>
        </p:txBody>
      </p:sp>
      <p:sp>
        <p:nvSpPr>
          <p:cNvPr id="39965" name="Line 16"/>
          <p:cNvSpPr>
            <a:spLocks noChangeShapeType="1"/>
          </p:cNvSpPr>
          <p:nvPr/>
        </p:nvSpPr>
        <p:spPr bwMode="auto">
          <a:xfrm>
            <a:off x="2057400" y="2514600"/>
            <a:ext cx="1524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6" name="Text Box 25"/>
          <p:cNvSpPr txBox="1">
            <a:spLocks noChangeArrowheads="1"/>
          </p:cNvSpPr>
          <p:nvPr/>
        </p:nvSpPr>
        <p:spPr bwMode="auto">
          <a:xfrm>
            <a:off x="1641475" y="2297668"/>
            <a:ext cx="473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9pPr>
          </a:lstStyle>
          <a:p>
            <a:pPr eaLnBrk="1" hangingPunct="1"/>
            <a:r>
              <a:rPr lang="en-US" sz="1800" dirty="0" smtClean="0">
                <a:latin typeface="Times New Roman" pitchFamily="18" charset="0"/>
              </a:rPr>
              <a:t>.80</a:t>
            </a:r>
            <a:endParaRPr lang="en-US" sz="1800" dirty="0">
              <a:latin typeface="Times New Roman" pitchFamily="18" charset="0"/>
            </a:endParaRPr>
          </a:p>
        </p:txBody>
      </p:sp>
      <p:sp>
        <p:nvSpPr>
          <p:cNvPr id="39967" name="Text Box 25"/>
          <p:cNvSpPr txBox="1">
            <a:spLocks noChangeArrowheads="1"/>
          </p:cNvSpPr>
          <p:nvPr/>
        </p:nvSpPr>
        <p:spPr bwMode="auto">
          <a:xfrm>
            <a:off x="1641475" y="4953000"/>
            <a:ext cx="473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9pPr>
          </a:lstStyle>
          <a:p>
            <a:pPr eaLnBrk="1" hangingPunct="1"/>
            <a:r>
              <a:rPr lang="en-US" sz="1800" dirty="0" smtClean="0">
                <a:latin typeface="Times New Roman" pitchFamily="18" charset="0"/>
              </a:rPr>
              <a:t>.50</a:t>
            </a:r>
            <a:endParaRPr lang="en-US" sz="1800" dirty="0">
              <a:latin typeface="Times New Roman" pitchFamily="18" charset="0"/>
            </a:endParaRPr>
          </a:p>
        </p:txBody>
      </p:sp>
      <p:sp>
        <p:nvSpPr>
          <p:cNvPr id="39968" name="Text Box 25"/>
          <p:cNvSpPr txBox="1">
            <a:spLocks noChangeArrowheads="1"/>
          </p:cNvSpPr>
          <p:nvPr/>
        </p:nvSpPr>
        <p:spPr bwMode="auto">
          <a:xfrm>
            <a:off x="1641475" y="4082534"/>
            <a:ext cx="473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9pPr>
          </a:lstStyle>
          <a:p>
            <a:pPr eaLnBrk="1" hangingPunct="1"/>
            <a:r>
              <a:rPr lang="en-US" sz="1800" dirty="0" smtClean="0">
                <a:latin typeface="Times New Roman" pitchFamily="18" charset="0"/>
              </a:rPr>
              <a:t>.60</a:t>
            </a:r>
            <a:endParaRPr lang="en-US" sz="1800" dirty="0">
              <a:latin typeface="Times New Roman" pitchFamily="18" charset="0"/>
            </a:endParaRPr>
          </a:p>
        </p:txBody>
      </p:sp>
      <p:sp>
        <p:nvSpPr>
          <p:cNvPr id="39970" name="Text Box 25"/>
          <p:cNvSpPr txBox="1">
            <a:spLocks noChangeArrowheads="1"/>
          </p:cNvSpPr>
          <p:nvPr/>
        </p:nvSpPr>
        <p:spPr bwMode="auto">
          <a:xfrm>
            <a:off x="1641475" y="3276600"/>
            <a:ext cx="473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cript MT Bold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cript MT Bold" pitchFamily="66" charset="0"/>
              </a:defRPr>
            </a:lvl9pPr>
          </a:lstStyle>
          <a:p>
            <a:pPr eaLnBrk="1" hangingPunct="1"/>
            <a:r>
              <a:rPr lang="en-US" sz="1800" dirty="0" smtClean="0">
                <a:latin typeface="Times New Roman" pitchFamily="18" charset="0"/>
              </a:rPr>
              <a:t>.70</a:t>
            </a:r>
            <a:endParaRPr lang="en-US" sz="1800" dirty="0">
              <a:latin typeface="Times New Roman" pitchFamily="18" charset="0"/>
            </a:endParaRPr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>
            <a:off x="2057400" y="4648200"/>
            <a:ext cx="1524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6"/>
          <p:cNvSpPr>
            <a:spLocks noChangeShapeType="1"/>
          </p:cNvSpPr>
          <p:nvPr/>
        </p:nvSpPr>
        <p:spPr bwMode="auto">
          <a:xfrm>
            <a:off x="2057400" y="5486400"/>
            <a:ext cx="1524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6"/>
          <p:cNvSpPr>
            <a:spLocks noChangeShapeType="1"/>
          </p:cNvSpPr>
          <p:nvPr/>
        </p:nvSpPr>
        <p:spPr bwMode="auto">
          <a:xfrm>
            <a:off x="2057400" y="2971800"/>
            <a:ext cx="1524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55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87" grpId="0" animBg="1"/>
      <p:bldP spid="434188" grpId="0" animBg="1"/>
      <p:bldP spid="4341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51314" y="2633008"/>
            <a:ext cx="6705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On the other side of the door</a:t>
            </a:r>
          </a:p>
          <a:p>
            <a:r>
              <a:rPr lang="en-US" dirty="0">
                <a:latin typeface="+mn-lt"/>
              </a:rPr>
              <a:t>I don’t have to go alone.</a:t>
            </a:r>
          </a:p>
          <a:p>
            <a:r>
              <a:rPr lang="en-US" dirty="0">
                <a:latin typeface="+mn-lt"/>
              </a:rPr>
              <a:t>If you come, too, we can sail tall ships</a:t>
            </a:r>
          </a:p>
          <a:p>
            <a:r>
              <a:rPr lang="en-US" dirty="0">
                <a:latin typeface="+mn-lt"/>
              </a:rPr>
              <a:t>And fly where the wind has flown</a:t>
            </a:r>
            <a:r>
              <a:rPr lang="en-US" dirty="0" smtClean="0">
                <a:latin typeface="+mn-lt"/>
              </a:rPr>
              <a:t>.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58370" name="Picture 2" descr="Education Research Instit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8" y="365499"/>
            <a:ext cx="7236372" cy="14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1314450"/>
            <a:ext cx="5974167" cy="543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9" y="1314450"/>
            <a:ext cx="3828891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65499"/>
            <a:ext cx="3261534" cy="489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84874"/>
            <a:ext cx="4332514" cy="345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07" y="1781736"/>
            <a:ext cx="4343400" cy="407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533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400" y="4678740"/>
            <a:ext cx="5562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And </a:t>
            </a:r>
            <a:r>
              <a:rPr lang="en-US" dirty="0">
                <a:latin typeface="+mn-lt"/>
              </a:rPr>
              <a:t>whenever we go, it is almost sure</a:t>
            </a:r>
          </a:p>
          <a:p>
            <a:r>
              <a:rPr lang="en-US" dirty="0">
                <a:latin typeface="+mn-lt"/>
              </a:rPr>
              <a:t>We’ll find what we’re looking for</a:t>
            </a:r>
          </a:p>
          <a:p>
            <a:r>
              <a:rPr lang="en-US" dirty="0">
                <a:latin typeface="+mn-lt"/>
              </a:rPr>
              <a:t>Because everything can happen </a:t>
            </a:r>
          </a:p>
          <a:p>
            <a:r>
              <a:rPr lang="en-US" dirty="0">
                <a:latin typeface="+mn-lt"/>
              </a:rPr>
              <a:t>On the other side of the door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10600" cy="395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4" y="2667000"/>
            <a:ext cx="5912696" cy="394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8875"/>
            <a:ext cx="7924799" cy="569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6017"/>
            <a:ext cx="724796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86" y="1143000"/>
            <a:ext cx="4813828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99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199" y="152400"/>
            <a:ext cx="7848601" cy="1143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rgbClr val="7B9899"/>
                </a:solidFill>
                <a:ea typeface="ＭＳ Ｐゴシック" pitchFamily="34" charset="-128"/>
              </a:rPr>
              <a:t>So….Now What? </a:t>
            </a:r>
          </a:p>
        </p:txBody>
      </p:sp>
      <p:sp>
        <p:nvSpPr>
          <p:cNvPr id="22531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228600"/>
            <a:ext cx="7467600" cy="35052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On the Other Side of the Door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by Jeff Moss</a:t>
            </a:r>
          </a:p>
          <a:p>
            <a:pPr marL="45720" indent="0">
              <a:buNone/>
            </a:pPr>
            <a:r>
              <a:rPr lang="en-US" sz="1200" b="1" dirty="0"/>
              <a:t> 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On the other side of the door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I can be a different me,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As smart and as brave and as funny or strong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As a person could want to be.</a:t>
            </a:r>
          </a:p>
          <a:p>
            <a:pPr marL="45720" indent="0">
              <a:buNone/>
            </a:pPr>
            <a:r>
              <a:rPr lang="en-US" sz="1200" b="1" dirty="0"/>
              <a:t> </a:t>
            </a:r>
          </a:p>
          <a:p>
            <a:pPr marL="45720" indent="0">
              <a:buNone/>
            </a:pPr>
            <a:r>
              <a:rPr lang="en-US" sz="1200" b="1" dirty="0"/>
              <a:t/>
            </a:r>
            <a:br>
              <a:rPr lang="en-US" sz="1200" b="1" dirty="0"/>
            </a:br>
            <a:endParaRPr lang="en-US" sz="1200" b="1" dirty="0"/>
          </a:p>
        </p:txBody>
      </p:sp>
      <p:sp>
        <p:nvSpPr>
          <p:cNvPr id="2" name="Rectangle 1"/>
          <p:cNvSpPr/>
          <p:nvPr/>
        </p:nvSpPr>
        <p:spPr>
          <a:xfrm>
            <a:off x="3581400" y="5382161"/>
            <a:ext cx="6172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en-US" sz="2000" b="1" dirty="0" smtClean="0">
                <a:latin typeface="+mn-lt"/>
              </a:rPr>
              <a:t>And whenever we go, it is almost sure</a:t>
            </a:r>
          </a:p>
          <a:p>
            <a:pPr marL="45720" indent="0">
              <a:buNone/>
            </a:pPr>
            <a:r>
              <a:rPr lang="en-US" sz="2000" b="1" dirty="0" smtClean="0">
                <a:latin typeface="+mn-lt"/>
              </a:rPr>
              <a:t>We’ll find what we’re looking for</a:t>
            </a:r>
          </a:p>
          <a:p>
            <a:pPr marL="45720" indent="0">
              <a:buNone/>
            </a:pPr>
            <a:r>
              <a:rPr lang="en-US" sz="2000" b="1" dirty="0" smtClean="0">
                <a:latin typeface="+mn-lt"/>
              </a:rPr>
              <a:t>Because everything can happen </a:t>
            </a:r>
          </a:p>
          <a:p>
            <a:pPr marL="45720" indent="0">
              <a:buNone/>
            </a:pPr>
            <a:r>
              <a:rPr lang="en-US" sz="2000" b="1" dirty="0" smtClean="0">
                <a:latin typeface="+mn-lt"/>
              </a:rPr>
              <a:t>On the other side of the door.</a:t>
            </a:r>
            <a:endParaRPr lang="en-US" sz="2000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4600" y="3934361"/>
            <a:ext cx="6019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en-US" sz="2000" b="1" dirty="0" smtClean="0">
                <a:latin typeface="+mn-lt"/>
              </a:rPr>
              <a:t>On the other side of the door</a:t>
            </a:r>
          </a:p>
          <a:p>
            <a:pPr marL="45720" indent="0">
              <a:buNone/>
            </a:pPr>
            <a:r>
              <a:rPr lang="en-US" sz="2000" b="1" dirty="0" smtClean="0">
                <a:latin typeface="+mn-lt"/>
              </a:rPr>
              <a:t>I don’t have to go alone.</a:t>
            </a:r>
          </a:p>
          <a:p>
            <a:pPr marL="45720" indent="0">
              <a:buNone/>
            </a:pPr>
            <a:r>
              <a:rPr lang="en-US" sz="2000" b="1" dirty="0" smtClean="0">
                <a:latin typeface="+mn-lt"/>
              </a:rPr>
              <a:t>If you come, too, we can sail tall ships</a:t>
            </a:r>
          </a:p>
          <a:p>
            <a:pPr marL="45720" indent="0">
              <a:buNone/>
            </a:pPr>
            <a:r>
              <a:rPr lang="en-US" sz="2000" b="1" dirty="0" smtClean="0">
                <a:latin typeface="+mn-lt"/>
              </a:rPr>
              <a:t>And fly where the wind has flown.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2486561"/>
            <a:ext cx="5867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en-US" sz="2000" b="1" dirty="0" smtClean="0">
                <a:latin typeface="+mn-lt"/>
              </a:rPr>
              <a:t>There’s nothing too hard for me to do,</a:t>
            </a:r>
          </a:p>
          <a:p>
            <a:pPr marL="45720" indent="0">
              <a:buNone/>
            </a:pPr>
            <a:r>
              <a:rPr lang="en-US" sz="2000" b="1" dirty="0" smtClean="0">
                <a:latin typeface="+mn-lt"/>
              </a:rPr>
              <a:t>There’s no place I can’t explore</a:t>
            </a:r>
          </a:p>
          <a:p>
            <a:pPr marL="45720" indent="0">
              <a:buNone/>
            </a:pPr>
            <a:r>
              <a:rPr lang="en-US" sz="2000" b="1" dirty="0" smtClean="0">
                <a:latin typeface="+mn-lt"/>
              </a:rPr>
              <a:t>Because everything can happen</a:t>
            </a:r>
          </a:p>
          <a:p>
            <a:pPr marL="45720" indent="0">
              <a:buNone/>
            </a:pPr>
            <a:r>
              <a:rPr lang="en-US" sz="2000" b="1" dirty="0" smtClean="0">
                <a:latin typeface="+mn-lt"/>
              </a:rPr>
              <a:t>On the other side of the door.</a:t>
            </a:r>
            <a:endParaRPr lang="en-US" sz="2000" b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/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841375"/>
            <a:ext cx="8839200" cy="758825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  <a:defRPr/>
            </a:pPr>
            <a:r>
              <a:rPr lang="en-US" sz="3600" dirty="0" smtClean="0">
                <a:ea typeface="+mj-ea"/>
                <a:cs typeface="ＭＳ Ｐゴシック" charset="-128"/>
              </a:rPr>
              <a:t>Titles NOT making the Cut</a:t>
            </a:r>
            <a:endParaRPr lang="en-US" sz="3600" dirty="0">
              <a:ea typeface="+mj-ea"/>
              <a:cs typeface="ＭＳ Ｐゴシック" charset="-12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52400" y="2286000"/>
            <a:ext cx="8839200" cy="3886200"/>
          </a:xfrm>
        </p:spPr>
        <p:txBody>
          <a:bodyPr>
            <a:normAutofit/>
          </a:bodyPr>
          <a:lstStyle/>
          <a:p>
            <a:r>
              <a:rPr lang="en-US" dirty="0"/>
              <a:t>The Teacher as </a:t>
            </a:r>
            <a:r>
              <a:rPr lang="en-US" dirty="0" smtClean="0"/>
              <a:t>Alchemist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Terms of </a:t>
            </a:r>
            <a:r>
              <a:rPr lang="en-US" dirty="0" smtClean="0"/>
              <a:t>Engagement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Engaged </a:t>
            </a:r>
            <a:r>
              <a:rPr lang="en-US" dirty="0" smtClean="0"/>
              <a:t>Learning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smtClean="0"/>
              <a:t>Technology and Teaching: The </a:t>
            </a:r>
            <a:r>
              <a:rPr lang="en-US" dirty="0"/>
              <a:t>Good, The Bad and the Really Ugly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3"/>
          <p:cNvSpPr>
            <a:spLocks noGrp="1"/>
          </p:cNvSpPr>
          <p:nvPr>
            <p:ph sz="quarter" idx="13"/>
          </p:nvPr>
        </p:nvSpPr>
        <p:spPr>
          <a:xfrm>
            <a:off x="838200" y="1249680"/>
            <a:ext cx="7696200" cy="34747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3600" b="1" dirty="0" err="1" smtClean="0"/>
              <a:t>in·no·va·tion</a:t>
            </a:r>
            <a:r>
              <a:rPr lang="en-US" sz="3600" dirty="0"/>
              <a:t> [in-</a:t>
            </a:r>
            <a:r>
              <a:rPr lang="en-US" sz="3600" i="1" dirty="0"/>
              <a:t>uh</a:t>
            </a:r>
            <a:r>
              <a:rPr lang="en-US" sz="3600" dirty="0"/>
              <a:t>-</a:t>
            </a:r>
            <a:r>
              <a:rPr lang="en-US" sz="3600" b="1" dirty="0"/>
              <a:t>vey</a:t>
            </a:r>
            <a:r>
              <a:rPr lang="en-US" sz="3600" dirty="0"/>
              <a:t>-</a:t>
            </a:r>
            <a:r>
              <a:rPr lang="en-US" sz="3600" dirty="0" err="1"/>
              <a:t>sh</a:t>
            </a:r>
            <a:r>
              <a:rPr lang="en-US" sz="3600" i="1" dirty="0" err="1"/>
              <a:t>uh</a:t>
            </a:r>
            <a:r>
              <a:rPr lang="en-US" sz="3600" dirty="0"/>
              <a:t> n]</a:t>
            </a:r>
          </a:p>
          <a:p>
            <a:pPr marL="45720" indent="0">
              <a:buNone/>
            </a:pPr>
            <a:r>
              <a:rPr lang="en-US" sz="3200" b="1" i="1" dirty="0"/>
              <a:t>noun</a:t>
            </a:r>
            <a:r>
              <a:rPr lang="en-US" sz="3200" dirty="0"/>
              <a:t> </a:t>
            </a:r>
          </a:p>
          <a:p>
            <a:pPr marL="45720" indent="0">
              <a:buNone/>
            </a:pPr>
            <a:r>
              <a:rPr lang="en-US" sz="3200" b="1" dirty="0"/>
              <a:t>1.</a:t>
            </a:r>
            <a:r>
              <a:rPr lang="en-US" sz="3200" dirty="0"/>
              <a:t> </a:t>
            </a:r>
            <a:r>
              <a:rPr lang="en-US" sz="3200" dirty="0" smtClean="0"/>
              <a:t>something </a:t>
            </a:r>
            <a:r>
              <a:rPr lang="en-US" sz="3200" dirty="0"/>
              <a:t>new or different introduced: </a:t>
            </a:r>
            <a:r>
              <a:rPr lang="en-US" sz="3200" i="1" dirty="0"/>
              <a:t>numerous innovations in the high-school curriculum.</a:t>
            </a:r>
            <a:endParaRPr lang="en-US" sz="3200" dirty="0"/>
          </a:p>
          <a:p>
            <a:pPr marL="45720" indent="0">
              <a:buNone/>
            </a:pPr>
            <a:r>
              <a:rPr lang="en-US" sz="3200" b="1" dirty="0"/>
              <a:t>2.</a:t>
            </a:r>
            <a:r>
              <a:rPr lang="en-US" sz="3200" dirty="0"/>
              <a:t> </a:t>
            </a:r>
            <a:r>
              <a:rPr lang="en-US" sz="3200" dirty="0" smtClean="0"/>
              <a:t>the </a:t>
            </a:r>
            <a:r>
              <a:rPr lang="en-US" sz="3200" dirty="0"/>
              <a:t>act of </a:t>
            </a:r>
            <a:r>
              <a:rPr lang="en-US" sz="3200" dirty="0">
                <a:hlinkClick r:id="rId3"/>
              </a:rPr>
              <a:t>innovating</a:t>
            </a:r>
            <a:r>
              <a:rPr lang="en-US" sz="3200" dirty="0"/>
              <a:t>; introduction of new things or methods</a:t>
            </a:r>
            <a:r>
              <a:rPr lang="en-US" sz="3200" dirty="0" smtClean="0"/>
              <a:t>.</a:t>
            </a:r>
            <a:endParaRPr lang="en-US" sz="32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1" y="838200"/>
            <a:ext cx="7086600" cy="11430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effectLst/>
              </a:rPr>
              <a:t>On the Other Side of the Door </a:t>
            </a:r>
            <a:br>
              <a:rPr lang="en-US" sz="3600" dirty="0">
                <a:effectLst/>
              </a:rPr>
            </a:br>
            <a:r>
              <a:rPr lang="en-US" sz="2800" dirty="0">
                <a:effectLst/>
              </a:rPr>
              <a:t>by Jeff Moss 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 smtClean="0">
              <a:solidFill>
                <a:srgbClr val="7B9899"/>
              </a:solidFill>
              <a:ea typeface="ＭＳ Ｐゴシック" pitchFamily="34" charset="-128"/>
            </a:endParaRPr>
          </a:p>
        </p:txBody>
      </p:sp>
      <p:sp>
        <p:nvSpPr>
          <p:cNvPr id="16387" name="Content Placeholder 3"/>
          <p:cNvSpPr>
            <a:spLocks noGrp="1"/>
          </p:cNvSpPr>
          <p:nvPr>
            <p:ph sz="quarter" idx="13"/>
          </p:nvPr>
        </p:nvSpPr>
        <p:spPr>
          <a:xfrm>
            <a:off x="381000" y="2087880"/>
            <a:ext cx="7467600" cy="347472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On the other side of the door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I can be a different me,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As smart and as brave and as funny or strong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As a person could want to be.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</a:pPr>
            <a:r>
              <a:rPr lang="en-US" sz="2400" dirty="0" smtClean="0">
                <a:ea typeface="ＭＳ Ｐゴシック" pitchFamily="34" charset="-128"/>
              </a:rPr>
              <a:t/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/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C:\Users\tzak\AppData\Local\Microsoft\Windows\Temporary Internet Files\Content.IE5\TEKLHAJH\Faculty Advisory Board Partners in Learning Teacher Education Initiati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7" y="609600"/>
            <a:ext cx="8368553" cy="554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" y="914400"/>
            <a:ext cx="9136945" cy="51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4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1689318"/>
            <a:ext cx="6705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n-lt"/>
              </a:rPr>
              <a:t>There’s nothing too hard for me to do,</a:t>
            </a:r>
          </a:p>
          <a:p>
            <a:r>
              <a:rPr lang="en-US" sz="2800" dirty="0">
                <a:latin typeface="+mn-lt"/>
              </a:rPr>
              <a:t>There’s no place I can’t explore</a:t>
            </a:r>
          </a:p>
          <a:p>
            <a:r>
              <a:rPr lang="en-US" sz="2800" dirty="0">
                <a:latin typeface="+mn-lt"/>
              </a:rPr>
              <a:t>Because everything can happen</a:t>
            </a:r>
          </a:p>
          <a:p>
            <a:r>
              <a:rPr lang="en-US" sz="2800" dirty="0">
                <a:latin typeface="+mn-lt"/>
              </a:rPr>
              <a:t>On the other side of the door</a:t>
            </a:r>
            <a:r>
              <a:rPr lang="en-US" sz="2800" dirty="0" smtClean="0">
                <a:latin typeface="+mn-lt"/>
              </a:rPr>
              <a:t>.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" t="17682" r="1651" b="15854"/>
          <a:stretch/>
        </p:blipFill>
        <p:spPr bwMode="auto">
          <a:xfrm>
            <a:off x="0" y="914400"/>
            <a:ext cx="9143999" cy="444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15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5181600" cy="382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2725737" y="3048000"/>
            <a:ext cx="5368925" cy="3581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5897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5878</TotalTime>
  <Words>298</Words>
  <Application>Microsoft Office PowerPoint</Application>
  <PresentationFormat>On-screen Show (4:3)</PresentationFormat>
  <Paragraphs>77</Paragraphs>
  <Slides>13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Slipstream</vt:lpstr>
      <vt:lpstr>Now What ?!? </vt:lpstr>
      <vt:lpstr>Titles NOT making the Cut</vt:lpstr>
      <vt:lpstr>PowerPoint Presentation</vt:lpstr>
      <vt:lpstr>On the Other Side of the Door  by Jeff Moss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Hogan Biology 101 Class </vt:lpstr>
      <vt:lpstr>PowerPoint Presentation</vt:lpstr>
      <vt:lpstr>PowerPoint Presentation</vt:lpstr>
      <vt:lpstr>So….Now What?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tzak</dc:creator>
  <cp:lastModifiedBy>tzak</cp:lastModifiedBy>
  <cp:revision>364</cp:revision>
  <cp:lastPrinted>1601-01-01T00:00:00Z</cp:lastPrinted>
  <dcterms:created xsi:type="dcterms:W3CDTF">1601-01-01T00:00:00Z</dcterms:created>
  <dcterms:modified xsi:type="dcterms:W3CDTF">2011-11-05T14:56:56Z</dcterms:modified>
</cp:coreProperties>
</file>