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activeX/activeX1.xml" ContentType="application/vnd.ms-office.activeX+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charts/chart4.xml" ContentType="application/vnd.openxmlformats-officedocument.drawingml.chart+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charts/chart2.xml" ContentType="application/vnd.openxmlformats-officedocument.drawingml.chart+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84" r:id="rId4"/>
    <p:sldId id="285" r:id="rId5"/>
    <p:sldId id="283" r:id="rId6"/>
    <p:sldId id="270" r:id="rId7"/>
    <p:sldId id="269" r:id="rId8"/>
    <p:sldId id="296" r:id="rId9"/>
    <p:sldId id="287" r:id="rId10"/>
    <p:sldId id="273" r:id="rId11"/>
    <p:sldId id="289" r:id="rId12"/>
    <p:sldId id="263" r:id="rId13"/>
    <p:sldId id="293" r:id="rId14"/>
    <p:sldId id="257" r:id="rId15"/>
    <p:sldId id="278" r:id="rId16"/>
    <p:sldId id="258" r:id="rId17"/>
    <p:sldId id="288" r:id="rId18"/>
    <p:sldId id="260" r:id="rId19"/>
    <p:sldId id="259" r:id="rId20"/>
    <p:sldId id="264" r:id="rId21"/>
    <p:sldId id="282" r:id="rId22"/>
    <p:sldId id="265" r:id="rId23"/>
    <p:sldId id="261" r:id="rId24"/>
    <p:sldId id="262" r:id="rId25"/>
    <p:sldId id="279" r:id="rId26"/>
    <p:sldId id="275" r:id="rId27"/>
    <p:sldId id="291" r:id="rId28"/>
    <p:sldId id="268" r:id="rId29"/>
    <p:sldId id="286" r:id="rId30"/>
    <p:sldId id="267" r:id="rId31"/>
    <p:sldId id="272" r:id="rId32"/>
    <p:sldId id="271" r:id="rId33"/>
    <p:sldId id="294" r:id="rId34"/>
    <p:sldId id="292" r:id="rId35"/>
    <p:sldId id="280" r:id="rId36"/>
    <p:sldId id="281" r:id="rId37"/>
    <p:sldId id="29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BB581"/>
    <a:srgbClr val="FFCF37"/>
    <a:srgbClr val="99CCFF"/>
    <a:srgbClr val="D2A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sorterViewPr>
    <p:cViewPr>
      <p:scale>
        <a:sx n="74" d="100"/>
        <a:sy n="74"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16382"/>
  <ax:ocxPr ax:name="_cy" ax:value="10253"/>
  <ax:ocxPr ax:name="FlashVars" ax:value=""/>
  <ax:ocxPr ax:name="Movie" ax:value="http://www.polleverywhere.com/multiple_choice_polls/LTE1MjgxNDEzNzU.swf"/>
  <ax:ocxPr ax:name="Src" ax:value="http://www.polleverywhere.com/multiple_choice_polls/LTE1MjgxNDEzNzU.swf"/>
  <ax:ocxPr ax:name="WMode" ax:value="Window"/>
  <ax:ocxPr ax:name="Play" ax:value="0"/>
  <ax:ocxPr ax:name="Loop" ax:value="-1"/>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true"/>
</ax:ocx>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Caucasion</c:v>
                </c:pt>
              </c:strCache>
            </c:strRef>
          </c:tx>
          <c:spPr>
            <a:ln w="38100">
              <a:solidFill>
                <a:srgbClr val="FF0000"/>
              </a:solidFill>
            </a:ln>
          </c:spPr>
          <c:marker>
            <c:spPr>
              <a:solidFill>
                <a:srgbClr val="FF0000"/>
              </a:solidFill>
              <a:ln w="38100">
                <a:solidFill>
                  <a:srgbClr val="FF0000"/>
                </a:solidFill>
              </a:ln>
            </c:spPr>
          </c:marker>
          <c:cat>
            <c:strRef>
              <c:f>Sheet1!$A$2:$A$6</c:f>
              <c:strCache>
                <c:ptCount val="5"/>
                <c:pt idx="0">
                  <c:v>Exam 1</c:v>
                </c:pt>
                <c:pt idx="1">
                  <c:v>Exam 2</c:v>
                </c:pt>
                <c:pt idx="2">
                  <c:v>Exam 3</c:v>
                </c:pt>
                <c:pt idx="3">
                  <c:v>Final Exam</c:v>
                </c:pt>
                <c:pt idx="4">
                  <c:v>4 exam avg.</c:v>
                </c:pt>
              </c:strCache>
            </c:strRef>
          </c:cat>
          <c:val>
            <c:numRef>
              <c:f>Sheet1!$B$2:$B$6</c:f>
              <c:numCache>
                <c:formatCode>General</c:formatCode>
                <c:ptCount val="5"/>
                <c:pt idx="0">
                  <c:v>64.669999999999987</c:v>
                </c:pt>
                <c:pt idx="1">
                  <c:v>81.86999999999999</c:v>
                </c:pt>
                <c:pt idx="2">
                  <c:v>77.23</c:v>
                </c:pt>
                <c:pt idx="3">
                  <c:v>74.92</c:v>
                </c:pt>
                <c:pt idx="4">
                  <c:v>74.489999999999995</c:v>
                </c:pt>
              </c:numCache>
            </c:numRef>
          </c:val>
        </c:ser>
        <c:ser>
          <c:idx val="1"/>
          <c:order val="1"/>
          <c:tx>
            <c:strRef>
              <c:f>Sheet1!$C$1</c:f>
              <c:strCache>
                <c:ptCount val="1"/>
                <c:pt idx="0">
                  <c:v>African American</c:v>
                </c:pt>
              </c:strCache>
            </c:strRef>
          </c:tx>
          <c:cat>
            <c:strRef>
              <c:f>Sheet1!$A$2:$A$6</c:f>
              <c:strCache>
                <c:ptCount val="5"/>
                <c:pt idx="0">
                  <c:v>Exam 1</c:v>
                </c:pt>
                <c:pt idx="1">
                  <c:v>Exam 2</c:v>
                </c:pt>
                <c:pt idx="2">
                  <c:v>Exam 3</c:v>
                </c:pt>
                <c:pt idx="3">
                  <c:v>Final Exam</c:v>
                </c:pt>
                <c:pt idx="4">
                  <c:v>4 exam avg.</c:v>
                </c:pt>
              </c:strCache>
            </c:strRef>
          </c:cat>
          <c:val>
            <c:numRef>
              <c:f>Sheet1!$C$2:$C$6</c:f>
              <c:numCache>
                <c:formatCode>General</c:formatCode>
                <c:ptCount val="5"/>
                <c:pt idx="0">
                  <c:v>49.849999999999994</c:v>
                </c:pt>
                <c:pt idx="1">
                  <c:v>62.97</c:v>
                </c:pt>
                <c:pt idx="2">
                  <c:v>61.43</c:v>
                </c:pt>
                <c:pt idx="3">
                  <c:v>60.220000000000006</c:v>
                </c:pt>
                <c:pt idx="4">
                  <c:v>57.17</c:v>
                </c:pt>
              </c:numCache>
            </c:numRef>
          </c:val>
        </c:ser>
        <c:ser>
          <c:idx val="2"/>
          <c:order val="2"/>
          <c:tx>
            <c:strRef>
              <c:f>Sheet1!$D$1</c:f>
              <c:strCache>
                <c:ptCount val="1"/>
                <c:pt idx="0">
                  <c:v>Asian</c:v>
                </c:pt>
              </c:strCache>
            </c:strRef>
          </c:tx>
          <c:spPr>
            <a:ln>
              <a:solidFill>
                <a:srgbClr val="00B0F0"/>
              </a:solidFill>
            </a:ln>
          </c:spPr>
          <c:marker>
            <c:spPr>
              <a:solidFill>
                <a:srgbClr val="00B0F0"/>
              </a:solidFill>
              <a:ln>
                <a:solidFill>
                  <a:srgbClr val="00B0F0"/>
                </a:solidFill>
              </a:ln>
            </c:spPr>
          </c:marker>
          <c:cat>
            <c:strRef>
              <c:f>Sheet1!$A$2:$A$6</c:f>
              <c:strCache>
                <c:ptCount val="5"/>
                <c:pt idx="0">
                  <c:v>Exam 1</c:v>
                </c:pt>
                <c:pt idx="1">
                  <c:v>Exam 2</c:v>
                </c:pt>
                <c:pt idx="2">
                  <c:v>Exam 3</c:v>
                </c:pt>
                <c:pt idx="3">
                  <c:v>Final Exam</c:v>
                </c:pt>
                <c:pt idx="4">
                  <c:v>4 exam avg.</c:v>
                </c:pt>
              </c:strCache>
            </c:strRef>
          </c:cat>
          <c:val>
            <c:numRef>
              <c:f>Sheet1!$D$2:$D$6</c:f>
              <c:numCache>
                <c:formatCode>General</c:formatCode>
                <c:ptCount val="5"/>
                <c:pt idx="0">
                  <c:v>66.05</c:v>
                </c:pt>
                <c:pt idx="1">
                  <c:v>81.540000000000006</c:v>
                </c:pt>
                <c:pt idx="2">
                  <c:v>76.36999999999999</c:v>
                </c:pt>
                <c:pt idx="3">
                  <c:v>73.36999999999999</c:v>
                </c:pt>
                <c:pt idx="4">
                  <c:v>74.33</c:v>
                </c:pt>
              </c:numCache>
            </c:numRef>
          </c:val>
        </c:ser>
        <c:ser>
          <c:idx val="3"/>
          <c:order val="3"/>
          <c:tx>
            <c:strRef>
              <c:f>Sheet1!$E$1</c:f>
              <c:strCache>
                <c:ptCount val="1"/>
                <c:pt idx="0">
                  <c:v>Latino </c:v>
                </c:pt>
              </c:strCache>
            </c:strRef>
          </c:tx>
          <c:spPr>
            <a:ln w="38100">
              <a:solidFill>
                <a:schemeClr val="accent6">
                  <a:lumMod val="40000"/>
                  <a:lumOff val="60000"/>
                </a:schemeClr>
              </a:solidFill>
            </a:ln>
          </c:spPr>
          <c:marker>
            <c:spPr>
              <a:ln w="38100">
                <a:solidFill>
                  <a:schemeClr val="accent6">
                    <a:lumMod val="40000"/>
                    <a:lumOff val="60000"/>
                  </a:schemeClr>
                </a:solidFill>
              </a:ln>
            </c:spPr>
          </c:marker>
          <c:cat>
            <c:strRef>
              <c:f>Sheet1!$A$2:$A$6</c:f>
              <c:strCache>
                <c:ptCount val="5"/>
                <c:pt idx="0">
                  <c:v>Exam 1</c:v>
                </c:pt>
                <c:pt idx="1">
                  <c:v>Exam 2</c:v>
                </c:pt>
                <c:pt idx="2">
                  <c:v>Exam 3</c:v>
                </c:pt>
                <c:pt idx="3">
                  <c:v>Final Exam</c:v>
                </c:pt>
                <c:pt idx="4">
                  <c:v>4 exam avg.</c:v>
                </c:pt>
              </c:strCache>
            </c:strRef>
          </c:cat>
          <c:val>
            <c:numRef>
              <c:f>Sheet1!$E$2:$E$6</c:f>
              <c:numCache>
                <c:formatCode>General</c:formatCode>
                <c:ptCount val="5"/>
                <c:pt idx="0">
                  <c:v>56.21</c:v>
                </c:pt>
                <c:pt idx="1">
                  <c:v>74.069999999999993</c:v>
                </c:pt>
                <c:pt idx="2">
                  <c:v>68.169999999999987</c:v>
                </c:pt>
                <c:pt idx="3">
                  <c:v>62.41</c:v>
                </c:pt>
                <c:pt idx="4">
                  <c:v>65.22</c:v>
                </c:pt>
              </c:numCache>
            </c:numRef>
          </c:val>
        </c:ser>
        <c:ser>
          <c:idx val="4"/>
          <c:order val="4"/>
          <c:tx>
            <c:strRef>
              <c:f>Sheet1!$F$1</c:f>
              <c:strCache>
                <c:ptCount val="1"/>
                <c:pt idx="0">
                  <c:v>Other</c:v>
                </c:pt>
              </c:strCache>
            </c:strRef>
          </c:tx>
          <c:spPr>
            <a:ln w="38100">
              <a:solidFill>
                <a:srgbClr val="92D050"/>
              </a:solidFill>
            </a:ln>
          </c:spPr>
          <c:marker>
            <c:spPr>
              <a:ln w="38100">
                <a:solidFill>
                  <a:srgbClr val="92D050"/>
                </a:solidFill>
              </a:ln>
            </c:spPr>
          </c:marker>
          <c:cat>
            <c:strRef>
              <c:f>Sheet1!$A$2:$A$6</c:f>
              <c:strCache>
                <c:ptCount val="5"/>
                <c:pt idx="0">
                  <c:v>Exam 1</c:v>
                </c:pt>
                <c:pt idx="1">
                  <c:v>Exam 2</c:v>
                </c:pt>
                <c:pt idx="2">
                  <c:v>Exam 3</c:v>
                </c:pt>
                <c:pt idx="3">
                  <c:v>Final Exam</c:v>
                </c:pt>
                <c:pt idx="4">
                  <c:v>4 exam avg.</c:v>
                </c:pt>
              </c:strCache>
            </c:strRef>
          </c:cat>
          <c:val>
            <c:numRef>
              <c:f>Sheet1!$F$2:$F$6</c:f>
              <c:numCache>
                <c:formatCode>General</c:formatCode>
                <c:ptCount val="5"/>
                <c:pt idx="0">
                  <c:v>57.37</c:v>
                </c:pt>
                <c:pt idx="1">
                  <c:v>72.910000000000011</c:v>
                </c:pt>
                <c:pt idx="2">
                  <c:v>71.149999999999991</c:v>
                </c:pt>
                <c:pt idx="3">
                  <c:v>67.989999999999995</c:v>
                </c:pt>
                <c:pt idx="4">
                  <c:v>67.36</c:v>
                </c:pt>
              </c:numCache>
            </c:numRef>
          </c:val>
        </c:ser>
        <c:dLbls/>
        <c:marker val="1"/>
        <c:axId val="106436480"/>
        <c:axId val="106438016"/>
      </c:lineChart>
      <c:catAx>
        <c:axId val="106436480"/>
        <c:scaling>
          <c:orientation val="minMax"/>
        </c:scaling>
        <c:axPos val="b"/>
        <c:tickLblPos val="nextTo"/>
        <c:crossAx val="106438016"/>
        <c:crosses val="autoZero"/>
        <c:auto val="1"/>
        <c:lblAlgn val="ctr"/>
        <c:lblOffset val="100"/>
      </c:catAx>
      <c:valAx>
        <c:axId val="106438016"/>
        <c:scaling>
          <c:orientation val="minMax"/>
          <c:max val="85"/>
          <c:min val="45"/>
        </c:scaling>
        <c:axPos val="l"/>
        <c:majorGridlines/>
        <c:numFmt formatCode="General" sourceLinked="1"/>
        <c:tickLblPos val="nextTo"/>
        <c:crossAx val="106436480"/>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Caucasion</c:v>
                </c:pt>
              </c:strCache>
            </c:strRef>
          </c:tx>
          <c:spPr>
            <a:ln w="38100">
              <a:solidFill>
                <a:srgbClr val="FF0000"/>
              </a:solidFill>
            </a:ln>
          </c:spPr>
          <c:marker>
            <c:spPr>
              <a:solidFill>
                <a:srgbClr val="FF0000"/>
              </a:solidFill>
              <a:ln w="38100">
                <a:solidFill>
                  <a:srgbClr val="FF0000"/>
                </a:solidFill>
              </a:ln>
            </c:spPr>
          </c:marker>
          <c:cat>
            <c:strRef>
              <c:f>Sheet1!$A$2:$A$6</c:f>
              <c:strCache>
                <c:ptCount val="5"/>
                <c:pt idx="0">
                  <c:v>Exam 1</c:v>
                </c:pt>
                <c:pt idx="1">
                  <c:v>Exam 2</c:v>
                </c:pt>
                <c:pt idx="2">
                  <c:v>Exam 3</c:v>
                </c:pt>
                <c:pt idx="3">
                  <c:v>Final Exam</c:v>
                </c:pt>
                <c:pt idx="4">
                  <c:v>4 exam avg.</c:v>
                </c:pt>
              </c:strCache>
            </c:strRef>
          </c:cat>
          <c:val>
            <c:numRef>
              <c:f>Sheet1!$B$2:$B$6</c:f>
              <c:numCache>
                <c:formatCode>General</c:formatCode>
                <c:ptCount val="5"/>
                <c:pt idx="0">
                  <c:v>64.669999999999987</c:v>
                </c:pt>
                <c:pt idx="1">
                  <c:v>81.86999999999999</c:v>
                </c:pt>
                <c:pt idx="2">
                  <c:v>77.23</c:v>
                </c:pt>
                <c:pt idx="3">
                  <c:v>74.92</c:v>
                </c:pt>
                <c:pt idx="4">
                  <c:v>74.489999999999995</c:v>
                </c:pt>
              </c:numCache>
            </c:numRef>
          </c:val>
        </c:ser>
        <c:ser>
          <c:idx val="1"/>
          <c:order val="1"/>
          <c:tx>
            <c:strRef>
              <c:f>Sheet1!$C$1</c:f>
              <c:strCache>
                <c:ptCount val="1"/>
                <c:pt idx="0">
                  <c:v>African American</c:v>
                </c:pt>
              </c:strCache>
            </c:strRef>
          </c:tx>
          <c:spPr>
            <a:ln>
              <a:solidFill>
                <a:schemeClr val="tx2"/>
              </a:solidFill>
            </a:ln>
          </c:spPr>
          <c:marker>
            <c:spPr>
              <a:solidFill>
                <a:srgbClr val="002060"/>
              </a:solidFill>
              <a:ln>
                <a:solidFill>
                  <a:schemeClr val="tx2"/>
                </a:solidFill>
              </a:ln>
            </c:spPr>
          </c:marker>
          <c:cat>
            <c:strRef>
              <c:f>Sheet1!$A$2:$A$6</c:f>
              <c:strCache>
                <c:ptCount val="5"/>
                <c:pt idx="0">
                  <c:v>Exam 1</c:v>
                </c:pt>
                <c:pt idx="1">
                  <c:v>Exam 2</c:v>
                </c:pt>
                <c:pt idx="2">
                  <c:v>Exam 3</c:v>
                </c:pt>
                <c:pt idx="3">
                  <c:v>Final Exam</c:v>
                </c:pt>
                <c:pt idx="4">
                  <c:v>4 exam avg.</c:v>
                </c:pt>
              </c:strCache>
            </c:strRef>
          </c:cat>
          <c:val>
            <c:numRef>
              <c:f>Sheet1!$C$2:$C$6</c:f>
              <c:numCache>
                <c:formatCode>General</c:formatCode>
                <c:ptCount val="5"/>
                <c:pt idx="0">
                  <c:v>49.849999999999994</c:v>
                </c:pt>
                <c:pt idx="1">
                  <c:v>62.97</c:v>
                </c:pt>
                <c:pt idx="2">
                  <c:v>61.43</c:v>
                </c:pt>
                <c:pt idx="3">
                  <c:v>60.220000000000006</c:v>
                </c:pt>
                <c:pt idx="4">
                  <c:v>57.17</c:v>
                </c:pt>
              </c:numCache>
            </c:numRef>
          </c:val>
        </c:ser>
        <c:ser>
          <c:idx val="2"/>
          <c:order val="2"/>
          <c:tx>
            <c:strRef>
              <c:f>Sheet1!$D$1</c:f>
              <c:strCache>
                <c:ptCount val="1"/>
                <c:pt idx="0">
                  <c:v>Asian</c:v>
                </c:pt>
              </c:strCache>
            </c:strRef>
          </c:tx>
          <c:spPr>
            <a:ln>
              <a:solidFill>
                <a:srgbClr val="00B0F0"/>
              </a:solidFill>
            </a:ln>
          </c:spPr>
          <c:marker>
            <c:spPr>
              <a:solidFill>
                <a:srgbClr val="00B0F0"/>
              </a:solidFill>
              <a:ln>
                <a:solidFill>
                  <a:srgbClr val="00B0F0"/>
                </a:solidFill>
              </a:ln>
            </c:spPr>
          </c:marker>
          <c:cat>
            <c:strRef>
              <c:f>Sheet1!$A$2:$A$6</c:f>
              <c:strCache>
                <c:ptCount val="5"/>
                <c:pt idx="0">
                  <c:v>Exam 1</c:v>
                </c:pt>
                <c:pt idx="1">
                  <c:v>Exam 2</c:v>
                </c:pt>
                <c:pt idx="2">
                  <c:v>Exam 3</c:v>
                </c:pt>
                <c:pt idx="3">
                  <c:v>Final Exam</c:v>
                </c:pt>
                <c:pt idx="4">
                  <c:v>4 exam avg.</c:v>
                </c:pt>
              </c:strCache>
            </c:strRef>
          </c:cat>
          <c:val>
            <c:numRef>
              <c:f>Sheet1!$D$2:$D$6</c:f>
              <c:numCache>
                <c:formatCode>General</c:formatCode>
                <c:ptCount val="5"/>
                <c:pt idx="0">
                  <c:v>66.05</c:v>
                </c:pt>
                <c:pt idx="1">
                  <c:v>81.540000000000006</c:v>
                </c:pt>
                <c:pt idx="2">
                  <c:v>76.36999999999999</c:v>
                </c:pt>
                <c:pt idx="3">
                  <c:v>73.36999999999999</c:v>
                </c:pt>
                <c:pt idx="4">
                  <c:v>74.33</c:v>
                </c:pt>
              </c:numCache>
            </c:numRef>
          </c:val>
        </c:ser>
        <c:ser>
          <c:idx val="3"/>
          <c:order val="3"/>
          <c:tx>
            <c:strRef>
              <c:f>Sheet1!$E$1</c:f>
              <c:strCache>
                <c:ptCount val="1"/>
                <c:pt idx="0">
                  <c:v>Latino </c:v>
                </c:pt>
              </c:strCache>
            </c:strRef>
          </c:tx>
          <c:spPr>
            <a:ln>
              <a:solidFill>
                <a:schemeClr val="accent4"/>
              </a:solidFill>
            </a:ln>
          </c:spPr>
          <c:marker>
            <c:spPr>
              <a:ln>
                <a:solidFill>
                  <a:schemeClr val="accent4"/>
                </a:solidFill>
              </a:ln>
            </c:spPr>
          </c:marker>
          <c:cat>
            <c:strRef>
              <c:f>Sheet1!$A$2:$A$6</c:f>
              <c:strCache>
                <c:ptCount val="5"/>
                <c:pt idx="0">
                  <c:v>Exam 1</c:v>
                </c:pt>
                <c:pt idx="1">
                  <c:v>Exam 2</c:v>
                </c:pt>
                <c:pt idx="2">
                  <c:v>Exam 3</c:v>
                </c:pt>
                <c:pt idx="3">
                  <c:v>Final Exam</c:v>
                </c:pt>
                <c:pt idx="4">
                  <c:v>4 exam avg.</c:v>
                </c:pt>
              </c:strCache>
            </c:strRef>
          </c:cat>
          <c:val>
            <c:numRef>
              <c:f>Sheet1!$E$2:$E$6</c:f>
              <c:numCache>
                <c:formatCode>General</c:formatCode>
                <c:ptCount val="5"/>
                <c:pt idx="0">
                  <c:v>56.21</c:v>
                </c:pt>
                <c:pt idx="1">
                  <c:v>74.069999999999993</c:v>
                </c:pt>
                <c:pt idx="2">
                  <c:v>68.169999999999987</c:v>
                </c:pt>
                <c:pt idx="3">
                  <c:v>62.41</c:v>
                </c:pt>
                <c:pt idx="4">
                  <c:v>65.22</c:v>
                </c:pt>
              </c:numCache>
            </c:numRef>
          </c:val>
        </c:ser>
        <c:ser>
          <c:idx val="4"/>
          <c:order val="4"/>
          <c:tx>
            <c:strRef>
              <c:f>Sheet1!$F$1</c:f>
              <c:strCache>
                <c:ptCount val="1"/>
                <c:pt idx="0">
                  <c:v>Other</c:v>
                </c:pt>
              </c:strCache>
            </c:strRef>
          </c:tx>
          <c:spPr>
            <a:ln w="38100">
              <a:solidFill>
                <a:srgbClr val="92D050"/>
              </a:solidFill>
            </a:ln>
          </c:spPr>
          <c:marker>
            <c:spPr>
              <a:ln w="38100">
                <a:solidFill>
                  <a:srgbClr val="92D050"/>
                </a:solidFill>
              </a:ln>
            </c:spPr>
          </c:marker>
          <c:cat>
            <c:strRef>
              <c:f>Sheet1!$A$2:$A$6</c:f>
              <c:strCache>
                <c:ptCount val="5"/>
                <c:pt idx="0">
                  <c:v>Exam 1</c:v>
                </c:pt>
                <c:pt idx="1">
                  <c:v>Exam 2</c:v>
                </c:pt>
                <c:pt idx="2">
                  <c:v>Exam 3</c:v>
                </c:pt>
                <c:pt idx="3">
                  <c:v>Final Exam</c:v>
                </c:pt>
                <c:pt idx="4">
                  <c:v>4 exam avg.</c:v>
                </c:pt>
              </c:strCache>
            </c:strRef>
          </c:cat>
          <c:val>
            <c:numRef>
              <c:f>Sheet1!$F$2:$F$6</c:f>
              <c:numCache>
                <c:formatCode>General</c:formatCode>
                <c:ptCount val="5"/>
                <c:pt idx="0">
                  <c:v>57.37</c:v>
                </c:pt>
                <c:pt idx="1">
                  <c:v>72.910000000000011</c:v>
                </c:pt>
                <c:pt idx="2">
                  <c:v>71.149999999999991</c:v>
                </c:pt>
                <c:pt idx="3">
                  <c:v>67.989999999999995</c:v>
                </c:pt>
                <c:pt idx="4">
                  <c:v>67.36</c:v>
                </c:pt>
              </c:numCache>
            </c:numRef>
          </c:val>
        </c:ser>
        <c:dLbls/>
        <c:marker val="1"/>
        <c:axId val="105727488"/>
        <c:axId val="105728640"/>
      </c:lineChart>
      <c:catAx>
        <c:axId val="105727488"/>
        <c:scaling>
          <c:orientation val="minMax"/>
        </c:scaling>
        <c:axPos val="b"/>
        <c:tickLblPos val="nextTo"/>
        <c:crossAx val="105728640"/>
        <c:crosses val="autoZero"/>
        <c:auto val="1"/>
        <c:lblAlgn val="ctr"/>
        <c:lblOffset val="100"/>
      </c:catAx>
      <c:valAx>
        <c:axId val="105728640"/>
        <c:scaling>
          <c:orientation val="minMax"/>
          <c:max val="85"/>
          <c:min val="45"/>
        </c:scaling>
        <c:axPos val="l"/>
        <c:majorGridlines/>
        <c:numFmt formatCode="General" sourceLinked="1"/>
        <c:tickLblPos val="nextTo"/>
        <c:crossAx val="105727488"/>
        <c:crosses val="autoZero"/>
        <c:crossBetween val="between"/>
      </c:valAx>
    </c:plotArea>
    <c:legend>
      <c:legendPos val="r"/>
      <c:layout>
        <c:manualLayout>
          <c:xMode val="edge"/>
          <c:yMode val="edge"/>
          <c:x val="0.72217151833293569"/>
          <c:y val="4.556767056076861E-2"/>
          <c:w val="0.26267696651554923"/>
          <c:h val="0.61515169999216579"/>
        </c:manualLayout>
      </c:layout>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Caucasian</c:v>
                </c:pt>
              </c:strCache>
            </c:strRef>
          </c:tx>
          <c:spPr>
            <a:ln w="38100">
              <a:solidFill>
                <a:srgbClr val="FF0000"/>
              </a:solidFill>
            </a:ln>
          </c:spPr>
          <c:marker>
            <c:spPr>
              <a:solidFill>
                <a:srgbClr val="FF0000"/>
              </a:solidFill>
              <a:ln w="38100">
                <a:solidFill>
                  <a:srgbClr val="FF0000"/>
                </a:solidFill>
              </a:ln>
            </c:spPr>
          </c:marker>
          <c:cat>
            <c:strRef>
              <c:f>Sheet1!$A$2:$A$6</c:f>
              <c:strCache>
                <c:ptCount val="5"/>
                <c:pt idx="0">
                  <c:v>Exam 1</c:v>
                </c:pt>
                <c:pt idx="1">
                  <c:v>Exam 2</c:v>
                </c:pt>
                <c:pt idx="2">
                  <c:v>Exam 3</c:v>
                </c:pt>
                <c:pt idx="3">
                  <c:v>Exam 4</c:v>
                </c:pt>
                <c:pt idx="4">
                  <c:v>4 exam avg</c:v>
                </c:pt>
              </c:strCache>
            </c:strRef>
          </c:cat>
          <c:val>
            <c:numRef>
              <c:f>Sheet1!$B$2:$B$6</c:f>
              <c:numCache>
                <c:formatCode>General</c:formatCode>
                <c:ptCount val="5"/>
                <c:pt idx="0">
                  <c:v>75.540000000000006</c:v>
                </c:pt>
                <c:pt idx="1">
                  <c:v>74.169999999999987</c:v>
                </c:pt>
                <c:pt idx="2">
                  <c:v>79.27</c:v>
                </c:pt>
                <c:pt idx="3">
                  <c:v>73.209999999999994</c:v>
                </c:pt>
                <c:pt idx="4">
                  <c:v>75.569999999999993</c:v>
                </c:pt>
              </c:numCache>
            </c:numRef>
          </c:val>
        </c:ser>
        <c:ser>
          <c:idx val="1"/>
          <c:order val="1"/>
          <c:tx>
            <c:strRef>
              <c:f>Sheet1!$C$1</c:f>
              <c:strCache>
                <c:ptCount val="1"/>
                <c:pt idx="0">
                  <c:v>African Amercan</c:v>
                </c:pt>
              </c:strCache>
            </c:strRef>
          </c:tx>
          <c:spPr>
            <a:ln>
              <a:solidFill>
                <a:schemeClr val="tx2"/>
              </a:solidFill>
            </a:ln>
          </c:spPr>
          <c:marker>
            <c:spPr>
              <a:solidFill>
                <a:srgbClr val="002060"/>
              </a:solidFill>
              <a:ln>
                <a:solidFill>
                  <a:schemeClr val="tx2"/>
                </a:solidFill>
              </a:ln>
            </c:spPr>
          </c:marker>
          <c:cat>
            <c:strRef>
              <c:f>Sheet1!$A$2:$A$6</c:f>
              <c:strCache>
                <c:ptCount val="5"/>
                <c:pt idx="0">
                  <c:v>Exam 1</c:v>
                </c:pt>
                <c:pt idx="1">
                  <c:v>Exam 2</c:v>
                </c:pt>
                <c:pt idx="2">
                  <c:v>Exam 3</c:v>
                </c:pt>
                <c:pt idx="3">
                  <c:v>Exam 4</c:v>
                </c:pt>
                <c:pt idx="4">
                  <c:v>4 exam avg</c:v>
                </c:pt>
              </c:strCache>
            </c:strRef>
          </c:cat>
          <c:val>
            <c:numRef>
              <c:f>Sheet1!$C$2:$C$6</c:f>
              <c:numCache>
                <c:formatCode>General</c:formatCode>
                <c:ptCount val="5"/>
                <c:pt idx="0">
                  <c:v>73.349999999999994</c:v>
                </c:pt>
                <c:pt idx="1">
                  <c:v>66.760000000000005</c:v>
                </c:pt>
                <c:pt idx="2">
                  <c:v>70.81</c:v>
                </c:pt>
                <c:pt idx="3">
                  <c:v>60.43</c:v>
                </c:pt>
                <c:pt idx="4">
                  <c:v>67.84</c:v>
                </c:pt>
              </c:numCache>
            </c:numRef>
          </c:val>
        </c:ser>
        <c:ser>
          <c:idx val="2"/>
          <c:order val="2"/>
          <c:tx>
            <c:strRef>
              <c:f>Sheet1!$D$1</c:f>
              <c:strCache>
                <c:ptCount val="1"/>
                <c:pt idx="0">
                  <c:v>Asian </c:v>
                </c:pt>
              </c:strCache>
            </c:strRef>
          </c:tx>
          <c:spPr>
            <a:ln>
              <a:solidFill>
                <a:srgbClr val="00B0F0"/>
              </a:solidFill>
            </a:ln>
          </c:spPr>
          <c:marker>
            <c:spPr>
              <a:solidFill>
                <a:srgbClr val="00B0F0"/>
              </a:solidFill>
              <a:ln>
                <a:solidFill>
                  <a:srgbClr val="00B0F0"/>
                </a:solidFill>
              </a:ln>
            </c:spPr>
          </c:marker>
          <c:dPt>
            <c:idx val="2"/>
            <c:marker>
              <c:spPr>
                <a:solidFill>
                  <a:srgbClr val="00B0F0"/>
                </a:solidFill>
                <a:ln w="38100">
                  <a:solidFill>
                    <a:srgbClr val="00B0F0"/>
                  </a:solidFill>
                </a:ln>
              </c:spPr>
            </c:marker>
            <c:spPr>
              <a:ln w="38100">
                <a:solidFill>
                  <a:srgbClr val="00B0F0"/>
                </a:solidFill>
              </a:ln>
            </c:spPr>
          </c:dPt>
          <c:cat>
            <c:strRef>
              <c:f>Sheet1!$A$2:$A$6</c:f>
              <c:strCache>
                <c:ptCount val="5"/>
                <c:pt idx="0">
                  <c:v>Exam 1</c:v>
                </c:pt>
                <c:pt idx="1">
                  <c:v>Exam 2</c:v>
                </c:pt>
                <c:pt idx="2">
                  <c:v>Exam 3</c:v>
                </c:pt>
                <c:pt idx="3">
                  <c:v>Exam 4</c:v>
                </c:pt>
                <c:pt idx="4">
                  <c:v>4 exam avg</c:v>
                </c:pt>
              </c:strCache>
            </c:strRef>
          </c:cat>
          <c:val>
            <c:numRef>
              <c:f>Sheet1!$D$2:$D$6</c:f>
              <c:numCache>
                <c:formatCode>General</c:formatCode>
                <c:ptCount val="5"/>
                <c:pt idx="0">
                  <c:v>74.14</c:v>
                </c:pt>
                <c:pt idx="1">
                  <c:v>78.319999999999993</c:v>
                </c:pt>
                <c:pt idx="2">
                  <c:v>78.95</c:v>
                </c:pt>
                <c:pt idx="3">
                  <c:v>71.78</c:v>
                </c:pt>
                <c:pt idx="4">
                  <c:v>75.8</c:v>
                </c:pt>
              </c:numCache>
            </c:numRef>
          </c:val>
        </c:ser>
        <c:ser>
          <c:idx val="3"/>
          <c:order val="3"/>
          <c:tx>
            <c:strRef>
              <c:f>Sheet1!$E$1</c:f>
              <c:strCache>
                <c:ptCount val="1"/>
                <c:pt idx="0">
                  <c:v>Latino</c:v>
                </c:pt>
              </c:strCache>
            </c:strRef>
          </c:tx>
          <c:cat>
            <c:strRef>
              <c:f>Sheet1!$A$2:$A$6</c:f>
              <c:strCache>
                <c:ptCount val="5"/>
                <c:pt idx="0">
                  <c:v>Exam 1</c:v>
                </c:pt>
                <c:pt idx="1">
                  <c:v>Exam 2</c:v>
                </c:pt>
                <c:pt idx="2">
                  <c:v>Exam 3</c:v>
                </c:pt>
                <c:pt idx="3">
                  <c:v>Exam 4</c:v>
                </c:pt>
                <c:pt idx="4">
                  <c:v>4 exam avg</c:v>
                </c:pt>
              </c:strCache>
            </c:strRef>
          </c:cat>
          <c:val>
            <c:numRef>
              <c:f>Sheet1!$E$2:$E$6</c:f>
              <c:numCache>
                <c:formatCode>General</c:formatCode>
                <c:ptCount val="5"/>
                <c:pt idx="0">
                  <c:v>72.410000000000011</c:v>
                </c:pt>
                <c:pt idx="1">
                  <c:v>73.92</c:v>
                </c:pt>
                <c:pt idx="2">
                  <c:v>80.55</c:v>
                </c:pt>
                <c:pt idx="3">
                  <c:v>75.910000000000011</c:v>
                </c:pt>
                <c:pt idx="4">
                  <c:v>75.8</c:v>
                </c:pt>
              </c:numCache>
            </c:numRef>
          </c:val>
        </c:ser>
        <c:ser>
          <c:idx val="4"/>
          <c:order val="4"/>
          <c:tx>
            <c:strRef>
              <c:f>Sheet1!$F$1</c:f>
              <c:strCache>
                <c:ptCount val="1"/>
                <c:pt idx="0">
                  <c:v>Other</c:v>
                </c:pt>
              </c:strCache>
            </c:strRef>
          </c:tx>
          <c:spPr>
            <a:ln>
              <a:solidFill>
                <a:srgbClr val="92D050"/>
              </a:solidFill>
            </a:ln>
          </c:spPr>
          <c:marker>
            <c:spPr>
              <a:ln>
                <a:solidFill>
                  <a:srgbClr val="92D050"/>
                </a:solidFill>
              </a:ln>
            </c:spPr>
          </c:marker>
          <c:cat>
            <c:strRef>
              <c:f>Sheet1!$A$2:$A$6</c:f>
              <c:strCache>
                <c:ptCount val="5"/>
                <c:pt idx="0">
                  <c:v>Exam 1</c:v>
                </c:pt>
                <c:pt idx="1">
                  <c:v>Exam 2</c:v>
                </c:pt>
                <c:pt idx="2">
                  <c:v>Exam 3</c:v>
                </c:pt>
                <c:pt idx="3">
                  <c:v>Exam 4</c:v>
                </c:pt>
                <c:pt idx="4">
                  <c:v>4 exam avg</c:v>
                </c:pt>
              </c:strCache>
            </c:strRef>
          </c:cat>
          <c:val>
            <c:numRef>
              <c:f>Sheet1!$F$2:$F$6</c:f>
              <c:numCache>
                <c:formatCode>General</c:formatCode>
                <c:ptCount val="5"/>
                <c:pt idx="0">
                  <c:v>78.31</c:v>
                </c:pt>
                <c:pt idx="1">
                  <c:v>65.34</c:v>
                </c:pt>
                <c:pt idx="2">
                  <c:v>76.669999999999987</c:v>
                </c:pt>
                <c:pt idx="3">
                  <c:v>71.78</c:v>
                </c:pt>
                <c:pt idx="4">
                  <c:v>73.03</c:v>
                </c:pt>
              </c:numCache>
            </c:numRef>
          </c:val>
        </c:ser>
        <c:dLbls/>
        <c:marker val="1"/>
        <c:axId val="106573824"/>
        <c:axId val="106575360"/>
      </c:lineChart>
      <c:catAx>
        <c:axId val="106573824"/>
        <c:scaling>
          <c:orientation val="minMax"/>
        </c:scaling>
        <c:axPos val="b"/>
        <c:tickLblPos val="nextTo"/>
        <c:crossAx val="106575360"/>
        <c:crosses val="autoZero"/>
        <c:auto val="1"/>
        <c:lblAlgn val="ctr"/>
        <c:lblOffset val="100"/>
      </c:catAx>
      <c:valAx>
        <c:axId val="106575360"/>
        <c:scaling>
          <c:orientation val="minMax"/>
          <c:max val="85"/>
          <c:min val="45"/>
        </c:scaling>
        <c:axPos val="l"/>
        <c:majorGridlines/>
        <c:numFmt formatCode="General" sourceLinked="1"/>
        <c:tickLblPos val="nextTo"/>
        <c:crossAx val="106573824"/>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Traditional</c:v>
                </c:pt>
              </c:strCache>
            </c:strRef>
          </c:tx>
          <c:spPr>
            <a:solidFill>
              <a:schemeClr val="accent5">
                <a:lumMod val="40000"/>
                <a:lumOff val="60000"/>
              </a:schemeClr>
            </a:solidFill>
          </c:spPr>
          <c:cat>
            <c:strRef>
              <c:f>Sheet1!$A$2:$A$5</c:f>
              <c:strCache>
                <c:ptCount val="4"/>
                <c:pt idx="0">
                  <c:v>&gt;4 hrs per week on class work</c:v>
                </c:pt>
                <c:pt idx="1">
                  <c:v>Always reviewed notes after class</c:v>
                </c:pt>
                <c:pt idx="2">
                  <c:v>NEVER contributed to class disucssions</c:v>
                </c:pt>
                <c:pt idx="3">
                  <c:v>NEVER sought out TA or instructor</c:v>
                </c:pt>
              </c:strCache>
            </c:strRef>
          </c:cat>
          <c:val>
            <c:numRef>
              <c:f>Sheet1!$B$2:$B$5</c:f>
              <c:numCache>
                <c:formatCode>General</c:formatCode>
                <c:ptCount val="4"/>
                <c:pt idx="0">
                  <c:v>31</c:v>
                </c:pt>
                <c:pt idx="1">
                  <c:v>23</c:v>
                </c:pt>
                <c:pt idx="2">
                  <c:v>47</c:v>
                </c:pt>
                <c:pt idx="3">
                  <c:v>46</c:v>
                </c:pt>
              </c:numCache>
            </c:numRef>
          </c:val>
        </c:ser>
        <c:ser>
          <c:idx val="1"/>
          <c:order val="1"/>
          <c:tx>
            <c:strRef>
              <c:f>Sheet1!$C$1</c:f>
              <c:strCache>
                <c:ptCount val="1"/>
                <c:pt idx="0">
                  <c:v>Reformed</c:v>
                </c:pt>
              </c:strCache>
            </c:strRef>
          </c:tx>
          <c:spPr>
            <a:solidFill>
              <a:schemeClr val="accent6"/>
            </a:solidFill>
          </c:spPr>
          <c:cat>
            <c:strRef>
              <c:f>Sheet1!$A$2:$A$5</c:f>
              <c:strCache>
                <c:ptCount val="4"/>
                <c:pt idx="0">
                  <c:v>&gt;4 hrs per week on class work</c:v>
                </c:pt>
                <c:pt idx="1">
                  <c:v>Always reviewed notes after class</c:v>
                </c:pt>
                <c:pt idx="2">
                  <c:v>NEVER contributed to class disucssions</c:v>
                </c:pt>
                <c:pt idx="3">
                  <c:v>NEVER sought out TA or instructor</c:v>
                </c:pt>
              </c:strCache>
            </c:strRef>
          </c:cat>
          <c:val>
            <c:numRef>
              <c:f>Sheet1!$C$2:$C$5</c:f>
              <c:numCache>
                <c:formatCode>General</c:formatCode>
                <c:ptCount val="4"/>
                <c:pt idx="0">
                  <c:v>55</c:v>
                </c:pt>
                <c:pt idx="1">
                  <c:v>52</c:v>
                </c:pt>
                <c:pt idx="2">
                  <c:v>6.5</c:v>
                </c:pt>
                <c:pt idx="3">
                  <c:v>6</c:v>
                </c:pt>
              </c:numCache>
            </c:numRef>
          </c:val>
        </c:ser>
        <c:dLbls/>
        <c:axId val="107619840"/>
        <c:axId val="107621376"/>
      </c:barChart>
      <c:catAx>
        <c:axId val="107619840"/>
        <c:scaling>
          <c:orientation val="minMax"/>
        </c:scaling>
        <c:axPos val="b"/>
        <c:tickLblPos val="nextTo"/>
        <c:crossAx val="107621376"/>
        <c:crosses val="autoZero"/>
        <c:auto val="1"/>
        <c:lblAlgn val="ctr"/>
        <c:lblOffset val="100"/>
      </c:catAx>
      <c:valAx>
        <c:axId val="107621376"/>
        <c:scaling>
          <c:orientation val="minMax"/>
        </c:scaling>
        <c:axPos val="l"/>
        <c:majorGridlines/>
        <c:numFmt formatCode="General" sourceLinked="0"/>
        <c:tickLblPos val="nextTo"/>
        <c:crossAx val="107619840"/>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Caucasian</c:v>
                </c:pt>
              </c:strCache>
            </c:strRef>
          </c:tx>
          <c:spPr>
            <a:ln w="38100">
              <a:solidFill>
                <a:srgbClr val="FF0000"/>
              </a:solidFill>
            </a:ln>
          </c:spPr>
          <c:marker>
            <c:spPr>
              <a:solidFill>
                <a:srgbClr val="FF0000"/>
              </a:solidFill>
              <a:ln w="38100">
                <a:solidFill>
                  <a:srgbClr val="FF0000"/>
                </a:solidFill>
              </a:ln>
            </c:spPr>
          </c:marker>
          <c:cat>
            <c:strRef>
              <c:f>Sheet1!$A$2:$A$6</c:f>
              <c:strCache>
                <c:ptCount val="5"/>
                <c:pt idx="0">
                  <c:v>Exam 1</c:v>
                </c:pt>
                <c:pt idx="1">
                  <c:v>Exam 2</c:v>
                </c:pt>
                <c:pt idx="2">
                  <c:v>Exam 3</c:v>
                </c:pt>
                <c:pt idx="3">
                  <c:v>Exam 4</c:v>
                </c:pt>
                <c:pt idx="4">
                  <c:v>4 exam avg</c:v>
                </c:pt>
              </c:strCache>
            </c:strRef>
          </c:cat>
          <c:val>
            <c:numRef>
              <c:f>Sheet1!$B$2:$B$6</c:f>
              <c:numCache>
                <c:formatCode>General</c:formatCode>
                <c:ptCount val="5"/>
                <c:pt idx="0">
                  <c:v>75.540000000000006</c:v>
                </c:pt>
                <c:pt idx="1">
                  <c:v>74.169999999999987</c:v>
                </c:pt>
                <c:pt idx="2">
                  <c:v>79.27</c:v>
                </c:pt>
                <c:pt idx="3">
                  <c:v>73.209999999999994</c:v>
                </c:pt>
                <c:pt idx="4">
                  <c:v>75.569999999999993</c:v>
                </c:pt>
              </c:numCache>
            </c:numRef>
          </c:val>
        </c:ser>
        <c:ser>
          <c:idx val="1"/>
          <c:order val="1"/>
          <c:tx>
            <c:strRef>
              <c:f>Sheet1!$C$1</c:f>
              <c:strCache>
                <c:ptCount val="1"/>
                <c:pt idx="0">
                  <c:v>African Amercan</c:v>
                </c:pt>
              </c:strCache>
            </c:strRef>
          </c:tx>
          <c:cat>
            <c:strRef>
              <c:f>Sheet1!$A$2:$A$6</c:f>
              <c:strCache>
                <c:ptCount val="5"/>
                <c:pt idx="0">
                  <c:v>Exam 1</c:v>
                </c:pt>
                <c:pt idx="1">
                  <c:v>Exam 2</c:v>
                </c:pt>
                <c:pt idx="2">
                  <c:v>Exam 3</c:v>
                </c:pt>
                <c:pt idx="3">
                  <c:v>Exam 4</c:v>
                </c:pt>
                <c:pt idx="4">
                  <c:v>4 exam avg</c:v>
                </c:pt>
              </c:strCache>
            </c:strRef>
          </c:cat>
          <c:val>
            <c:numRef>
              <c:f>Sheet1!$C$2:$C$6</c:f>
              <c:numCache>
                <c:formatCode>General</c:formatCode>
                <c:ptCount val="5"/>
                <c:pt idx="0">
                  <c:v>73.349999999999994</c:v>
                </c:pt>
                <c:pt idx="1">
                  <c:v>66.760000000000005</c:v>
                </c:pt>
                <c:pt idx="2">
                  <c:v>70.81</c:v>
                </c:pt>
                <c:pt idx="3">
                  <c:v>60.43</c:v>
                </c:pt>
                <c:pt idx="4">
                  <c:v>67.84</c:v>
                </c:pt>
              </c:numCache>
            </c:numRef>
          </c:val>
        </c:ser>
        <c:ser>
          <c:idx val="2"/>
          <c:order val="2"/>
          <c:tx>
            <c:strRef>
              <c:f>Sheet1!$D$1</c:f>
              <c:strCache>
                <c:ptCount val="1"/>
                <c:pt idx="0">
                  <c:v>Asian </c:v>
                </c:pt>
              </c:strCache>
            </c:strRef>
          </c:tx>
          <c:spPr>
            <a:ln>
              <a:solidFill>
                <a:srgbClr val="00B0F0"/>
              </a:solidFill>
            </a:ln>
          </c:spPr>
          <c:marker>
            <c:spPr>
              <a:solidFill>
                <a:srgbClr val="00B0F0"/>
              </a:solidFill>
              <a:ln>
                <a:solidFill>
                  <a:srgbClr val="00B0F0"/>
                </a:solidFill>
              </a:ln>
            </c:spPr>
          </c:marker>
          <c:dPt>
            <c:idx val="2"/>
            <c:marker>
              <c:spPr>
                <a:solidFill>
                  <a:srgbClr val="00B0F0"/>
                </a:solidFill>
                <a:ln w="38100">
                  <a:solidFill>
                    <a:srgbClr val="00B0F0"/>
                  </a:solidFill>
                </a:ln>
              </c:spPr>
            </c:marker>
            <c:spPr>
              <a:ln w="38100">
                <a:solidFill>
                  <a:srgbClr val="00B0F0"/>
                </a:solidFill>
              </a:ln>
            </c:spPr>
          </c:dPt>
          <c:cat>
            <c:strRef>
              <c:f>Sheet1!$A$2:$A$6</c:f>
              <c:strCache>
                <c:ptCount val="5"/>
                <c:pt idx="0">
                  <c:v>Exam 1</c:v>
                </c:pt>
                <c:pt idx="1">
                  <c:v>Exam 2</c:v>
                </c:pt>
                <c:pt idx="2">
                  <c:v>Exam 3</c:v>
                </c:pt>
                <c:pt idx="3">
                  <c:v>Exam 4</c:v>
                </c:pt>
                <c:pt idx="4">
                  <c:v>4 exam avg</c:v>
                </c:pt>
              </c:strCache>
            </c:strRef>
          </c:cat>
          <c:val>
            <c:numRef>
              <c:f>Sheet1!$D$2:$D$6</c:f>
              <c:numCache>
                <c:formatCode>General</c:formatCode>
                <c:ptCount val="5"/>
                <c:pt idx="0">
                  <c:v>74.14</c:v>
                </c:pt>
                <c:pt idx="1">
                  <c:v>78.319999999999993</c:v>
                </c:pt>
                <c:pt idx="2">
                  <c:v>78.95</c:v>
                </c:pt>
                <c:pt idx="3">
                  <c:v>71.78</c:v>
                </c:pt>
                <c:pt idx="4">
                  <c:v>75.8</c:v>
                </c:pt>
              </c:numCache>
            </c:numRef>
          </c:val>
        </c:ser>
        <c:ser>
          <c:idx val="3"/>
          <c:order val="3"/>
          <c:tx>
            <c:strRef>
              <c:f>Sheet1!$E$1</c:f>
              <c:strCache>
                <c:ptCount val="1"/>
                <c:pt idx="0">
                  <c:v>Latino</c:v>
                </c:pt>
              </c:strCache>
            </c:strRef>
          </c:tx>
          <c:spPr>
            <a:ln w="38100">
              <a:solidFill>
                <a:schemeClr val="accent6">
                  <a:lumMod val="40000"/>
                  <a:lumOff val="60000"/>
                </a:schemeClr>
              </a:solidFill>
            </a:ln>
          </c:spPr>
          <c:marker>
            <c:spPr>
              <a:ln w="38100">
                <a:solidFill>
                  <a:schemeClr val="accent6">
                    <a:lumMod val="40000"/>
                    <a:lumOff val="60000"/>
                  </a:schemeClr>
                </a:solidFill>
              </a:ln>
            </c:spPr>
          </c:marker>
          <c:cat>
            <c:strRef>
              <c:f>Sheet1!$A$2:$A$6</c:f>
              <c:strCache>
                <c:ptCount val="5"/>
                <c:pt idx="0">
                  <c:v>Exam 1</c:v>
                </c:pt>
                <c:pt idx="1">
                  <c:v>Exam 2</c:v>
                </c:pt>
                <c:pt idx="2">
                  <c:v>Exam 3</c:v>
                </c:pt>
                <c:pt idx="3">
                  <c:v>Exam 4</c:v>
                </c:pt>
                <c:pt idx="4">
                  <c:v>4 exam avg</c:v>
                </c:pt>
              </c:strCache>
            </c:strRef>
          </c:cat>
          <c:val>
            <c:numRef>
              <c:f>Sheet1!$E$2:$E$6</c:f>
              <c:numCache>
                <c:formatCode>General</c:formatCode>
                <c:ptCount val="5"/>
                <c:pt idx="0">
                  <c:v>72.410000000000011</c:v>
                </c:pt>
                <c:pt idx="1">
                  <c:v>73.92</c:v>
                </c:pt>
                <c:pt idx="2">
                  <c:v>80.55</c:v>
                </c:pt>
                <c:pt idx="3">
                  <c:v>75.910000000000011</c:v>
                </c:pt>
                <c:pt idx="4">
                  <c:v>75.8</c:v>
                </c:pt>
              </c:numCache>
            </c:numRef>
          </c:val>
        </c:ser>
        <c:ser>
          <c:idx val="4"/>
          <c:order val="4"/>
          <c:tx>
            <c:strRef>
              <c:f>Sheet1!$F$1</c:f>
              <c:strCache>
                <c:ptCount val="1"/>
                <c:pt idx="0">
                  <c:v>Other</c:v>
                </c:pt>
              </c:strCache>
            </c:strRef>
          </c:tx>
          <c:spPr>
            <a:ln>
              <a:solidFill>
                <a:srgbClr val="92D050"/>
              </a:solidFill>
            </a:ln>
          </c:spPr>
          <c:marker>
            <c:spPr>
              <a:ln>
                <a:solidFill>
                  <a:srgbClr val="92D050"/>
                </a:solidFill>
              </a:ln>
            </c:spPr>
          </c:marker>
          <c:cat>
            <c:strRef>
              <c:f>Sheet1!$A$2:$A$6</c:f>
              <c:strCache>
                <c:ptCount val="5"/>
                <c:pt idx="0">
                  <c:v>Exam 1</c:v>
                </c:pt>
                <c:pt idx="1">
                  <c:v>Exam 2</c:v>
                </c:pt>
                <c:pt idx="2">
                  <c:v>Exam 3</c:v>
                </c:pt>
                <c:pt idx="3">
                  <c:v>Exam 4</c:v>
                </c:pt>
                <c:pt idx="4">
                  <c:v>4 exam avg</c:v>
                </c:pt>
              </c:strCache>
            </c:strRef>
          </c:cat>
          <c:val>
            <c:numRef>
              <c:f>Sheet1!$F$2:$F$6</c:f>
              <c:numCache>
                <c:formatCode>General</c:formatCode>
                <c:ptCount val="5"/>
                <c:pt idx="0">
                  <c:v>78.31</c:v>
                </c:pt>
                <c:pt idx="1">
                  <c:v>65.34</c:v>
                </c:pt>
                <c:pt idx="2">
                  <c:v>76.669999999999987</c:v>
                </c:pt>
                <c:pt idx="3">
                  <c:v>71.78</c:v>
                </c:pt>
                <c:pt idx="4">
                  <c:v>73.03</c:v>
                </c:pt>
              </c:numCache>
            </c:numRef>
          </c:val>
        </c:ser>
        <c:dLbls/>
        <c:marker val="1"/>
        <c:axId val="110072576"/>
        <c:axId val="110074112"/>
      </c:lineChart>
      <c:catAx>
        <c:axId val="110072576"/>
        <c:scaling>
          <c:orientation val="minMax"/>
        </c:scaling>
        <c:axPos val="b"/>
        <c:tickLblPos val="nextTo"/>
        <c:crossAx val="110074112"/>
        <c:crosses val="autoZero"/>
        <c:auto val="1"/>
        <c:lblAlgn val="ctr"/>
        <c:lblOffset val="100"/>
      </c:catAx>
      <c:valAx>
        <c:axId val="110074112"/>
        <c:scaling>
          <c:orientation val="minMax"/>
          <c:max val="85"/>
          <c:min val="45"/>
        </c:scaling>
        <c:axPos val="l"/>
        <c:majorGridlines/>
        <c:numFmt formatCode="General" sourceLinked="1"/>
        <c:tickLblPos val="nextTo"/>
        <c:crossAx val="110072576"/>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851F2D-BEE4-477C-8143-0B67BC263275}" type="doc">
      <dgm:prSet loTypeId="urn:microsoft.com/office/officeart/2005/8/layout/hProcess9" loCatId="process" qsTypeId="urn:microsoft.com/office/officeart/2005/8/quickstyle/simple1" qsCatId="simple" csTypeId="urn:microsoft.com/office/officeart/2005/8/colors/accent1_2" csCatId="accent1" phldr="1"/>
      <dgm:spPr/>
    </dgm:pt>
    <dgm:pt modelId="{45265BDC-E6A8-4F1B-916C-EA533F6317EF}">
      <dgm:prSet phldrT="[Text]"/>
      <dgm:spPr>
        <a:solidFill>
          <a:schemeClr val="accent2">
            <a:lumMod val="75000"/>
          </a:schemeClr>
        </a:solidFill>
      </dgm:spPr>
      <dgm:t>
        <a:bodyPr/>
        <a:lstStyle/>
        <a:p>
          <a:r>
            <a:rPr lang="en-US" dirty="0" smtClean="0"/>
            <a:t>Attend Class </a:t>
          </a:r>
        </a:p>
        <a:p>
          <a:r>
            <a:rPr lang="en-US" dirty="0" smtClean="0"/>
            <a:t>and Fill </a:t>
          </a:r>
        </a:p>
        <a:p>
          <a:r>
            <a:rPr lang="en-US" dirty="0" smtClean="0"/>
            <a:t>In Outlines</a:t>
          </a:r>
          <a:endParaRPr lang="en-US" dirty="0"/>
        </a:p>
      </dgm:t>
    </dgm:pt>
    <dgm:pt modelId="{631B1969-4716-4907-ABE6-3CC3F9432235}" type="parTrans" cxnId="{62D78A7E-51F5-4BB7-A701-79C975DFF65C}">
      <dgm:prSet/>
      <dgm:spPr/>
      <dgm:t>
        <a:bodyPr/>
        <a:lstStyle/>
        <a:p>
          <a:endParaRPr lang="en-US"/>
        </a:p>
      </dgm:t>
    </dgm:pt>
    <dgm:pt modelId="{EF80383A-0C08-4512-BCF9-2AC816E59244}" type="sibTrans" cxnId="{62D78A7E-51F5-4BB7-A701-79C975DFF65C}">
      <dgm:prSet/>
      <dgm:spPr/>
      <dgm:t>
        <a:bodyPr/>
        <a:lstStyle/>
        <a:p>
          <a:endParaRPr lang="en-US"/>
        </a:p>
      </dgm:t>
    </dgm:pt>
    <dgm:pt modelId="{2EAFDF8C-228F-484E-B9EA-F44D3DB81E3C}">
      <dgm:prSet phldrT="[Text]"/>
      <dgm:spPr>
        <a:solidFill>
          <a:schemeClr val="accent2">
            <a:lumMod val="75000"/>
          </a:schemeClr>
        </a:solidFill>
      </dgm:spPr>
      <dgm:t>
        <a:bodyPr/>
        <a:lstStyle/>
        <a:p>
          <a:r>
            <a:rPr lang="en-US" dirty="0" smtClean="0"/>
            <a:t>Review:</a:t>
          </a:r>
        </a:p>
        <a:p>
          <a:r>
            <a:rPr lang="en-US" dirty="0" smtClean="0"/>
            <a:t>SI, Tutoring</a:t>
          </a:r>
          <a:endParaRPr lang="en-US" dirty="0"/>
        </a:p>
      </dgm:t>
    </dgm:pt>
    <dgm:pt modelId="{1339DE1E-9FA2-4654-ABED-6299DEB3C70A}" type="parTrans" cxnId="{40119A1D-53D8-418A-A3D6-2C094F41CA9F}">
      <dgm:prSet/>
      <dgm:spPr/>
      <dgm:t>
        <a:bodyPr/>
        <a:lstStyle/>
        <a:p>
          <a:endParaRPr lang="en-US"/>
        </a:p>
      </dgm:t>
    </dgm:pt>
    <dgm:pt modelId="{A645D28D-6EB1-4FA4-BCFE-BBD8A008D549}" type="sibTrans" cxnId="{40119A1D-53D8-418A-A3D6-2C094F41CA9F}">
      <dgm:prSet/>
      <dgm:spPr/>
      <dgm:t>
        <a:bodyPr/>
        <a:lstStyle/>
        <a:p>
          <a:endParaRPr lang="en-US"/>
        </a:p>
      </dgm:t>
    </dgm:pt>
    <dgm:pt modelId="{46C1A925-21F4-4EB2-BDA8-4630D273A4CD}" type="pres">
      <dgm:prSet presAssocID="{80851F2D-BEE4-477C-8143-0B67BC263275}" presName="CompostProcess" presStyleCnt="0">
        <dgm:presLayoutVars>
          <dgm:dir/>
          <dgm:resizeHandles val="exact"/>
        </dgm:presLayoutVars>
      </dgm:prSet>
      <dgm:spPr/>
    </dgm:pt>
    <dgm:pt modelId="{1C867925-65FB-403A-A0F9-933E7087A7A7}" type="pres">
      <dgm:prSet presAssocID="{80851F2D-BEE4-477C-8143-0B67BC263275}" presName="arrow" presStyleLbl="bgShp" presStyleIdx="0" presStyleCnt="1"/>
      <dgm:spPr>
        <a:solidFill>
          <a:schemeClr val="accent2">
            <a:lumMod val="60000"/>
            <a:lumOff val="40000"/>
          </a:schemeClr>
        </a:solidFill>
      </dgm:spPr>
    </dgm:pt>
    <dgm:pt modelId="{CDA531C6-1343-4CB1-B745-918B1F1A6BDE}" type="pres">
      <dgm:prSet presAssocID="{80851F2D-BEE4-477C-8143-0B67BC263275}" presName="linearProcess" presStyleCnt="0"/>
      <dgm:spPr/>
    </dgm:pt>
    <dgm:pt modelId="{C5E7AF31-F229-47A5-93CA-0F3E1423A20A}" type="pres">
      <dgm:prSet presAssocID="{45265BDC-E6A8-4F1B-916C-EA533F6317EF}" presName="textNode" presStyleLbl="node1" presStyleIdx="0" presStyleCnt="2">
        <dgm:presLayoutVars>
          <dgm:bulletEnabled val="1"/>
        </dgm:presLayoutVars>
      </dgm:prSet>
      <dgm:spPr/>
      <dgm:t>
        <a:bodyPr/>
        <a:lstStyle/>
        <a:p>
          <a:endParaRPr lang="en-US"/>
        </a:p>
      </dgm:t>
    </dgm:pt>
    <dgm:pt modelId="{91FD39E8-0AD0-4806-81CF-D2CDFCFC47A7}" type="pres">
      <dgm:prSet presAssocID="{EF80383A-0C08-4512-BCF9-2AC816E59244}" presName="sibTrans" presStyleCnt="0"/>
      <dgm:spPr/>
    </dgm:pt>
    <dgm:pt modelId="{E9287C39-4CC2-420E-92C9-F5D71A591F91}" type="pres">
      <dgm:prSet presAssocID="{2EAFDF8C-228F-484E-B9EA-F44D3DB81E3C}" presName="textNode" presStyleLbl="node1" presStyleIdx="1" presStyleCnt="2">
        <dgm:presLayoutVars>
          <dgm:bulletEnabled val="1"/>
        </dgm:presLayoutVars>
      </dgm:prSet>
      <dgm:spPr/>
      <dgm:t>
        <a:bodyPr/>
        <a:lstStyle/>
        <a:p>
          <a:endParaRPr lang="en-US"/>
        </a:p>
      </dgm:t>
    </dgm:pt>
  </dgm:ptLst>
  <dgm:cxnLst>
    <dgm:cxn modelId="{BEF03C79-A210-4EBC-9A6B-2B8556556698}" type="presOf" srcId="{2EAFDF8C-228F-484E-B9EA-F44D3DB81E3C}" destId="{E9287C39-4CC2-420E-92C9-F5D71A591F91}" srcOrd="0" destOrd="0" presId="urn:microsoft.com/office/officeart/2005/8/layout/hProcess9"/>
    <dgm:cxn modelId="{40119A1D-53D8-418A-A3D6-2C094F41CA9F}" srcId="{80851F2D-BEE4-477C-8143-0B67BC263275}" destId="{2EAFDF8C-228F-484E-B9EA-F44D3DB81E3C}" srcOrd="1" destOrd="0" parTransId="{1339DE1E-9FA2-4654-ABED-6299DEB3C70A}" sibTransId="{A645D28D-6EB1-4FA4-BCFE-BBD8A008D549}"/>
    <dgm:cxn modelId="{21AB577C-C83B-4ACF-A939-60BA629FE89E}" type="presOf" srcId="{80851F2D-BEE4-477C-8143-0B67BC263275}" destId="{46C1A925-21F4-4EB2-BDA8-4630D273A4CD}" srcOrd="0" destOrd="0" presId="urn:microsoft.com/office/officeart/2005/8/layout/hProcess9"/>
    <dgm:cxn modelId="{62D78A7E-51F5-4BB7-A701-79C975DFF65C}" srcId="{80851F2D-BEE4-477C-8143-0B67BC263275}" destId="{45265BDC-E6A8-4F1B-916C-EA533F6317EF}" srcOrd="0" destOrd="0" parTransId="{631B1969-4716-4907-ABE6-3CC3F9432235}" sibTransId="{EF80383A-0C08-4512-BCF9-2AC816E59244}"/>
    <dgm:cxn modelId="{56339A86-73CE-4B17-974D-3BFDD2B551F1}" type="presOf" srcId="{45265BDC-E6A8-4F1B-916C-EA533F6317EF}" destId="{C5E7AF31-F229-47A5-93CA-0F3E1423A20A}" srcOrd="0" destOrd="0" presId="urn:microsoft.com/office/officeart/2005/8/layout/hProcess9"/>
    <dgm:cxn modelId="{FF7D4EDB-AAEA-4699-A23A-D497AA674814}" type="presParOf" srcId="{46C1A925-21F4-4EB2-BDA8-4630D273A4CD}" destId="{1C867925-65FB-403A-A0F9-933E7087A7A7}" srcOrd="0" destOrd="0" presId="urn:microsoft.com/office/officeart/2005/8/layout/hProcess9"/>
    <dgm:cxn modelId="{C448996E-9E84-4720-AC19-E336763AC80D}" type="presParOf" srcId="{46C1A925-21F4-4EB2-BDA8-4630D273A4CD}" destId="{CDA531C6-1343-4CB1-B745-918B1F1A6BDE}" srcOrd="1" destOrd="0" presId="urn:microsoft.com/office/officeart/2005/8/layout/hProcess9"/>
    <dgm:cxn modelId="{92EF40E2-43B5-43AE-946D-D4830A8FF9DD}" type="presParOf" srcId="{CDA531C6-1343-4CB1-B745-918B1F1A6BDE}" destId="{C5E7AF31-F229-47A5-93CA-0F3E1423A20A}" srcOrd="0" destOrd="0" presId="urn:microsoft.com/office/officeart/2005/8/layout/hProcess9"/>
    <dgm:cxn modelId="{4865844D-C7E7-49B1-8B97-DC2403752A78}" type="presParOf" srcId="{CDA531C6-1343-4CB1-B745-918B1F1A6BDE}" destId="{91FD39E8-0AD0-4806-81CF-D2CDFCFC47A7}" srcOrd="1" destOrd="0" presId="urn:microsoft.com/office/officeart/2005/8/layout/hProcess9"/>
    <dgm:cxn modelId="{407FFD53-5AFA-4937-83A1-08C86977B463}" type="presParOf" srcId="{CDA531C6-1343-4CB1-B745-918B1F1A6BDE}" destId="{E9287C39-4CC2-420E-92C9-F5D71A591F91}" srcOrd="2"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851F2D-BEE4-477C-8143-0B67BC263275}" type="doc">
      <dgm:prSet loTypeId="urn:microsoft.com/office/officeart/2005/8/layout/hProcess9" loCatId="process" qsTypeId="urn:microsoft.com/office/officeart/2005/8/quickstyle/simple1" qsCatId="simple" csTypeId="urn:microsoft.com/office/officeart/2005/8/colors/accent1_2" csCatId="accent1" phldr="1"/>
      <dgm:spPr/>
    </dgm:pt>
    <dgm:pt modelId="{E1A396CD-7946-4744-872E-C54275E6C9AA}">
      <dgm:prSet phldrT="[Text]"/>
      <dgm:spPr>
        <a:solidFill>
          <a:schemeClr val="accent2">
            <a:lumMod val="75000"/>
          </a:schemeClr>
        </a:solidFill>
      </dgm:spPr>
      <dgm:t>
        <a:bodyPr/>
        <a:lstStyle/>
        <a:p>
          <a:r>
            <a:rPr lang="en-US" dirty="0" smtClean="0"/>
            <a:t>Textbook &amp; Guided Reading Qs</a:t>
          </a:r>
          <a:endParaRPr lang="en-US" dirty="0"/>
        </a:p>
      </dgm:t>
    </dgm:pt>
    <dgm:pt modelId="{C6DF427A-3EFA-4244-A4AB-C568763CCD2C}" type="parTrans" cxnId="{56631469-0312-45FE-A35C-89A0164F9276}">
      <dgm:prSet/>
      <dgm:spPr/>
      <dgm:t>
        <a:bodyPr/>
        <a:lstStyle/>
        <a:p>
          <a:endParaRPr lang="en-US"/>
        </a:p>
      </dgm:t>
    </dgm:pt>
    <dgm:pt modelId="{FBA52E29-830E-49DB-A522-2974E66E249D}" type="sibTrans" cxnId="{56631469-0312-45FE-A35C-89A0164F9276}">
      <dgm:prSet/>
      <dgm:spPr/>
      <dgm:t>
        <a:bodyPr/>
        <a:lstStyle/>
        <a:p>
          <a:endParaRPr lang="en-US"/>
        </a:p>
      </dgm:t>
    </dgm:pt>
    <dgm:pt modelId="{45265BDC-E6A8-4F1B-916C-EA533F6317EF}">
      <dgm:prSet phldrT="[Text]"/>
      <dgm:spPr>
        <a:solidFill>
          <a:schemeClr val="accent2">
            <a:lumMod val="75000"/>
          </a:schemeClr>
        </a:solidFill>
      </dgm:spPr>
      <dgm:t>
        <a:bodyPr/>
        <a:lstStyle/>
        <a:p>
          <a:r>
            <a:rPr lang="en-US" dirty="0" smtClean="0"/>
            <a:t>Mastering Biology online HW (2X per week)</a:t>
          </a:r>
          <a:endParaRPr lang="en-US" dirty="0"/>
        </a:p>
      </dgm:t>
    </dgm:pt>
    <dgm:pt modelId="{631B1969-4716-4907-ABE6-3CC3F9432235}" type="parTrans" cxnId="{62D78A7E-51F5-4BB7-A701-79C975DFF65C}">
      <dgm:prSet/>
      <dgm:spPr/>
      <dgm:t>
        <a:bodyPr/>
        <a:lstStyle/>
        <a:p>
          <a:endParaRPr lang="en-US"/>
        </a:p>
      </dgm:t>
    </dgm:pt>
    <dgm:pt modelId="{EF80383A-0C08-4512-BCF9-2AC816E59244}" type="sibTrans" cxnId="{62D78A7E-51F5-4BB7-A701-79C975DFF65C}">
      <dgm:prSet/>
      <dgm:spPr/>
      <dgm:t>
        <a:bodyPr/>
        <a:lstStyle/>
        <a:p>
          <a:endParaRPr lang="en-US"/>
        </a:p>
      </dgm:t>
    </dgm:pt>
    <dgm:pt modelId="{692D6114-C264-47EA-893E-A7401A3FA834}">
      <dgm:prSet phldrT="[Text]"/>
      <dgm:spPr>
        <a:solidFill>
          <a:schemeClr val="accent2">
            <a:lumMod val="75000"/>
          </a:schemeClr>
        </a:solidFill>
      </dgm:spPr>
      <dgm:t>
        <a:bodyPr/>
        <a:lstStyle/>
        <a:p>
          <a:r>
            <a:rPr lang="en-US" dirty="0" smtClean="0"/>
            <a:t>Attend Class, Fill in Outlines, “Clickers” and Activities</a:t>
          </a:r>
          <a:endParaRPr lang="en-US" dirty="0"/>
        </a:p>
      </dgm:t>
    </dgm:pt>
    <dgm:pt modelId="{E7FF9120-BEF6-4A6C-AB25-630FDDD44C19}" type="parTrans" cxnId="{23BA0986-9ACA-4322-B5AB-25ED8427B9A0}">
      <dgm:prSet/>
      <dgm:spPr/>
      <dgm:t>
        <a:bodyPr/>
        <a:lstStyle/>
        <a:p>
          <a:endParaRPr lang="en-US"/>
        </a:p>
      </dgm:t>
    </dgm:pt>
    <dgm:pt modelId="{A2749AE6-A468-4952-AF9B-E141FD6E4FE2}" type="sibTrans" cxnId="{23BA0986-9ACA-4322-B5AB-25ED8427B9A0}">
      <dgm:prSet/>
      <dgm:spPr/>
      <dgm:t>
        <a:bodyPr/>
        <a:lstStyle/>
        <a:p>
          <a:endParaRPr lang="en-US"/>
        </a:p>
      </dgm:t>
    </dgm:pt>
    <dgm:pt modelId="{2EAFDF8C-228F-484E-B9EA-F44D3DB81E3C}">
      <dgm:prSet phldrT="[Text]"/>
      <dgm:spPr>
        <a:solidFill>
          <a:schemeClr val="accent2">
            <a:lumMod val="75000"/>
          </a:schemeClr>
        </a:solidFill>
      </dgm:spPr>
      <dgm:t>
        <a:bodyPr/>
        <a:lstStyle/>
        <a:p>
          <a:r>
            <a:rPr lang="en-US" dirty="0" smtClean="0"/>
            <a:t>Review:</a:t>
          </a:r>
        </a:p>
        <a:p>
          <a:r>
            <a:rPr lang="en-US" dirty="0" smtClean="0"/>
            <a:t>SI, Tutoring, </a:t>
          </a:r>
          <a:endParaRPr lang="en-US" dirty="0"/>
        </a:p>
      </dgm:t>
    </dgm:pt>
    <dgm:pt modelId="{1339DE1E-9FA2-4654-ABED-6299DEB3C70A}" type="parTrans" cxnId="{40119A1D-53D8-418A-A3D6-2C094F41CA9F}">
      <dgm:prSet/>
      <dgm:spPr/>
      <dgm:t>
        <a:bodyPr/>
        <a:lstStyle/>
        <a:p>
          <a:endParaRPr lang="en-US"/>
        </a:p>
      </dgm:t>
    </dgm:pt>
    <dgm:pt modelId="{A645D28D-6EB1-4FA4-BCFE-BBD8A008D549}" type="sibTrans" cxnId="{40119A1D-53D8-418A-A3D6-2C094F41CA9F}">
      <dgm:prSet/>
      <dgm:spPr/>
      <dgm:t>
        <a:bodyPr/>
        <a:lstStyle/>
        <a:p>
          <a:endParaRPr lang="en-US"/>
        </a:p>
      </dgm:t>
    </dgm:pt>
    <dgm:pt modelId="{46C1A925-21F4-4EB2-BDA8-4630D273A4CD}" type="pres">
      <dgm:prSet presAssocID="{80851F2D-BEE4-477C-8143-0B67BC263275}" presName="CompostProcess" presStyleCnt="0">
        <dgm:presLayoutVars>
          <dgm:dir/>
          <dgm:resizeHandles val="exact"/>
        </dgm:presLayoutVars>
      </dgm:prSet>
      <dgm:spPr/>
    </dgm:pt>
    <dgm:pt modelId="{1C867925-65FB-403A-A0F9-933E7087A7A7}" type="pres">
      <dgm:prSet presAssocID="{80851F2D-BEE4-477C-8143-0B67BC263275}" presName="arrow" presStyleLbl="bgShp" presStyleIdx="0" presStyleCnt="1"/>
      <dgm:spPr>
        <a:solidFill>
          <a:schemeClr val="accent2">
            <a:lumMod val="60000"/>
            <a:lumOff val="40000"/>
          </a:schemeClr>
        </a:solidFill>
      </dgm:spPr>
    </dgm:pt>
    <dgm:pt modelId="{CDA531C6-1343-4CB1-B745-918B1F1A6BDE}" type="pres">
      <dgm:prSet presAssocID="{80851F2D-BEE4-477C-8143-0B67BC263275}" presName="linearProcess" presStyleCnt="0"/>
      <dgm:spPr/>
    </dgm:pt>
    <dgm:pt modelId="{52FB7E95-3B78-473F-86BC-2737581E1433}" type="pres">
      <dgm:prSet presAssocID="{E1A396CD-7946-4744-872E-C54275E6C9AA}" presName="textNode" presStyleLbl="node1" presStyleIdx="0" presStyleCnt="4">
        <dgm:presLayoutVars>
          <dgm:bulletEnabled val="1"/>
        </dgm:presLayoutVars>
      </dgm:prSet>
      <dgm:spPr/>
      <dgm:t>
        <a:bodyPr/>
        <a:lstStyle/>
        <a:p>
          <a:endParaRPr lang="en-US"/>
        </a:p>
      </dgm:t>
    </dgm:pt>
    <dgm:pt modelId="{F561E2ED-1919-466F-908F-F8220D1B4DD0}" type="pres">
      <dgm:prSet presAssocID="{FBA52E29-830E-49DB-A522-2974E66E249D}" presName="sibTrans" presStyleCnt="0"/>
      <dgm:spPr/>
    </dgm:pt>
    <dgm:pt modelId="{C5E7AF31-F229-47A5-93CA-0F3E1423A20A}" type="pres">
      <dgm:prSet presAssocID="{45265BDC-E6A8-4F1B-916C-EA533F6317EF}" presName="textNode" presStyleLbl="node1" presStyleIdx="1" presStyleCnt="4">
        <dgm:presLayoutVars>
          <dgm:bulletEnabled val="1"/>
        </dgm:presLayoutVars>
      </dgm:prSet>
      <dgm:spPr/>
      <dgm:t>
        <a:bodyPr/>
        <a:lstStyle/>
        <a:p>
          <a:endParaRPr lang="en-US"/>
        </a:p>
      </dgm:t>
    </dgm:pt>
    <dgm:pt modelId="{91FD39E8-0AD0-4806-81CF-D2CDFCFC47A7}" type="pres">
      <dgm:prSet presAssocID="{EF80383A-0C08-4512-BCF9-2AC816E59244}" presName="sibTrans" presStyleCnt="0"/>
      <dgm:spPr/>
    </dgm:pt>
    <dgm:pt modelId="{2DB47B24-55AA-41F9-89C3-69A65B289455}" type="pres">
      <dgm:prSet presAssocID="{692D6114-C264-47EA-893E-A7401A3FA834}" presName="textNode" presStyleLbl="node1" presStyleIdx="2" presStyleCnt="4">
        <dgm:presLayoutVars>
          <dgm:bulletEnabled val="1"/>
        </dgm:presLayoutVars>
      </dgm:prSet>
      <dgm:spPr/>
      <dgm:t>
        <a:bodyPr/>
        <a:lstStyle/>
        <a:p>
          <a:endParaRPr lang="en-US"/>
        </a:p>
      </dgm:t>
    </dgm:pt>
    <dgm:pt modelId="{099CBD7E-9F60-45C6-B09E-D22B867E1A2F}" type="pres">
      <dgm:prSet presAssocID="{A2749AE6-A468-4952-AF9B-E141FD6E4FE2}" presName="sibTrans" presStyleCnt="0"/>
      <dgm:spPr/>
    </dgm:pt>
    <dgm:pt modelId="{E9287C39-4CC2-420E-92C9-F5D71A591F91}" type="pres">
      <dgm:prSet presAssocID="{2EAFDF8C-228F-484E-B9EA-F44D3DB81E3C}" presName="textNode" presStyleLbl="node1" presStyleIdx="3" presStyleCnt="4">
        <dgm:presLayoutVars>
          <dgm:bulletEnabled val="1"/>
        </dgm:presLayoutVars>
      </dgm:prSet>
      <dgm:spPr/>
      <dgm:t>
        <a:bodyPr/>
        <a:lstStyle/>
        <a:p>
          <a:endParaRPr lang="en-US"/>
        </a:p>
      </dgm:t>
    </dgm:pt>
  </dgm:ptLst>
  <dgm:cxnLst>
    <dgm:cxn modelId="{C1773783-54EE-4862-A3A1-1BA859BA01F9}" type="presOf" srcId="{2EAFDF8C-228F-484E-B9EA-F44D3DB81E3C}" destId="{E9287C39-4CC2-420E-92C9-F5D71A591F91}" srcOrd="0" destOrd="0" presId="urn:microsoft.com/office/officeart/2005/8/layout/hProcess9"/>
    <dgm:cxn modelId="{7117FD4E-FDAD-42E1-9F0F-FC5673F025B9}" type="presOf" srcId="{45265BDC-E6A8-4F1B-916C-EA533F6317EF}" destId="{C5E7AF31-F229-47A5-93CA-0F3E1423A20A}" srcOrd="0" destOrd="0" presId="urn:microsoft.com/office/officeart/2005/8/layout/hProcess9"/>
    <dgm:cxn modelId="{40119A1D-53D8-418A-A3D6-2C094F41CA9F}" srcId="{80851F2D-BEE4-477C-8143-0B67BC263275}" destId="{2EAFDF8C-228F-484E-B9EA-F44D3DB81E3C}" srcOrd="3" destOrd="0" parTransId="{1339DE1E-9FA2-4654-ABED-6299DEB3C70A}" sibTransId="{A645D28D-6EB1-4FA4-BCFE-BBD8A008D549}"/>
    <dgm:cxn modelId="{F4648BE1-DD7A-49F0-8250-931BA20A375B}" type="presOf" srcId="{E1A396CD-7946-4744-872E-C54275E6C9AA}" destId="{52FB7E95-3B78-473F-86BC-2737581E1433}" srcOrd="0" destOrd="0" presId="urn:microsoft.com/office/officeart/2005/8/layout/hProcess9"/>
    <dgm:cxn modelId="{3F259EAB-80D8-47C3-912D-316B3F4A1C60}" type="presOf" srcId="{80851F2D-BEE4-477C-8143-0B67BC263275}" destId="{46C1A925-21F4-4EB2-BDA8-4630D273A4CD}" srcOrd="0" destOrd="0" presId="urn:microsoft.com/office/officeart/2005/8/layout/hProcess9"/>
    <dgm:cxn modelId="{62D78A7E-51F5-4BB7-A701-79C975DFF65C}" srcId="{80851F2D-BEE4-477C-8143-0B67BC263275}" destId="{45265BDC-E6A8-4F1B-916C-EA533F6317EF}" srcOrd="1" destOrd="0" parTransId="{631B1969-4716-4907-ABE6-3CC3F9432235}" sibTransId="{EF80383A-0C08-4512-BCF9-2AC816E59244}"/>
    <dgm:cxn modelId="{56631469-0312-45FE-A35C-89A0164F9276}" srcId="{80851F2D-BEE4-477C-8143-0B67BC263275}" destId="{E1A396CD-7946-4744-872E-C54275E6C9AA}" srcOrd="0" destOrd="0" parTransId="{C6DF427A-3EFA-4244-A4AB-C568763CCD2C}" sibTransId="{FBA52E29-830E-49DB-A522-2974E66E249D}"/>
    <dgm:cxn modelId="{23BA0986-9ACA-4322-B5AB-25ED8427B9A0}" srcId="{80851F2D-BEE4-477C-8143-0B67BC263275}" destId="{692D6114-C264-47EA-893E-A7401A3FA834}" srcOrd="2" destOrd="0" parTransId="{E7FF9120-BEF6-4A6C-AB25-630FDDD44C19}" sibTransId="{A2749AE6-A468-4952-AF9B-E141FD6E4FE2}"/>
    <dgm:cxn modelId="{F58DEB21-BBBD-4B15-8D1B-68B46C1D7BC4}" type="presOf" srcId="{692D6114-C264-47EA-893E-A7401A3FA834}" destId="{2DB47B24-55AA-41F9-89C3-69A65B289455}" srcOrd="0" destOrd="0" presId="urn:microsoft.com/office/officeart/2005/8/layout/hProcess9"/>
    <dgm:cxn modelId="{BCDBBEF6-A703-4FC8-B037-B8D068A06EB1}" type="presParOf" srcId="{46C1A925-21F4-4EB2-BDA8-4630D273A4CD}" destId="{1C867925-65FB-403A-A0F9-933E7087A7A7}" srcOrd="0" destOrd="0" presId="urn:microsoft.com/office/officeart/2005/8/layout/hProcess9"/>
    <dgm:cxn modelId="{08FA9086-1F47-4942-ADEA-C35A64B34F7F}" type="presParOf" srcId="{46C1A925-21F4-4EB2-BDA8-4630D273A4CD}" destId="{CDA531C6-1343-4CB1-B745-918B1F1A6BDE}" srcOrd="1" destOrd="0" presId="urn:microsoft.com/office/officeart/2005/8/layout/hProcess9"/>
    <dgm:cxn modelId="{46D9B5AC-A4FA-4F23-BD1E-A5BA869C727C}" type="presParOf" srcId="{CDA531C6-1343-4CB1-B745-918B1F1A6BDE}" destId="{52FB7E95-3B78-473F-86BC-2737581E1433}" srcOrd="0" destOrd="0" presId="urn:microsoft.com/office/officeart/2005/8/layout/hProcess9"/>
    <dgm:cxn modelId="{7CB514B3-83F5-4741-94A5-9AB1CA3F42F2}" type="presParOf" srcId="{CDA531C6-1343-4CB1-B745-918B1F1A6BDE}" destId="{F561E2ED-1919-466F-908F-F8220D1B4DD0}" srcOrd="1" destOrd="0" presId="urn:microsoft.com/office/officeart/2005/8/layout/hProcess9"/>
    <dgm:cxn modelId="{DE0FDB3F-2754-43EE-8C6F-930E9452E56B}" type="presParOf" srcId="{CDA531C6-1343-4CB1-B745-918B1F1A6BDE}" destId="{C5E7AF31-F229-47A5-93CA-0F3E1423A20A}" srcOrd="2" destOrd="0" presId="urn:microsoft.com/office/officeart/2005/8/layout/hProcess9"/>
    <dgm:cxn modelId="{B3C15ABF-EAF5-4844-B081-DD2C4048D0AD}" type="presParOf" srcId="{CDA531C6-1343-4CB1-B745-918B1F1A6BDE}" destId="{91FD39E8-0AD0-4806-81CF-D2CDFCFC47A7}" srcOrd="3" destOrd="0" presId="urn:microsoft.com/office/officeart/2005/8/layout/hProcess9"/>
    <dgm:cxn modelId="{9D6B2367-5CC4-46CD-B47B-A1BD5CBA5269}" type="presParOf" srcId="{CDA531C6-1343-4CB1-B745-918B1F1A6BDE}" destId="{2DB47B24-55AA-41F9-89C3-69A65B289455}" srcOrd="4" destOrd="0" presId="urn:microsoft.com/office/officeart/2005/8/layout/hProcess9"/>
    <dgm:cxn modelId="{AD4A4FF3-5AF1-4BA6-B263-D957A1F1ACE6}" type="presParOf" srcId="{CDA531C6-1343-4CB1-B745-918B1F1A6BDE}" destId="{099CBD7E-9F60-45C6-B09E-D22B867E1A2F}" srcOrd="5" destOrd="0" presId="urn:microsoft.com/office/officeart/2005/8/layout/hProcess9"/>
    <dgm:cxn modelId="{2CA4CE2D-6DB7-42EB-A7E1-D1DC39AAB1DD}" type="presParOf" srcId="{CDA531C6-1343-4CB1-B745-918B1F1A6BDE}" destId="{E9287C39-4CC2-420E-92C9-F5D71A591F91}"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F1BC0E-C9C0-4D2A-9E6F-6C5BF76908C6}" type="doc">
      <dgm:prSet loTypeId="urn:microsoft.com/office/officeart/2011/layout/HexagonRadial" loCatId="cycle" qsTypeId="urn:microsoft.com/office/officeart/2005/8/quickstyle/simple1" qsCatId="simple" csTypeId="urn:microsoft.com/office/officeart/2005/8/colors/accent2_4" csCatId="accent2" phldr="1"/>
      <dgm:spPr/>
      <dgm:t>
        <a:bodyPr/>
        <a:lstStyle/>
        <a:p>
          <a:endParaRPr lang="en-US"/>
        </a:p>
      </dgm:t>
    </dgm:pt>
    <dgm:pt modelId="{0C4DFA91-58E4-4C3F-A1BF-57B04AC6DDCC}">
      <dgm:prSet phldrT="[Text]" custT="1"/>
      <dgm:spPr>
        <a:solidFill>
          <a:srgbClr val="FFFF00"/>
        </a:solidFill>
      </dgm:spPr>
      <dgm:t>
        <a:bodyPr/>
        <a:lstStyle/>
        <a:p>
          <a:r>
            <a:rPr lang="en-US" sz="2000" b="0" dirty="0" smtClean="0">
              <a:solidFill>
                <a:schemeClr val="tx2"/>
              </a:solidFill>
            </a:rPr>
            <a:t>Students accept responsibility</a:t>
          </a:r>
          <a:endParaRPr lang="en-US" sz="2000" b="0" dirty="0">
            <a:solidFill>
              <a:schemeClr val="tx2"/>
            </a:solidFill>
          </a:endParaRPr>
        </a:p>
      </dgm:t>
    </dgm:pt>
    <dgm:pt modelId="{FD554D29-3E7A-4240-80B4-FD013333481E}" type="parTrans" cxnId="{FD4928F2-487E-453C-B450-D04673B86A6C}">
      <dgm:prSet/>
      <dgm:spPr/>
      <dgm:t>
        <a:bodyPr/>
        <a:lstStyle/>
        <a:p>
          <a:endParaRPr lang="en-US" sz="2400" b="0">
            <a:solidFill>
              <a:schemeClr val="tx2"/>
            </a:solidFill>
          </a:endParaRPr>
        </a:p>
      </dgm:t>
    </dgm:pt>
    <dgm:pt modelId="{9F49E86C-99AA-49E2-9B32-1BF29A3921C9}" type="sibTrans" cxnId="{FD4928F2-487E-453C-B450-D04673B86A6C}">
      <dgm:prSet/>
      <dgm:spPr/>
      <dgm:t>
        <a:bodyPr/>
        <a:lstStyle/>
        <a:p>
          <a:endParaRPr lang="en-US" sz="2400" b="0">
            <a:solidFill>
              <a:schemeClr val="tx2"/>
            </a:solidFill>
          </a:endParaRPr>
        </a:p>
      </dgm:t>
    </dgm:pt>
    <dgm:pt modelId="{913C9225-2DE6-40A5-9EC6-053B407B6937}">
      <dgm:prSet phldrT="[Text]" custT="1"/>
      <dgm:spPr>
        <a:solidFill>
          <a:schemeClr val="accent2">
            <a:lumMod val="40000"/>
            <a:lumOff val="60000"/>
          </a:schemeClr>
        </a:solidFill>
      </dgm:spPr>
      <dgm:t>
        <a:bodyPr/>
        <a:lstStyle/>
        <a:p>
          <a:r>
            <a:rPr lang="en-US" sz="1600" b="0" dirty="0" smtClean="0">
              <a:solidFill>
                <a:schemeClr val="tx2"/>
              </a:solidFill>
            </a:rPr>
            <a:t>Transparency about pedagogy</a:t>
          </a:r>
          <a:endParaRPr lang="en-US" sz="1600" b="0" dirty="0">
            <a:solidFill>
              <a:schemeClr val="tx2"/>
            </a:solidFill>
          </a:endParaRPr>
        </a:p>
      </dgm:t>
    </dgm:pt>
    <dgm:pt modelId="{F122FC96-ED4E-4533-80AB-6FE190B6009A}" type="parTrans" cxnId="{87BF7172-573B-4FE0-A6C6-8B048F78CEAC}">
      <dgm:prSet/>
      <dgm:spPr/>
      <dgm:t>
        <a:bodyPr/>
        <a:lstStyle/>
        <a:p>
          <a:endParaRPr lang="en-US" sz="2400" b="0">
            <a:solidFill>
              <a:schemeClr val="tx2"/>
            </a:solidFill>
          </a:endParaRPr>
        </a:p>
      </dgm:t>
    </dgm:pt>
    <dgm:pt modelId="{032B8F14-C2D4-428C-A50D-0FE9893EEBA2}" type="sibTrans" cxnId="{87BF7172-573B-4FE0-A6C6-8B048F78CEAC}">
      <dgm:prSet/>
      <dgm:spPr/>
      <dgm:t>
        <a:bodyPr/>
        <a:lstStyle/>
        <a:p>
          <a:endParaRPr lang="en-US" sz="2400" b="0">
            <a:solidFill>
              <a:schemeClr val="tx2"/>
            </a:solidFill>
          </a:endParaRPr>
        </a:p>
      </dgm:t>
    </dgm:pt>
    <dgm:pt modelId="{998C6650-A636-4117-B2C1-14E2AA46C28A}">
      <dgm:prSet phldrT="[Text]" custT="1"/>
      <dgm:spPr>
        <a:solidFill>
          <a:schemeClr val="accent2">
            <a:lumMod val="40000"/>
            <a:lumOff val="60000"/>
          </a:schemeClr>
        </a:solidFill>
      </dgm:spPr>
      <dgm:t>
        <a:bodyPr/>
        <a:lstStyle/>
        <a:p>
          <a:r>
            <a:rPr lang="en-US" sz="1400" b="0" dirty="0" smtClean="0">
              <a:solidFill>
                <a:schemeClr val="tx2"/>
              </a:solidFill>
            </a:rPr>
            <a:t>set high expectations, but practice the expectations</a:t>
          </a:r>
          <a:endParaRPr lang="en-US" sz="1400" b="0" dirty="0">
            <a:solidFill>
              <a:schemeClr val="tx2"/>
            </a:solidFill>
          </a:endParaRPr>
        </a:p>
      </dgm:t>
    </dgm:pt>
    <dgm:pt modelId="{9FB853B5-2CD2-47FD-A4B2-EE0530BD5C7E}" type="parTrans" cxnId="{04BF2532-9037-4C7D-9C0C-329060914A07}">
      <dgm:prSet/>
      <dgm:spPr/>
      <dgm:t>
        <a:bodyPr/>
        <a:lstStyle/>
        <a:p>
          <a:endParaRPr lang="en-US" sz="2400" b="0">
            <a:solidFill>
              <a:schemeClr val="tx2"/>
            </a:solidFill>
          </a:endParaRPr>
        </a:p>
      </dgm:t>
    </dgm:pt>
    <dgm:pt modelId="{E574C518-3591-4BEE-B967-8F72B920A6FB}" type="sibTrans" cxnId="{04BF2532-9037-4C7D-9C0C-329060914A07}">
      <dgm:prSet/>
      <dgm:spPr/>
      <dgm:t>
        <a:bodyPr/>
        <a:lstStyle/>
        <a:p>
          <a:endParaRPr lang="en-US" sz="2400" b="0">
            <a:solidFill>
              <a:schemeClr val="tx2"/>
            </a:solidFill>
          </a:endParaRPr>
        </a:p>
      </dgm:t>
    </dgm:pt>
    <dgm:pt modelId="{F6DDD889-B243-4DAE-8C60-01F484444D3A}">
      <dgm:prSet phldrT="[Text]" custT="1"/>
      <dgm:spPr>
        <a:solidFill>
          <a:schemeClr val="accent2">
            <a:lumMod val="40000"/>
            <a:lumOff val="60000"/>
          </a:schemeClr>
        </a:solidFill>
      </dgm:spPr>
      <dgm:t>
        <a:bodyPr/>
        <a:lstStyle/>
        <a:p>
          <a:r>
            <a:rPr lang="en-US" sz="1600" b="0" dirty="0" smtClean="0">
              <a:solidFill>
                <a:schemeClr val="tx2"/>
              </a:solidFill>
            </a:rPr>
            <a:t>Be nurturing</a:t>
          </a:r>
        </a:p>
        <a:p>
          <a:r>
            <a:rPr lang="en-US" sz="1600" b="0" dirty="0" smtClean="0">
              <a:solidFill>
                <a:schemeClr val="tx2"/>
              </a:solidFill>
            </a:rPr>
            <a:t> and “on their side”</a:t>
          </a:r>
          <a:endParaRPr lang="en-US" sz="1600" b="0" dirty="0">
            <a:solidFill>
              <a:schemeClr val="tx2"/>
            </a:solidFill>
          </a:endParaRPr>
        </a:p>
      </dgm:t>
    </dgm:pt>
    <dgm:pt modelId="{6E0E6A9E-17BF-4B89-ADB6-B53F0193E761}" type="parTrans" cxnId="{7466770D-3D6C-45FA-8290-59D47D90BB8B}">
      <dgm:prSet/>
      <dgm:spPr/>
      <dgm:t>
        <a:bodyPr/>
        <a:lstStyle/>
        <a:p>
          <a:endParaRPr lang="en-US" sz="2400" b="0">
            <a:solidFill>
              <a:schemeClr val="tx2"/>
            </a:solidFill>
          </a:endParaRPr>
        </a:p>
      </dgm:t>
    </dgm:pt>
    <dgm:pt modelId="{EDC4E50E-187A-46C0-8B7C-FB169B1E6276}" type="sibTrans" cxnId="{7466770D-3D6C-45FA-8290-59D47D90BB8B}">
      <dgm:prSet/>
      <dgm:spPr/>
      <dgm:t>
        <a:bodyPr/>
        <a:lstStyle/>
        <a:p>
          <a:endParaRPr lang="en-US" sz="2400" b="0">
            <a:solidFill>
              <a:schemeClr val="tx2"/>
            </a:solidFill>
          </a:endParaRPr>
        </a:p>
      </dgm:t>
    </dgm:pt>
    <dgm:pt modelId="{DE919D64-B0ED-4B05-8E56-E0F51589D981}">
      <dgm:prSet phldrT="[Text]" custT="1"/>
      <dgm:spPr>
        <a:solidFill>
          <a:schemeClr val="accent2">
            <a:lumMod val="40000"/>
            <a:lumOff val="60000"/>
          </a:schemeClr>
        </a:solidFill>
      </dgm:spPr>
      <dgm:t>
        <a:bodyPr/>
        <a:lstStyle/>
        <a:p>
          <a:r>
            <a:rPr lang="en-US" sz="1600" b="0" dirty="0" smtClean="0">
              <a:solidFill>
                <a:schemeClr val="tx2"/>
              </a:solidFill>
            </a:rPr>
            <a:t>Rules are rules</a:t>
          </a:r>
          <a:endParaRPr lang="en-US" sz="1600" b="0" dirty="0">
            <a:solidFill>
              <a:schemeClr val="tx2"/>
            </a:solidFill>
          </a:endParaRPr>
        </a:p>
      </dgm:t>
    </dgm:pt>
    <dgm:pt modelId="{D8032028-03F7-4D62-BC18-57DBF542AC05}" type="parTrans" cxnId="{EF18F36F-58A3-4A35-90A4-AE78749A310E}">
      <dgm:prSet/>
      <dgm:spPr/>
      <dgm:t>
        <a:bodyPr/>
        <a:lstStyle/>
        <a:p>
          <a:endParaRPr lang="en-US" sz="2400" b="0">
            <a:solidFill>
              <a:schemeClr val="tx2"/>
            </a:solidFill>
          </a:endParaRPr>
        </a:p>
      </dgm:t>
    </dgm:pt>
    <dgm:pt modelId="{61F0269E-2475-4EA7-BC43-83F93FB89AAC}" type="sibTrans" cxnId="{EF18F36F-58A3-4A35-90A4-AE78749A310E}">
      <dgm:prSet/>
      <dgm:spPr/>
      <dgm:t>
        <a:bodyPr/>
        <a:lstStyle/>
        <a:p>
          <a:endParaRPr lang="en-US" sz="2400" b="0">
            <a:solidFill>
              <a:schemeClr val="tx2"/>
            </a:solidFill>
          </a:endParaRPr>
        </a:p>
      </dgm:t>
    </dgm:pt>
    <dgm:pt modelId="{AEB4B7BB-A952-42DE-9EAD-BAF32CB69A39}">
      <dgm:prSet phldrT="[Text]" custT="1"/>
      <dgm:spPr>
        <a:solidFill>
          <a:schemeClr val="accent2">
            <a:lumMod val="40000"/>
            <a:lumOff val="60000"/>
          </a:schemeClr>
        </a:solidFill>
      </dgm:spPr>
      <dgm:t>
        <a:bodyPr/>
        <a:lstStyle/>
        <a:p>
          <a:r>
            <a:rPr lang="en-US" sz="1600" b="0" dirty="0" smtClean="0">
              <a:solidFill>
                <a:schemeClr val="tx2"/>
              </a:solidFill>
            </a:rPr>
            <a:t>Treat students as adults</a:t>
          </a:r>
          <a:endParaRPr lang="en-US" sz="1600" b="0" dirty="0">
            <a:solidFill>
              <a:schemeClr val="tx2"/>
            </a:solidFill>
          </a:endParaRPr>
        </a:p>
      </dgm:t>
    </dgm:pt>
    <dgm:pt modelId="{412F2814-B3F0-464D-BF2C-1BEC523C7AD2}" type="parTrans" cxnId="{17ECF767-C0E4-435D-A89C-4F8297D80769}">
      <dgm:prSet/>
      <dgm:spPr/>
      <dgm:t>
        <a:bodyPr/>
        <a:lstStyle/>
        <a:p>
          <a:endParaRPr lang="en-US" sz="2400" b="0">
            <a:solidFill>
              <a:schemeClr val="tx2"/>
            </a:solidFill>
          </a:endParaRPr>
        </a:p>
      </dgm:t>
    </dgm:pt>
    <dgm:pt modelId="{38F107DA-302E-45D3-A93D-44B2F1922ADB}" type="sibTrans" cxnId="{17ECF767-C0E4-435D-A89C-4F8297D80769}">
      <dgm:prSet/>
      <dgm:spPr/>
      <dgm:t>
        <a:bodyPr/>
        <a:lstStyle/>
        <a:p>
          <a:endParaRPr lang="en-US" sz="2400" b="0">
            <a:solidFill>
              <a:schemeClr val="tx2"/>
            </a:solidFill>
          </a:endParaRPr>
        </a:p>
      </dgm:t>
    </dgm:pt>
    <dgm:pt modelId="{40507FBA-6DA9-4ADD-AB50-F0DC95BC897E}">
      <dgm:prSet phldrT="[Text]" custT="1"/>
      <dgm:spPr>
        <a:solidFill>
          <a:schemeClr val="accent2">
            <a:lumMod val="40000"/>
            <a:lumOff val="60000"/>
          </a:schemeClr>
        </a:solidFill>
      </dgm:spPr>
      <dgm:t>
        <a:bodyPr/>
        <a:lstStyle/>
        <a:p>
          <a:r>
            <a:rPr lang="en-US" sz="1600" b="0" dirty="0" smtClean="0">
              <a:solidFill>
                <a:schemeClr val="tx2"/>
              </a:solidFill>
            </a:rPr>
            <a:t>Invitations and interventions</a:t>
          </a:r>
          <a:endParaRPr lang="en-US" sz="1600" b="0" dirty="0">
            <a:solidFill>
              <a:schemeClr val="tx2"/>
            </a:solidFill>
          </a:endParaRPr>
        </a:p>
      </dgm:t>
    </dgm:pt>
    <dgm:pt modelId="{FDE72ABE-FC75-4009-B3BA-1ABC4A225F95}" type="parTrans" cxnId="{D1EEFCC7-C260-46DE-8C55-AF2F1B75E495}">
      <dgm:prSet/>
      <dgm:spPr/>
      <dgm:t>
        <a:bodyPr/>
        <a:lstStyle/>
        <a:p>
          <a:endParaRPr lang="en-US" sz="2400" b="0">
            <a:solidFill>
              <a:schemeClr val="tx2"/>
            </a:solidFill>
          </a:endParaRPr>
        </a:p>
      </dgm:t>
    </dgm:pt>
    <dgm:pt modelId="{36C9AADB-2701-4A09-B002-5C51C7EAFC49}" type="sibTrans" cxnId="{D1EEFCC7-C260-46DE-8C55-AF2F1B75E495}">
      <dgm:prSet/>
      <dgm:spPr/>
      <dgm:t>
        <a:bodyPr/>
        <a:lstStyle/>
        <a:p>
          <a:endParaRPr lang="en-US" sz="2400" b="0">
            <a:solidFill>
              <a:schemeClr val="tx2"/>
            </a:solidFill>
          </a:endParaRPr>
        </a:p>
      </dgm:t>
    </dgm:pt>
    <dgm:pt modelId="{8A3908D3-B567-4CB5-A088-1EBEDC7D3DA8}" type="pres">
      <dgm:prSet presAssocID="{4FF1BC0E-C9C0-4D2A-9E6F-6C5BF76908C6}" presName="Name0" presStyleCnt="0">
        <dgm:presLayoutVars>
          <dgm:chMax val="1"/>
          <dgm:chPref val="1"/>
          <dgm:dir/>
          <dgm:animOne val="branch"/>
          <dgm:animLvl val="lvl"/>
        </dgm:presLayoutVars>
      </dgm:prSet>
      <dgm:spPr/>
      <dgm:t>
        <a:bodyPr/>
        <a:lstStyle/>
        <a:p>
          <a:endParaRPr lang="en-US"/>
        </a:p>
      </dgm:t>
    </dgm:pt>
    <dgm:pt modelId="{B59B45F2-AAB4-4745-831D-6126FD3E6C3D}" type="pres">
      <dgm:prSet presAssocID="{0C4DFA91-58E4-4C3F-A1BF-57B04AC6DDCC}" presName="Parent" presStyleLbl="node0" presStyleIdx="0" presStyleCnt="1" custScaleX="116298" custLinFactNeighborX="2728" custLinFactNeighborY="-417">
        <dgm:presLayoutVars>
          <dgm:chMax val="6"/>
          <dgm:chPref val="6"/>
        </dgm:presLayoutVars>
      </dgm:prSet>
      <dgm:spPr/>
      <dgm:t>
        <a:bodyPr/>
        <a:lstStyle/>
        <a:p>
          <a:endParaRPr lang="en-US"/>
        </a:p>
      </dgm:t>
    </dgm:pt>
    <dgm:pt modelId="{8D5FD40D-7891-4604-9C4A-9E55DFF11A8A}" type="pres">
      <dgm:prSet presAssocID="{913C9225-2DE6-40A5-9EC6-053B407B6937}" presName="Accent1" presStyleCnt="0"/>
      <dgm:spPr/>
    </dgm:pt>
    <dgm:pt modelId="{E52BFFB5-A5F6-4EB3-AD40-BF9B6EE3FD75}" type="pres">
      <dgm:prSet presAssocID="{913C9225-2DE6-40A5-9EC6-053B407B6937}" presName="Accent" presStyleLbl="bgShp" presStyleIdx="0" presStyleCnt="6"/>
      <dgm:spPr/>
    </dgm:pt>
    <dgm:pt modelId="{4C3BF93F-284C-4F7A-92C1-FA88EF4A746B}" type="pres">
      <dgm:prSet presAssocID="{913C9225-2DE6-40A5-9EC6-053B407B6937}" presName="Child1" presStyleLbl="node1" presStyleIdx="0" presStyleCnt="6" custScaleX="124925" custScaleY="110521" custLinFactNeighborX="4828" custLinFactNeighborY="11534">
        <dgm:presLayoutVars>
          <dgm:chMax val="0"/>
          <dgm:chPref val="0"/>
          <dgm:bulletEnabled val="1"/>
        </dgm:presLayoutVars>
      </dgm:prSet>
      <dgm:spPr/>
      <dgm:t>
        <a:bodyPr/>
        <a:lstStyle/>
        <a:p>
          <a:endParaRPr lang="en-US"/>
        </a:p>
      </dgm:t>
    </dgm:pt>
    <dgm:pt modelId="{4721C2CA-5852-4846-88C8-7E09CA919962}" type="pres">
      <dgm:prSet presAssocID="{998C6650-A636-4117-B2C1-14E2AA46C28A}" presName="Accent2" presStyleCnt="0"/>
      <dgm:spPr/>
    </dgm:pt>
    <dgm:pt modelId="{C805ED82-7F84-4F9B-96DA-E95753AAAB8D}" type="pres">
      <dgm:prSet presAssocID="{998C6650-A636-4117-B2C1-14E2AA46C28A}" presName="Accent" presStyleLbl="bgShp" presStyleIdx="1" presStyleCnt="6"/>
      <dgm:spPr/>
    </dgm:pt>
    <dgm:pt modelId="{D2FF9BD1-1842-4750-B7DB-EBC34C64216F}" type="pres">
      <dgm:prSet presAssocID="{998C6650-A636-4117-B2C1-14E2AA46C28A}" presName="Child2" presStyleLbl="node1" presStyleIdx="1" presStyleCnt="6" custScaleX="117218" custScaleY="117809" custLinFactNeighborX="4828" custLinFactNeighborY="6274">
        <dgm:presLayoutVars>
          <dgm:chMax val="0"/>
          <dgm:chPref val="0"/>
          <dgm:bulletEnabled val="1"/>
        </dgm:presLayoutVars>
      </dgm:prSet>
      <dgm:spPr/>
      <dgm:t>
        <a:bodyPr/>
        <a:lstStyle/>
        <a:p>
          <a:endParaRPr lang="en-US"/>
        </a:p>
      </dgm:t>
    </dgm:pt>
    <dgm:pt modelId="{35D6A2C8-6E17-4F49-B8BA-1C30FAD63E5E}" type="pres">
      <dgm:prSet presAssocID="{F6DDD889-B243-4DAE-8C60-01F484444D3A}" presName="Accent3" presStyleCnt="0"/>
      <dgm:spPr/>
    </dgm:pt>
    <dgm:pt modelId="{26E3D7A6-9CC8-48C8-8805-B62586029063}" type="pres">
      <dgm:prSet presAssocID="{F6DDD889-B243-4DAE-8C60-01F484444D3A}" presName="Accent" presStyleLbl="bgShp" presStyleIdx="2" presStyleCnt="6"/>
      <dgm:spPr/>
    </dgm:pt>
    <dgm:pt modelId="{B2F46A91-0E76-4EAB-991E-AC05F613ADF2}" type="pres">
      <dgm:prSet presAssocID="{F6DDD889-B243-4DAE-8C60-01F484444D3A}" presName="Child3" presStyleLbl="node1" presStyleIdx="2" presStyleCnt="6" custScaleX="128028" custScaleY="117668" custLinFactNeighborX="1132" custLinFactNeighborY="1013">
        <dgm:presLayoutVars>
          <dgm:chMax val="0"/>
          <dgm:chPref val="0"/>
          <dgm:bulletEnabled val="1"/>
        </dgm:presLayoutVars>
      </dgm:prSet>
      <dgm:spPr/>
      <dgm:t>
        <a:bodyPr/>
        <a:lstStyle/>
        <a:p>
          <a:endParaRPr lang="en-US"/>
        </a:p>
      </dgm:t>
    </dgm:pt>
    <dgm:pt modelId="{5E73B924-516C-45F7-A66B-CC3A4F6347D4}" type="pres">
      <dgm:prSet presAssocID="{DE919D64-B0ED-4B05-8E56-E0F51589D981}" presName="Accent4" presStyleCnt="0"/>
      <dgm:spPr/>
    </dgm:pt>
    <dgm:pt modelId="{55C5859F-2A96-414B-B6B8-AD1C56247CE7}" type="pres">
      <dgm:prSet presAssocID="{DE919D64-B0ED-4B05-8E56-E0F51589D981}" presName="Accent" presStyleLbl="bgShp" presStyleIdx="3" presStyleCnt="6"/>
      <dgm:spPr/>
    </dgm:pt>
    <dgm:pt modelId="{2880CFFC-2A67-402D-A0A5-3F5A43DD4024}" type="pres">
      <dgm:prSet presAssocID="{DE919D64-B0ED-4B05-8E56-E0F51589D981}" presName="Child4" presStyleLbl="node1" presStyleIdx="3" presStyleCnt="6" custScaleX="129114" custScaleY="124163" custLinFactNeighborX="-6729" custLinFactNeighborY="1013">
        <dgm:presLayoutVars>
          <dgm:chMax val="0"/>
          <dgm:chPref val="0"/>
          <dgm:bulletEnabled val="1"/>
        </dgm:presLayoutVars>
      </dgm:prSet>
      <dgm:spPr/>
      <dgm:t>
        <a:bodyPr/>
        <a:lstStyle/>
        <a:p>
          <a:endParaRPr lang="en-US"/>
        </a:p>
      </dgm:t>
    </dgm:pt>
    <dgm:pt modelId="{BCC50997-444D-4D7B-AE96-3A6905FA4F05}" type="pres">
      <dgm:prSet presAssocID="{AEB4B7BB-A952-42DE-9EAD-BAF32CB69A39}" presName="Accent5" presStyleCnt="0"/>
      <dgm:spPr/>
    </dgm:pt>
    <dgm:pt modelId="{16B58FDB-6545-4704-A1A7-6B2D5CB09B40}" type="pres">
      <dgm:prSet presAssocID="{AEB4B7BB-A952-42DE-9EAD-BAF32CB69A39}" presName="Accent" presStyleLbl="bgShp" presStyleIdx="4" presStyleCnt="6"/>
      <dgm:spPr/>
    </dgm:pt>
    <dgm:pt modelId="{662968D3-0541-4EB5-B6D3-A9B83EE38D90}" type="pres">
      <dgm:prSet presAssocID="{AEB4B7BB-A952-42DE-9EAD-BAF32CB69A39}" presName="Child5" presStyleLbl="node1" presStyleIdx="4" presStyleCnt="6" custScaleX="135969" custScaleY="115779" custLinFactNeighborX="-10728" custLinFactNeighborY="-5314">
        <dgm:presLayoutVars>
          <dgm:chMax val="0"/>
          <dgm:chPref val="0"/>
          <dgm:bulletEnabled val="1"/>
        </dgm:presLayoutVars>
      </dgm:prSet>
      <dgm:spPr/>
      <dgm:t>
        <a:bodyPr/>
        <a:lstStyle/>
        <a:p>
          <a:endParaRPr lang="en-US"/>
        </a:p>
      </dgm:t>
    </dgm:pt>
    <dgm:pt modelId="{E31D6D9A-F1C6-4786-8176-A44E49E7F29C}" type="pres">
      <dgm:prSet presAssocID="{40507FBA-6DA9-4ADD-AB50-F0DC95BC897E}" presName="Accent6" presStyleCnt="0"/>
      <dgm:spPr/>
    </dgm:pt>
    <dgm:pt modelId="{287284CB-3388-4541-BE6F-566B1485987D}" type="pres">
      <dgm:prSet presAssocID="{40507FBA-6DA9-4ADD-AB50-F0DC95BC897E}" presName="Accent" presStyleLbl="bgShp" presStyleIdx="5" presStyleCnt="6"/>
      <dgm:spPr/>
    </dgm:pt>
    <dgm:pt modelId="{062E0CEB-5611-4094-B46A-DDE31079042D}" type="pres">
      <dgm:prSet presAssocID="{40507FBA-6DA9-4ADD-AB50-F0DC95BC897E}" presName="Child6" presStyleLbl="node1" presStyleIdx="5" presStyleCnt="6" custScaleX="131225" custScaleY="115943" custLinFactNeighborX="-4551" custLinFactNeighborY="0">
        <dgm:presLayoutVars>
          <dgm:chMax val="0"/>
          <dgm:chPref val="0"/>
          <dgm:bulletEnabled val="1"/>
        </dgm:presLayoutVars>
      </dgm:prSet>
      <dgm:spPr/>
      <dgm:t>
        <a:bodyPr/>
        <a:lstStyle/>
        <a:p>
          <a:endParaRPr lang="en-US"/>
        </a:p>
      </dgm:t>
    </dgm:pt>
  </dgm:ptLst>
  <dgm:cxnLst>
    <dgm:cxn modelId="{9075D2E0-A40E-4849-A8D0-CC36260D9146}" type="presOf" srcId="{DE919D64-B0ED-4B05-8E56-E0F51589D981}" destId="{2880CFFC-2A67-402D-A0A5-3F5A43DD4024}" srcOrd="0" destOrd="0" presId="urn:microsoft.com/office/officeart/2011/layout/HexagonRadial"/>
    <dgm:cxn modelId="{17ECF767-C0E4-435D-A89C-4F8297D80769}" srcId="{0C4DFA91-58E4-4C3F-A1BF-57B04AC6DDCC}" destId="{AEB4B7BB-A952-42DE-9EAD-BAF32CB69A39}" srcOrd="4" destOrd="0" parTransId="{412F2814-B3F0-464D-BF2C-1BEC523C7AD2}" sibTransId="{38F107DA-302E-45D3-A93D-44B2F1922ADB}"/>
    <dgm:cxn modelId="{D1EEFCC7-C260-46DE-8C55-AF2F1B75E495}" srcId="{0C4DFA91-58E4-4C3F-A1BF-57B04AC6DDCC}" destId="{40507FBA-6DA9-4ADD-AB50-F0DC95BC897E}" srcOrd="5" destOrd="0" parTransId="{FDE72ABE-FC75-4009-B3BA-1ABC4A225F95}" sibTransId="{36C9AADB-2701-4A09-B002-5C51C7EAFC49}"/>
    <dgm:cxn modelId="{7466770D-3D6C-45FA-8290-59D47D90BB8B}" srcId="{0C4DFA91-58E4-4C3F-A1BF-57B04AC6DDCC}" destId="{F6DDD889-B243-4DAE-8C60-01F484444D3A}" srcOrd="2" destOrd="0" parTransId="{6E0E6A9E-17BF-4B89-ADB6-B53F0193E761}" sibTransId="{EDC4E50E-187A-46C0-8B7C-FB169B1E6276}"/>
    <dgm:cxn modelId="{FD4928F2-487E-453C-B450-D04673B86A6C}" srcId="{4FF1BC0E-C9C0-4D2A-9E6F-6C5BF76908C6}" destId="{0C4DFA91-58E4-4C3F-A1BF-57B04AC6DDCC}" srcOrd="0" destOrd="0" parTransId="{FD554D29-3E7A-4240-80B4-FD013333481E}" sibTransId="{9F49E86C-99AA-49E2-9B32-1BF29A3921C9}"/>
    <dgm:cxn modelId="{00D8BA8A-2105-44F0-AA38-050C49D11D3C}" type="presOf" srcId="{4FF1BC0E-C9C0-4D2A-9E6F-6C5BF76908C6}" destId="{8A3908D3-B567-4CB5-A088-1EBEDC7D3DA8}" srcOrd="0" destOrd="0" presId="urn:microsoft.com/office/officeart/2011/layout/HexagonRadial"/>
    <dgm:cxn modelId="{4E83A913-7501-44FD-BFD5-FF51048B9848}" type="presOf" srcId="{F6DDD889-B243-4DAE-8C60-01F484444D3A}" destId="{B2F46A91-0E76-4EAB-991E-AC05F613ADF2}" srcOrd="0" destOrd="0" presId="urn:microsoft.com/office/officeart/2011/layout/HexagonRadial"/>
    <dgm:cxn modelId="{04BF2532-9037-4C7D-9C0C-329060914A07}" srcId="{0C4DFA91-58E4-4C3F-A1BF-57B04AC6DDCC}" destId="{998C6650-A636-4117-B2C1-14E2AA46C28A}" srcOrd="1" destOrd="0" parTransId="{9FB853B5-2CD2-47FD-A4B2-EE0530BD5C7E}" sibTransId="{E574C518-3591-4BEE-B967-8F72B920A6FB}"/>
    <dgm:cxn modelId="{8E1EF162-91BC-4116-BA9F-53A62D3617C1}" type="presOf" srcId="{913C9225-2DE6-40A5-9EC6-053B407B6937}" destId="{4C3BF93F-284C-4F7A-92C1-FA88EF4A746B}" srcOrd="0" destOrd="0" presId="urn:microsoft.com/office/officeart/2011/layout/HexagonRadial"/>
    <dgm:cxn modelId="{EF18F36F-58A3-4A35-90A4-AE78749A310E}" srcId="{0C4DFA91-58E4-4C3F-A1BF-57B04AC6DDCC}" destId="{DE919D64-B0ED-4B05-8E56-E0F51589D981}" srcOrd="3" destOrd="0" parTransId="{D8032028-03F7-4D62-BC18-57DBF542AC05}" sibTransId="{61F0269E-2475-4EA7-BC43-83F93FB89AAC}"/>
    <dgm:cxn modelId="{A6CF8359-F79A-4FD9-A7C3-32D9AF2F5EC1}" type="presOf" srcId="{40507FBA-6DA9-4ADD-AB50-F0DC95BC897E}" destId="{062E0CEB-5611-4094-B46A-DDE31079042D}" srcOrd="0" destOrd="0" presId="urn:microsoft.com/office/officeart/2011/layout/HexagonRadial"/>
    <dgm:cxn modelId="{311E12FB-1E23-44F0-907E-1F07E7991402}" type="presOf" srcId="{AEB4B7BB-A952-42DE-9EAD-BAF32CB69A39}" destId="{662968D3-0541-4EB5-B6D3-A9B83EE38D90}" srcOrd="0" destOrd="0" presId="urn:microsoft.com/office/officeart/2011/layout/HexagonRadial"/>
    <dgm:cxn modelId="{87BF7172-573B-4FE0-A6C6-8B048F78CEAC}" srcId="{0C4DFA91-58E4-4C3F-A1BF-57B04AC6DDCC}" destId="{913C9225-2DE6-40A5-9EC6-053B407B6937}" srcOrd="0" destOrd="0" parTransId="{F122FC96-ED4E-4533-80AB-6FE190B6009A}" sibTransId="{032B8F14-C2D4-428C-A50D-0FE9893EEBA2}"/>
    <dgm:cxn modelId="{BC3BA512-2649-41DD-BE73-68782CB48A92}" type="presOf" srcId="{998C6650-A636-4117-B2C1-14E2AA46C28A}" destId="{D2FF9BD1-1842-4750-B7DB-EBC34C64216F}" srcOrd="0" destOrd="0" presId="urn:microsoft.com/office/officeart/2011/layout/HexagonRadial"/>
    <dgm:cxn modelId="{60146C8A-034F-4119-B192-30C9D639A7ED}" type="presOf" srcId="{0C4DFA91-58E4-4C3F-A1BF-57B04AC6DDCC}" destId="{B59B45F2-AAB4-4745-831D-6126FD3E6C3D}" srcOrd="0" destOrd="0" presId="urn:microsoft.com/office/officeart/2011/layout/HexagonRadial"/>
    <dgm:cxn modelId="{E3EBAE03-76E6-4D64-AC1E-5CFE75E2882A}" type="presParOf" srcId="{8A3908D3-B567-4CB5-A088-1EBEDC7D3DA8}" destId="{B59B45F2-AAB4-4745-831D-6126FD3E6C3D}" srcOrd="0" destOrd="0" presId="urn:microsoft.com/office/officeart/2011/layout/HexagonRadial"/>
    <dgm:cxn modelId="{9C5E514A-338D-4487-BFCA-61F9529BF3D0}" type="presParOf" srcId="{8A3908D3-B567-4CB5-A088-1EBEDC7D3DA8}" destId="{8D5FD40D-7891-4604-9C4A-9E55DFF11A8A}" srcOrd="1" destOrd="0" presId="urn:microsoft.com/office/officeart/2011/layout/HexagonRadial"/>
    <dgm:cxn modelId="{FA3BD0C3-0E22-45F0-94ED-7F666EC35FA7}" type="presParOf" srcId="{8D5FD40D-7891-4604-9C4A-9E55DFF11A8A}" destId="{E52BFFB5-A5F6-4EB3-AD40-BF9B6EE3FD75}" srcOrd="0" destOrd="0" presId="urn:microsoft.com/office/officeart/2011/layout/HexagonRadial"/>
    <dgm:cxn modelId="{1C056B93-8D4F-44B0-AC28-402D7771C79F}" type="presParOf" srcId="{8A3908D3-B567-4CB5-A088-1EBEDC7D3DA8}" destId="{4C3BF93F-284C-4F7A-92C1-FA88EF4A746B}" srcOrd="2" destOrd="0" presId="urn:microsoft.com/office/officeart/2011/layout/HexagonRadial"/>
    <dgm:cxn modelId="{FFF84CAF-6FF9-41AE-A39B-503207B204F3}" type="presParOf" srcId="{8A3908D3-B567-4CB5-A088-1EBEDC7D3DA8}" destId="{4721C2CA-5852-4846-88C8-7E09CA919962}" srcOrd="3" destOrd="0" presId="urn:microsoft.com/office/officeart/2011/layout/HexagonRadial"/>
    <dgm:cxn modelId="{8C018E34-45C3-4278-BDEC-6A8DACFBAEEE}" type="presParOf" srcId="{4721C2CA-5852-4846-88C8-7E09CA919962}" destId="{C805ED82-7F84-4F9B-96DA-E95753AAAB8D}" srcOrd="0" destOrd="0" presId="urn:microsoft.com/office/officeart/2011/layout/HexagonRadial"/>
    <dgm:cxn modelId="{A7A51688-F0C5-4DCE-88E4-D7E99C79B17B}" type="presParOf" srcId="{8A3908D3-B567-4CB5-A088-1EBEDC7D3DA8}" destId="{D2FF9BD1-1842-4750-B7DB-EBC34C64216F}" srcOrd="4" destOrd="0" presId="urn:microsoft.com/office/officeart/2011/layout/HexagonRadial"/>
    <dgm:cxn modelId="{D7BBF451-4984-45B5-BCDC-6514D3661BBE}" type="presParOf" srcId="{8A3908D3-B567-4CB5-A088-1EBEDC7D3DA8}" destId="{35D6A2C8-6E17-4F49-B8BA-1C30FAD63E5E}" srcOrd="5" destOrd="0" presId="urn:microsoft.com/office/officeart/2011/layout/HexagonRadial"/>
    <dgm:cxn modelId="{A35DFB1B-2F6E-4142-9E99-7439BBF4C54F}" type="presParOf" srcId="{35D6A2C8-6E17-4F49-B8BA-1C30FAD63E5E}" destId="{26E3D7A6-9CC8-48C8-8805-B62586029063}" srcOrd="0" destOrd="0" presId="urn:microsoft.com/office/officeart/2011/layout/HexagonRadial"/>
    <dgm:cxn modelId="{F7C9424A-5E3A-471B-856D-47E3881AF94A}" type="presParOf" srcId="{8A3908D3-B567-4CB5-A088-1EBEDC7D3DA8}" destId="{B2F46A91-0E76-4EAB-991E-AC05F613ADF2}" srcOrd="6" destOrd="0" presId="urn:microsoft.com/office/officeart/2011/layout/HexagonRadial"/>
    <dgm:cxn modelId="{1F90251E-0205-43AB-886A-1CD728ECEBE5}" type="presParOf" srcId="{8A3908D3-B567-4CB5-A088-1EBEDC7D3DA8}" destId="{5E73B924-516C-45F7-A66B-CC3A4F6347D4}" srcOrd="7" destOrd="0" presId="urn:microsoft.com/office/officeart/2011/layout/HexagonRadial"/>
    <dgm:cxn modelId="{DF43A3DC-9C2F-4788-B789-C15146968A1A}" type="presParOf" srcId="{5E73B924-516C-45F7-A66B-CC3A4F6347D4}" destId="{55C5859F-2A96-414B-B6B8-AD1C56247CE7}" srcOrd="0" destOrd="0" presId="urn:microsoft.com/office/officeart/2011/layout/HexagonRadial"/>
    <dgm:cxn modelId="{A7A7243B-5854-4245-97D3-DB940F8D0C60}" type="presParOf" srcId="{8A3908D3-B567-4CB5-A088-1EBEDC7D3DA8}" destId="{2880CFFC-2A67-402D-A0A5-3F5A43DD4024}" srcOrd="8" destOrd="0" presId="urn:microsoft.com/office/officeart/2011/layout/HexagonRadial"/>
    <dgm:cxn modelId="{4E61D11F-42ED-4961-A5CA-46132745DBB1}" type="presParOf" srcId="{8A3908D3-B567-4CB5-A088-1EBEDC7D3DA8}" destId="{BCC50997-444D-4D7B-AE96-3A6905FA4F05}" srcOrd="9" destOrd="0" presId="urn:microsoft.com/office/officeart/2011/layout/HexagonRadial"/>
    <dgm:cxn modelId="{5808A014-2633-4353-8A5B-E12464FDE1BF}" type="presParOf" srcId="{BCC50997-444D-4D7B-AE96-3A6905FA4F05}" destId="{16B58FDB-6545-4704-A1A7-6B2D5CB09B40}" srcOrd="0" destOrd="0" presId="urn:microsoft.com/office/officeart/2011/layout/HexagonRadial"/>
    <dgm:cxn modelId="{51B438F2-4D84-4925-A1DA-1CE01864D3AC}" type="presParOf" srcId="{8A3908D3-B567-4CB5-A088-1EBEDC7D3DA8}" destId="{662968D3-0541-4EB5-B6D3-A9B83EE38D90}" srcOrd="10" destOrd="0" presId="urn:microsoft.com/office/officeart/2011/layout/HexagonRadial"/>
    <dgm:cxn modelId="{31E78537-C71A-4A7E-A9BA-2738C24D700F}" type="presParOf" srcId="{8A3908D3-B567-4CB5-A088-1EBEDC7D3DA8}" destId="{E31D6D9A-F1C6-4786-8176-A44E49E7F29C}" srcOrd="11" destOrd="0" presId="urn:microsoft.com/office/officeart/2011/layout/HexagonRadial"/>
    <dgm:cxn modelId="{5874F215-D7DA-4FDC-A9BB-8CFB0F5C3ED5}" type="presParOf" srcId="{E31D6D9A-F1C6-4786-8176-A44E49E7F29C}" destId="{287284CB-3388-4541-BE6F-566B1485987D}" srcOrd="0" destOrd="0" presId="urn:microsoft.com/office/officeart/2011/layout/HexagonRadial"/>
    <dgm:cxn modelId="{D99F73D2-7250-45E4-B0BA-590DA2E36C9B}" type="presParOf" srcId="{8A3908D3-B567-4CB5-A088-1EBEDC7D3DA8}" destId="{062E0CEB-5611-4094-B46A-DDE31079042D}" srcOrd="12" destOrd="0" presId="urn:microsoft.com/office/officeart/2011/layout/HexagonRadial"/>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67925-65FB-403A-A0F9-933E7087A7A7}">
      <dsp:nvSpPr>
        <dsp:cNvPr id="0" name=""/>
        <dsp:cNvSpPr/>
      </dsp:nvSpPr>
      <dsp:spPr>
        <a:xfrm>
          <a:off x="617219" y="0"/>
          <a:ext cx="6995160" cy="4525963"/>
        </a:xfrm>
        <a:prstGeom prst="rightArrow">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sp>
    <dsp:sp modelId="{C5E7AF31-F229-47A5-93CA-0F3E1423A20A}">
      <dsp:nvSpPr>
        <dsp:cNvPr id="0" name=""/>
        <dsp:cNvSpPr/>
      </dsp:nvSpPr>
      <dsp:spPr>
        <a:xfrm>
          <a:off x="1498446" y="1357788"/>
          <a:ext cx="2468880" cy="1810385"/>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Attend Class </a:t>
          </a:r>
        </a:p>
        <a:p>
          <a:pPr lvl="0" algn="ctr" defTabSz="1244600">
            <a:lnSpc>
              <a:spcPct val="90000"/>
            </a:lnSpc>
            <a:spcBef>
              <a:spcPct val="0"/>
            </a:spcBef>
            <a:spcAft>
              <a:spcPct val="35000"/>
            </a:spcAft>
          </a:pPr>
          <a:r>
            <a:rPr lang="en-US" sz="2800" kern="1200" dirty="0" smtClean="0"/>
            <a:t>and Fill </a:t>
          </a:r>
        </a:p>
        <a:p>
          <a:pPr lvl="0" algn="ctr" defTabSz="1244600">
            <a:lnSpc>
              <a:spcPct val="90000"/>
            </a:lnSpc>
            <a:spcBef>
              <a:spcPct val="0"/>
            </a:spcBef>
            <a:spcAft>
              <a:spcPct val="35000"/>
            </a:spcAft>
          </a:pPr>
          <a:r>
            <a:rPr lang="en-US" sz="2800" kern="1200" dirty="0" smtClean="0"/>
            <a:t>In Outlines</a:t>
          </a:r>
          <a:endParaRPr lang="en-US" sz="2800" kern="1200" dirty="0"/>
        </a:p>
      </dsp:txBody>
      <dsp:txXfrm>
        <a:off x="1586822" y="1446164"/>
        <a:ext cx="2292128" cy="1633633"/>
      </dsp:txXfrm>
    </dsp:sp>
    <dsp:sp modelId="{E9287C39-4CC2-420E-92C9-F5D71A591F91}">
      <dsp:nvSpPr>
        <dsp:cNvPr id="0" name=""/>
        <dsp:cNvSpPr/>
      </dsp:nvSpPr>
      <dsp:spPr>
        <a:xfrm>
          <a:off x="4262273" y="1357788"/>
          <a:ext cx="2468880" cy="1810385"/>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Review:</a:t>
          </a:r>
        </a:p>
        <a:p>
          <a:pPr lvl="0" algn="ctr" defTabSz="1244600">
            <a:lnSpc>
              <a:spcPct val="90000"/>
            </a:lnSpc>
            <a:spcBef>
              <a:spcPct val="0"/>
            </a:spcBef>
            <a:spcAft>
              <a:spcPct val="35000"/>
            </a:spcAft>
          </a:pPr>
          <a:r>
            <a:rPr lang="en-US" sz="2800" kern="1200" dirty="0" smtClean="0"/>
            <a:t>SI, Tutoring</a:t>
          </a:r>
          <a:endParaRPr lang="en-US" sz="2800" kern="1200" dirty="0"/>
        </a:p>
      </dsp:txBody>
      <dsp:txXfrm>
        <a:off x="4350649" y="1446164"/>
        <a:ext cx="2292128"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67925-65FB-403A-A0F9-933E7087A7A7}">
      <dsp:nvSpPr>
        <dsp:cNvPr id="0" name=""/>
        <dsp:cNvSpPr/>
      </dsp:nvSpPr>
      <dsp:spPr>
        <a:xfrm>
          <a:off x="617219" y="0"/>
          <a:ext cx="6995160" cy="4525963"/>
        </a:xfrm>
        <a:prstGeom prst="rightArrow">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sp>
    <dsp:sp modelId="{52FB7E95-3B78-473F-86BC-2737581E1433}">
      <dsp:nvSpPr>
        <dsp:cNvPr id="0" name=""/>
        <dsp:cNvSpPr/>
      </dsp:nvSpPr>
      <dsp:spPr>
        <a:xfrm>
          <a:off x="4118" y="1357788"/>
          <a:ext cx="1981051" cy="1810385"/>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Textbook &amp; Guided Reading Qs</a:t>
          </a:r>
          <a:endParaRPr lang="en-US" sz="2200" kern="1200" dirty="0"/>
        </a:p>
      </dsp:txBody>
      <dsp:txXfrm>
        <a:off x="92494" y="1446164"/>
        <a:ext cx="1804299" cy="1633633"/>
      </dsp:txXfrm>
    </dsp:sp>
    <dsp:sp modelId="{C5E7AF31-F229-47A5-93CA-0F3E1423A20A}">
      <dsp:nvSpPr>
        <dsp:cNvPr id="0" name=""/>
        <dsp:cNvSpPr/>
      </dsp:nvSpPr>
      <dsp:spPr>
        <a:xfrm>
          <a:off x="2084222" y="1357788"/>
          <a:ext cx="1981051" cy="1810385"/>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Mastering Biology online HW (2X per week)</a:t>
          </a:r>
          <a:endParaRPr lang="en-US" sz="2200" kern="1200" dirty="0"/>
        </a:p>
      </dsp:txBody>
      <dsp:txXfrm>
        <a:off x="2172598" y="1446164"/>
        <a:ext cx="1804299" cy="1633633"/>
      </dsp:txXfrm>
    </dsp:sp>
    <dsp:sp modelId="{2DB47B24-55AA-41F9-89C3-69A65B289455}">
      <dsp:nvSpPr>
        <dsp:cNvPr id="0" name=""/>
        <dsp:cNvSpPr/>
      </dsp:nvSpPr>
      <dsp:spPr>
        <a:xfrm>
          <a:off x="4164326" y="1357788"/>
          <a:ext cx="1981051" cy="1810385"/>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Attend Class, Fill in Outlines, “Clickers” and Activities</a:t>
          </a:r>
          <a:endParaRPr lang="en-US" sz="2200" kern="1200" dirty="0"/>
        </a:p>
      </dsp:txBody>
      <dsp:txXfrm>
        <a:off x="4252702" y="1446164"/>
        <a:ext cx="1804299" cy="1633633"/>
      </dsp:txXfrm>
    </dsp:sp>
    <dsp:sp modelId="{E9287C39-4CC2-420E-92C9-F5D71A591F91}">
      <dsp:nvSpPr>
        <dsp:cNvPr id="0" name=""/>
        <dsp:cNvSpPr/>
      </dsp:nvSpPr>
      <dsp:spPr>
        <a:xfrm>
          <a:off x="6244430" y="1357788"/>
          <a:ext cx="1981051" cy="1810385"/>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Review:</a:t>
          </a:r>
        </a:p>
        <a:p>
          <a:pPr lvl="0" algn="ctr" defTabSz="977900">
            <a:lnSpc>
              <a:spcPct val="90000"/>
            </a:lnSpc>
            <a:spcBef>
              <a:spcPct val="0"/>
            </a:spcBef>
            <a:spcAft>
              <a:spcPct val="35000"/>
            </a:spcAft>
          </a:pPr>
          <a:r>
            <a:rPr lang="en-US" sz="2200" kern="1200" dirty="0" smtClean="0"/>
            <a:t>SI, Tutoring, </a:t>
          </a:r>
          <a:endParaRPr lang="en-US" sz="2200" kern="1200" dirty="0"/>
        </a:p>
      </dsp:txBody>
      <dsp:txXfrm>
        <a:off x="6332806" y="1446164"/>
        <a:ext cx="1804299" cy="1633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B45F2-AAB4-4745-831D-6126FD3E6C3D}">
      <dsp:nvSpPr>
        <dsp:cNvPr id="0" name=""/>
        <dsp:cNvSpPr/>
      </dsp:nvSpPr>
      <dsp:spPr>
        <a:xfrm>
          <a:off x="3320193" y="1550793"/>
          <a:ext cx="2376304" cy="1767527"/>
        </a:xfrm>
        <a:prstGeom prst="hexagon">
          <a:avLst>
            <a:gd name="adj" fmla="val 28570"/>
            <a:gd name="vf" fmla="val 11547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0" kern="1200" dirty="0" smtClean="0">
              <a:solidFill>
                <a:schemeClr val="tx2"/>
              </a:solidFill>
            </a:rPr>
            <a:t>Students accept responsibility</a:t>
          </a:r>
          <a:endParaRPr lang="en-US" sz="2000" b="0" kern="1200" dirty="0">
            <a:solidFill>
              <a:schemeClr val="tx2"/>
            </a:solidFill>
          </a:endParaRPr>
        </a:p>
      </dsp:txBody>
      <dsp:txXfrm>
        <a:off x="3686546" y="1823291"/>
        <a:ext cx="1643598" cy="1222531"/>
      </dsp:txXfrm>
    </dsp:sp>
    <dsp:sp modelId="{C805ED82-7F84-4F9B-96DA-E95753AAAB8D}">
      <dsp:nvSpPr>
        <dsp:cNvPr id="0" name=""/>
        <dsp:cNvSpPr/>
      </dsp:nvSpPr>
      <dsp:spPr>
        <a:xfrm>
          <a:off x="4710451" y="712520"/>
          <a:ext cx="770927" cy="664255"/>
        </a:xfrm>
        <a:prstGeom prst="hexagon">
          <a:avLst>
            <a:gd name="adj" fmla="val 28900"/>
            <a:gd name="vf" fmla="val 115470"/>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3BF93F-284C-4F7A-92C1-FA88EF4A746B}">
      <dsp:nvSpPr>
        <dsp:cNvPr id="0" name=""/>
        <dsp:cNvSpPr/>
      </dsp:nvSpPr>
      <dsp:spPr>
        <a:xfrm>
          <a:off x="3491339" y="41473"/>
          <a:ext cx="2091820" cy="1601013"/>
        </a:xfrm>
        <a:prstGeom prst="hexagon">
          <a:avLst>
            <a:gd name="adj" fmla="val 28570"/>
            <a:gd name="vf" fmla="val 11547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2"/>
              </a:solidFill>
            </a:rPr>
            <a:t>Transparency about pedagogy</a:t>
          </a:r>
          <a:endParaRPr lang="en-US" sz="1600" b="0" kern="1200" dirty="0">
            <a:solidFill>
              <a:schemeClr val="tx2"/>
            </a:solidFill>
          </a:endParaRPr>
        </a:p>
      </dsp:txBody>
      <dsp:txXfrm>
        <a:off x="3818127" y="291586"/>
        <a:ext cx="1438244" cy="1100787"/>
      </dsp:txXfrm>
    </dsp:sp>
    <dsp:sp modelId="{26E3D7A6-9CC8-48C8-8805-B62586029063}">
      <dsp:nvSpPr>
        <dsp:cNvPr id="0" name=""/>
        <dsp:cNvSpPr/>
      </dsp:nvSpPr>
      <dsp:spPr>
        <a:xfrm>
          <a:off x="5610183" y="1954325"/>
          <a:ext cx="770927" cy="664255"/>
        </a:xfrm>
        <a:prstGeom prst="hexagon">
          <a:avLst>
            <a:gd name="adj" fmla="val 28900"/>
            <a:gd name="vf" fmla="val 115470"/>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FF9BD1-1842-4750-B7DB-EBC34C64216F}">
      <dsp:nvSpPr>
        <dsp:cNvPr id="0" name=""/>
        <dsp:cNvSpPr/>
      </dsp:nvSpPr>
      <dsp:spPr>
        <a:xfrm>
          <a:off x="5091540" y="803479"/>
          <a:ext cx="1962769" cy="1706587"/>
        </a:xfrm>
        <a:prstGeom prst="hexagon">
          <a:avLst>
            <a:gd name="adj" fmla="val 28570"/>
            <a:gd name="vf" fmla="val 11547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0" kern="1200" dirty="0" smtClean="0">
              <a:solidFill>
                <a:schemeClr val="tx2"/>
              </a:solidFill>
            </a:rPr>
            <a:t>set high expectations, but practice the expectations</a:t>
          </a:r>
          <a:endParaRPr lang="en-US" sz="1400" b="0" kern="1200" dirty="0">
            <a:solidFill>
              <a:schemeClr val="tx2"/>
            </a:solidFill>
          </a:endParaRPr>
        </a:p>
      </dsp:txBody>
      <dsp:txXfrm>
        <a:off x="5417628" y="1087006"/>
        <a:ext cx="1310593" cy="1139533"/>
      </dsp:txXfrm>
    </dsp:sp>
    <dsp:sp modelId="{55C5859F-2A96-414B-B6B8-AD1C56247CE7}">
      <dsp:nvSpPr>
        <dsp:cNvPr id="0" name=""/>
        <dsp:cNvSpPr/>
      </dsp:nvSpPr>
      <dsp:spPr>
        <a:xfrm>
          <a:off x="4985171" y="3356088"/>
          <a:ext cx="770927" cy="664255"/>
        </a:xfrm>
        <a:prstGeom prst="hexagon">
          <a:avLst>
            <a:gd name="adj" fmla="val 28900"/>
            <a:gd name="vf" fmla="val 115470"/>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F46A91-0E76-4EAB-991E-AC05F613ADF2}">
      <dsp:nvSpPr>
        <dsp:cNvPr id="0" name=""/>
        <dsp:cNvSpPr/>
      </dsp:nvSpPr>
      <dsp:spPr>
        <a:xfrm>
          <a:off x="4939147" y="2479871"/>
          <a:ext cx="2143779" cy="1704545"/>
        </a:xfrm>
        <a:prstGeom prst="hexagon">
          <a:avLst>
            <a:gd name="adj" fmla="val 28570"/>
            <a:gd name="vf" fmla="val 11547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2"/>
              </a:solidFill>
            </a:rPr>
            <a:t>Be nurturing</a:t>
          </a:r>
        </a:p>
        <a:p>
          <a:pPr lvl="0" algn="ctr" defTabSz="711200">
            <a:lnSpc>
              <a:spcPct val="90000"/>
            </a:lnSpc>
            <a:spcBef>
              <a:spcPct val="0"/>
            </a:spcBef>
            <a:spcAft>
              <a:spcPct val="35000"/>
            </a:spcAft>
          </a:pPr>
          <a:r>
            <a:rPr lang="en-US" sz="1600" b="0" kern="1200" dirty="0" smtClean="0">
              <a:solidFill>
                <a:schemeClr val="tx2"/>
              </a:solidFill>
            </a:rPr>
            <a:t> and “on their side”</a:t>
          </a:r>
          <a:endParaRPr lang="en-US" sz="1600" b="0" kern="1200" dirty="0">
            <a:solidFill>
              <a:schemeClr val="tx2"/>
            </a:solidFill>
          </a:endParaRPr>
        </a:p>
      </dsp:txBody>
      <dsp:txXfrm>
        <a:off x="5280125" y="2750987"/>
        <a:ext cx="1461823" cy="1162313"/>
      </dsp:txXfrm>
    </dsp:sp>
    <dsp:sp modelId="{16B58FDB-6545-4704-A1A7-6B2D5CB09B40}">
      <dsp:nvSpPr>
        <dsp:cNvPr id="0" name=""/>
        <dsp:cNvSpPr/>
      </dsp:nvSpPr>
      <dsp:spPr>
        <a:xfrm>
          <a:off x="3434762" y="3501597"/>
          <a:ext cx="770927" cy="664255"/>
        </a:xfrm>
        <a:prstGeom prst="hexagon">
          <a:avLst>
            <a:gd name="adj" fmla="val 28900"/>
            <a:gd name="vf" fmla="val 115470"/>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80CFFC-2A67-402D-A0A5-3F5A43DD4024}">
      <dsp:nvSpPr>
        <dsp:cNvPr id="0" name=""/>
        <dsp:cNvSpPr/>
      </dsp:nvSpPr>
      <dsp:spPr>
        <a:xfrm>
          <a:off x="3262750" y="3310139"/>
          <a:ext cx="2161963" cy="1798632"/>
        </a:xfrm>
        <a:prstGeom prst="hexagon">
          <a:avLst>
            <a:gd name="adj" fmla="val 28570"/>
            <a:gd name="vf" fmla="val 11547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2"/>
              </a:solidFill>
            </a:rPr>
            <a:t>Rules are rules</a:t>
          </a:r>
          <a:endParaRPr lang="en-US" sz="1600" b="0" kern="1200" dirty="0">
            <a:solidFill>
              <a:schemeClr val="tx2"/>
            </a:solidFill>
          </a:endParaRPr>
        </a:p>
      </dsp:txBody>
      <dsp:txXfrm>
        <a:off x="3614203" y="3602528"/>
        <a:ext cx="1459057" cy="1213854"/>
      </dsp:txXfrm>
    </dsp:sp>
    <dsp:sp modelId="{287284CB-3388-4541-BE6F-566B1485987D}">
      <dsp:nvSpPr>
        <dsp:cNvPr id="0" name=""/>
        <dsp:cNvSpPr/>
      </dsp:nvSpPr>
      <dsp:spPr>
        <a:xfrm>
          <a:off x="2520296" y="2260291"/>
          <a:ext cx="770927" cy="664255"/>
        </a:xfrm>
        <a:prstGeom prst="hexagon">
          <a:avLst>
            <a:gd name="adj" fmla="val 28900"/>
            <a:gd name="vf" fmla="val 115470"/>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2968D3-0541-4EB5-B6D3-A9B83EE38D90}">
      <dsp:nvSpPr>
        <dsp:cNvPr id="0" name=""/>
        <dsp:cNvSpPr/>
      </dsp:nvSpPr>
      <dsp:spPr>
        <a:xfrm>
          <a:off x="1595592" y="2402896"/>
          <a:ext cx="2276747" cy="1677180"/>
        </a:xfrm>
        <a:prstGeom prst="hexagon">
          <a:avLst>
            <a:gd name="adj" fmla="val 28570"/>
            <a:gd name="vf" fmla="val 11547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2"/>
              </a:solidFill>
            </a:rPr>
            <a:t>Treat students as adults</a:t>
          </a:r>
          <a:endParaRPr lang="en-US" sz="1600" b="0" kern="1200" dirty="0">
            <a:solidFill>
              <a:schemeClr val="tx2"/>
            </a:solidFill>
          </a:endParaRPr>
        </a:p>
      </dsp:txBody>
      <dsp:txXfrm>
        <a:off x="1945044" y="2660322"/>
        <a:ext cx="1577843" cy="1162328"/>
      </dsp:txXfrm>
    </dsp:sp>
    <dsp:sp modelId="{062E0CEB-5611-4094-B46A-DDE31079042D}">
      <dsp:nvSpPr>
        <dsp:cNvPr id="0" name=""/>
        <dsp:cNvSpPr/>
      </dsp:nvSpPr>
      <dsp:spPr>
        <a:xfrm>
          <a:off x="1738741" y="724116"/>
          <a:ext cx="2197311" cy="1679556"/>
        </a:xfrm>
        <a:prstGeom prst="hexagon">
          <a:avLst>
            <a:gd name="adj" fmla="val 28570"/>
            <a:gd name="vf" fmla="val 11547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tx2"/>
              </a:solidFill>
            </a:rPr>
            <a:t>Invitations and interventions</a:t>
          </a:r>
          <a:endParaRPr lang="en-US" sz="1600" b="0" kern="1200" dirty="0">
            <a:solidFill>
              <a:schemeClr val="tx2"/>
            </a:solidFill>
          </a:endParaRPr>
        </a:p>
      </dsp:txBody>
      <dsp:txXfrm>
        <a:off x="2081800" y="986340"/>
        <a:ext cx="1511193" cy="11551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096A0-C39F-41EB-B0CD-D05C16C9AF81}" type="datetimeFigureOut">
              <a:rPr lang="en-US" smtClean="0"/>
              <a:pPr/>
              <a:t>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3F4E64-DEBD-4988-B221-25C63F4E34A5}" type="slidenum">
              <a:rPr lang="en-US" smtClean="0"/>
              <a:pPr/>
              <a:t>‹#›</a:t>
            </a:fld>
            <a:endParaRPr lang="en-US"/>
          </a:p>
        </p:txBody>
      </p:sp>
    </p:spTree>
    <p:extLst>
      <p:ext uri="{BB962C8B-B14F-4D97-AF65-F5344CB8AC3E}">
        <p14:creationId xmlns:p14="http://schemas.microsoft.com/office/powerpoint/2010/main" xmlns="" val="2931598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3F4E64-DEBD-4988-B221-25C63F4E34A5}" type="slidenum">
              <a:rPr lang="en-US" smtClean="0"/>
              <a:pPr/>
              <a:t>22</a:t>
            </a:fld>
            <a:endParaRPr lang="en-US"/>
          </a:p>
        </p:txBody>
      </p:sp>
    </p:spTree>
    <p:extLst>
      <p:ext uri="{BB962C8B-B14F-4D97-AF65-F5344CB8AC3E}">
        <p14:creationId xmlns:p14="http://schemas.microsoft.com/office/powerpoint/2010/main" xmlns="" val="839073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B47584-A3CC-4D77-A886-D97DEBCB4090}"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3603733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47584-A3CC-4D77-A886-D97DEBCB4090}"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74748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47584-A3CC-4D77-A886-D97DEBCB4090}"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475677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2DAF90-4BF6-450F-AECA-BE1CCBAE77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180739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DEF12F-F572-45F1-817F-00ECD438DB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628620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AB2419-1F5C-4D94-9C05-6DD581350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51871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7610380-915C-4B99-B01F-CCA951FCE6A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83589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37C2D4-A2B3-4635-B99E-6299DD2075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952834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93A8978-CB87-498C-8420-FFA5759414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051278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236924E-FA8B-482A-AA0E-D8D1B88E66E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266091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E52EAB-AB07-482F-8966-DC731B51F4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7979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47584-A3CC-4D77-A886-D97DEBCB4090}"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31322075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24284B-FCCF-478E-8BB7-37CBEFB08B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914733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0AD7795-772A-4102-9C45-4F988588269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619891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1A2B2C-75F4-483B-AE1F-0FE40DE34D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46833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B47584-A3CC-4D77-A886-D97DEBCB4090}"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284617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B47584-A3CC-4D77-A886-D97DEBCB4090}"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35185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B47584-A3CC-4D77-A886-D97DEBCB4090}" type="datetimeFigureOut">
              <a:rPr lang="en-US" smtClean="0"/>
              <a:pPr/>
              <a:t>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139483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B47584-A3CC-4D77-A886-D97DEBCB4090}" type="datetimeFigureOut">
              <a:rPr lang="en-US" smtClean="0"/>
              <a:pPr/>
              <a:t>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7260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47584-A3CC-4D77-A886-D97DEBCB4090}" type="datetimeFigureOut">
              <a:rPr lang="en-US" smtClean="0"/>
              <a:pPr/>
              <a:t>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387134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47584-A3CC-4D77-A886-D97DEBCB4090}"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3961780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47584-A3CC-4D77-A886-D97DEBCB4090}"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2400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47584-A3CC-4D77-A886-D97DEBCB4090}" type="datetimeFigureOut">
              <a:rPr lang="en-US" smtClean="0"/>
              <a:pPr/>
              <a:t>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E4824-3A46-439C-AFF5-9A58A2077135}" type="slidenum">
              <a:rPr lang="en-US" smtClean="0"/>
              <a:pPr/>
              <a:t>‹#›</a:t>
            </a:fld>
            <a:endParaRPr lang="en-US"/>
          </a:p>
        </p:txBody>
      </p:sp>
    </p:spTree>
    <p:extLst>
      <p:ext uri="{BB962C8B-B14F-4D97-AF65-F5344CB8AC3E}">
        <p14:creationId xmlns:p14="http://schemas.microsoft.com/office/powerpoint/2010/main" xmlns="" val="622684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fontAlgn="base">
              <a:spcBef>
                <a:spcPct val="0"/>
              </a:spcBef>
              <a:spcAft>
                <a:spcPct val="0"/>
              </a:spcAft>
              <a:defRPr/>
            </a:pPr>
            <a:fld id="{CDA909F2-B5FB-453E-B014-0CEF958A98A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3721951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lifescied.org/content/6/3/203.full?sid=71a8946f-544f-4ccd-8a74-e8717699a280#ref-9"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12" name="Rectangle 11"/>
          <p:cNvSpPr/>
          <p:nvPr/>
        </p:nvSpPr>
        <p:spPr>
          <a:xfrm>
            <a:off x="0" y="0"/>
            <a:ext cx="914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488374"/>
            <a:ext cx="9144000" cy="114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876300"/>
            <a:ext cx="9144000" cy="114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p:txBody>
          <a:bodyPr/>
          <a:lstStyle/>
          <a:p>
            <a:r>
              <a:rPr lang="en-US" dirty="0" smtClean="0"/>
              <a:t>Engaging Students </a:t>
            </a:r>
            <a:br>
              <a:rPr lang="en-US" dirty="0" smtClean="0"/>
            </a:br>
            <a:r>
              <a:rPr lang="en-US" dirty="0" smtClean="0"/>
              <a:t>in Large Classes</a:t>
            </a:r>
            <a:endParaRPr lang="en-US" dirty="0"/>
          </a:p>
        </p:txBody>
      </p:sp>
      <p:sp>
        <p:nvSpPr>
          <p:cNvPr id="5" name="Subtitle 4"/>
          <p:cNvSpPr>
            <a:spLocks noGrp="1"/>
          </p:cNvSpPr>
          <p:nvPr>
            <p:ph type="subTitle" idx="1"/>
          </p:nvPr>
        </p:nvSpPr>
        <p:spPr/>
        <p:txBody>
          <a:bodyPr/>
          <a:lstStyle/>
          <a:p>
            <a:r>
              <a:rPr lang="en-US" dirty="0" smtClean="0"/>
              <a:t>Kelly A. Hogan</a:t>
            </a:r>
          </a:p>
          <a:p>
            <a:r>
              <a:rPr lang="en-US" dirty="0" smtClean="0"/>
              <a:t>Department of Biology</a:t>
            </a:r>
            <a:endParaRPr lang="en-US" dirty="0"/>
          </a:p>
        </p:txBody>
      </p:sp>
    </p:spTree>
    <p:extLst>
      <p:ext uri="{BB962C8B-B14F-4D97-AF65-F5344CB8AC3E}">
        <p14:creationId xmlns:p14="http://schemas.microsoft.com/office/powerpoint/2010/main" xmlns="" val="3652055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1969532"/>
            <a:ext cx="4572000" cy="3429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extBox 9"/>
          <p:cNvSpPr txBox="1"/>
          <p:nvPr/>
        </p:nvSpPr>
        <p:spPr>
          <a:xfrm>
            <a:off x="304800" y="152400"/>
            <a:ext cx="822960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smtClean="0"/>
              <a:t>Objective: Read and Interpret </a:t>
            </a:r>
            <a:r>
              <a:rPr lang="en-US" sz="2000" dirty="0"/>
              <a:t>P</a:t>
            </a:r>
            <a:r>
              <a:rPr lang="en-US" sz="2000" dirty="0" smtClean="0"/>
              <a:t>hylogenetic </a:t>
            </a:r>
            <a:r>
              <a:rPr lang="en-US" sz="2000" dirty="0"/>
              <a:t>E</a:t>
            </a:r>
            <a:r>
              <a:rPr lang="en-US" sz="2000" dirty="0" smtClean="0"/>
              <a:t>volutionary </a:t>
            </a:r>
            <a:r>
              <a:rPr lang="en-US" sz="2000" dirty="0"/>
              <a:t>T</a:t>
            </a:r>
            <a:r>
              <a:rPr lang="en-US" sz="2000" dirty="0" smtClean="0"/>
              <a:t>rees.</a:t>
            </a:r>
            <a:endParaRPr lang="en-US" sz="2000" dirty="0"/>
          </a:p>
        </p:txBody>
      </p:sp>
      <p:sp>
        <p:nvSpPr>
          <p:cNvPr id="12" name="TextBox 11"/>
          <p:cNvSpPr txBox="1"/>
          <p:nvPr/>
        </p:nvSpPr>
        <p:spPr>
          <a:xfrm>
            <a:off x="342900" y="914569"/>
            <a:ext cx="8420100" cy="369332"/>
          </a:xfrm>
          <a:prstGeom prst="rect">
            <a:avLst/>
          </a:prstGeom>
          <a:noFill/>
        </p:spPr>
        <p:txBody>
          <a:bodyPr wrap="square" rtlCol="0">
            <a:spAutoFit/>
          </a:bodyPr>
          <a:lstStyle/>
          <a:p>
            <a:r>
              <a:rPr lang="en-US" dirty="0" smtClean="0"/>
              <a:t>Homework: Textbook reading and online questions related to the tree below.</a:t>
            </a:r>
            <a:endParaRPr lang="en-US" dirty="0"/>
          </a:p>
        </p:txBody>
      </p:sp>
      <p:sp>
        <p:nvSpPr>
          <p:cNvPr id="13" name="TextBox 12"/>
          <p:cNvSpPr txBox="1"/>
          <p:nvPr/>
        </p:nvSpPr>
        <p:spPr>
          <a:xfrm>
            <a:off x="5181600" y="1760452"/>
            <a:ext cx="1219200" cy="369332"/>
          </a:xfrm>
          <a:prstGeom prst="rect">
            <a:avLst/>
          </a:prstGeom>
          <a:noFill/>
        </p:spPr>
        <p:txBody>
          <a:bodyPr wrap="square" rtlCol="0">
            <a:spAutoFit/>
          </a:bodyPr>
          <a:lstStyle/>
          <a:p>
            <a:r>
              <a:rPr lang="en-US" dirty="0" smtClean="0"/>
              <a:t>In class:</a:t>
            </a:r>
            <a:endParaRPr lang="en-US" dirty="0"/>
          </a:p>
        </p:txBody>
      </p:sp>
      <p:sp>
        <p:nvSpPr>
          <p:cNvPr id="14" name="Rectangle 13"/>
          <p:cNvSpPr/>
          <p:nvPr/>
        </p:nvSpPr>
        <p:spPr>
          <a:xfrm>
            <a:off x="5071739" y="2238970"/>
            <a:ext cx="3276600" cy="923330"/>
          </a:xfrm>
          <a:prstGeom prst="rect">
            <a:avLst/>
          </a:prstGeom>
        </p:spPr>
        <p:txBody>
          <a:bodyPr wrap="square">
            <a:spAutoFit/>
          </a:bodyPr>
          <a:lstStyle/>
          <a:p>
            <a:r>
              <a:rPr lang="en-US" dirty="0"/>
              <a:t>1. (Low level </a:t>
            </a:r>
            <a:r>
              <a:rPr lang="en-US" dirty="0" smtClean="0"/>
              <a:t>thinking) </a:t>
            </a:r>
            <a:r>
              <a:rPr lang="en-US" dirty="0"/>
              <a:t>Fill in partially blank tree they had previously </a:t>
            </a:r>
            <a:r>
              <a:rPr lang="en-US" dirty="0" smtClean="0"/>
              <a:t>seen in homework. </a:t>
            </a:r>
            <a:endParaRPr lang="en-US" dirty="0"/>
          </a:p>
        </p:txBody>
      </p:sp>
      <p:sp>
        <p:nvSpPr>
          <p:cNvPr id="15" name="TextBox 14"/>
          <p:cNvSpPr txBox="1"/>
          <p:nvPr/>
        </p:nvSpPr>
        <p:spPr>
          <a:xfrm>
            <a:off x="5093933" y="3340963"/>
            <a:ext cx="3364267" cy="923330"/>
          </a:xfrm>
          <a:prstGeom prst="rect">
            <a:avLst/>
          </a:prstGeom>
          <a:noFill/>
        </p:spPr>
        <p:txBody>
          <a:bodyPr wrap="square" rtlCol="0">
            <a:spAutoFit/>
          </a:bodyPr>
          <a:lstStyle/>
          <a:p>
            <a:r>
              <a:rPr lang="en-US" dirty="0" smtClean="0"/>
              <a:t>2. (Intermediate thinking) Interpretation of tree via clicker typical test question (TTQ).</a:t>
            </a:r>
            <a:endParaRPr lang="en-US" dirty="0"/>
          </a:p>
        </p:txBody>
      </p:sp>
      <p:sp>
        <p:nvSpPr>
          <p:cNvPr id="16" name="TextBox 15"/>
          <p:cNvSpPr txBox="1"/>
          <p:nvPr/>
        </p:nvSpPr>
        <p:spPr>
          <a:xfrm>
            <a:off x="5093933" y="4415135"/>
            <a:ext cx="3810000" cy="923330"/>
          </a:xfrm>
          <a:prstGeom prst="rect">
            <a:avLst/>
          </a:prstGeom>
          <a:noFill/>
        </p:spPr>
        <p:txBody>
          <a:bodyPr wrap="square" rtlCol="0">
            <a:spAutoFit/>
          </a:bodyPr>
          <a:lstStyle/>
          <a:p>
            <a:r>
              <a:rPr lang="en-US" dirty="0" smtClean="0"/>
              <a:t>3. (High level thinking/synthesis) Construction of their own tree applied to different groups.</a:t>
            </a:r>
            <a:endParaRPr lang="en-US" dirty="0"/>
          </a:p>
        </p:txBody>
      </p:sp>
    </p:spTree>
    <p:extLst>
      <p:ext uri="{BB962C8B-B14F-4D97-AF65-F5344CB8AC3E}">
        <p14:creationId xmlns:p14="http://schemas.microsoft.com/office/powerpoint/2010/main" xmlns="" val="169076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372098078"/>
              </p:ext>
            </p:extLst>
          </p:nvPr>
        </p:nvGraphicFramePr>
        <p:xfrm>
          <a:off x="152401" y="990601"/>
          <a:ext cx="8915399" cy="5042874"/>
        </p:xfrm>
        <a:graphic>
          <a:graphicData uri="http://schemas.openxmlformats.org/drawingml/2006/table">
            <a:tbl>
              <a:tblPr firstRow="1" firstCol="1" bandRow="1"/>
              <a:tblGrid>
                <a:gridCol w="1407694"/>
                <a:gridCol w="954505"/>
                <a:gridCol w="1219200"/>
                <a:gridCol w="1219200"/>
                <a:gridCol w="375330"/>
                <a:gridCol w="843870"/>
                <a:gridCol w="1134648"/>
                <a:gridCol w="1760952"/>
              </a:tblGrid>
              <a:tr h="407662">
                <a:tc rowSpan="2">
                  <a:txBody>
                    <a:bodyPr/>
                    <a:lstStyle/>
                    <a:p>
                      <a:pPr marL="0" marR="0" algn="ctr">
                        <a:lnSpc>
                          <a:spcPct val="115000"/>
                        </a:lnSpc>
                        <a:spcBef>
                          <a:spcPts val="0"/>
                        </a:spcBef>
                        <a:spcAft>
                          <a:spcPts val="1000"/>
                        </a:spcAft>
                      </a:pPr>
                      <a:r>
                        <a:rPr lang="en-US" sz="1600" b="1" dirty="0">
                          <a:effectLst/>
                          <a:latin typeface="Cambria"/>
                          <a:ea typeface="Times New Roman"/>
                          <a:cs typeface="Arial"/>
                        </a:rPr>
                        <a:t>Session/Year</a:t>
                      </a:r>
                      <a:endParaRPr lang="en-US" sz="2000" b="1" dirty="0">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1000"/>
                        </a:spcAft>
                      </a:pPr>
                      <a:r>
                        <a:rPr lang="en-US" sz="2400" b="1" dirty="0">
                          <a:effectLst/>
                          <a:latin typeface="Cambria"/>
                          <a:ea typeface="Times New Roman"/>
                          <a:cs typeface="Arial"/>
                        </a:rPr>
                        <a:t>Key course components </a:t>
                      </a:r>
                      <a:endParaRPr lang="en-US" sz="3200" b="1" dirty="0">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nSpc>
                          <a:spcPct val="115000"/>
                        </a:lnSpc>
                        <a:spcBef>
                          <a:spcPts val="0"/>
                        </a:spcBef>
                        <a:spcAft>
                          <a:spcPts val="1000"/>
                        </a:spcAft>
                      </a:pPr>
                      <a:r>
                        <a:rPr lang="en-US" sz="2000" b="1">
                          <a:effectLst/>
                          <a:latin typeface="Calibri"/>
                          <a:ea typeface="Times New Roman"/>
                          <a:cs typeface="Times New Roman"/>
                        </a:rPr>
                        <a:t> </a:t>
                      </a:r>
                    </a:p>
                  </a:txBody>
                  <a:tcPr marL="0" marR="0" marT="0" marB="0" anchor="ctr">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844506">
                <a:tc vMerge="1">
                  <a:txBody>
                    <a:bodyPr/>
                    <a:lstStyle/>
                    <a:p>
                      <a:endParaRPr lang="en-US"/>
                    </a:p>
                  </a:txBody>
                  <a:tcPr/>
                </a:tc>
                <a:tc>
                  <a:txBody>
                    <a:bodyPr/>
                    <a:lstStyle/>
                    <a:p>
                      <a:pPr marL="0" marR="0" algn="ctr">
                        <a:lnSpc>
                          <a:spcPct val="115000"/>
                        </a:lnSpc>
                        <a:spcBef>
                          <a:spcPts val="0"/>
                        </a:spcBef>
                        <a:spcAft>
                          <a:spcPts val="1000"/>
                        </a:spcAft>
                      </a:pPr>
                      <a:endParaRPr lang="en-US" sz="1800" b="1" dirty="0" smtClean="0">
                        <a:effectLst/>
                        <a:latin typeface="Calibri"/>
                        <a:ea typeface="Times New Roman"/>
                        <a:cs typeface="Arial"/>
                      </a:endParaRPr>
                    </a:p>
                    <a:p>
                      <a:pPr marL="0" marR="0" algn="ctr">
                        <a:lnSpc>
                          <a:spcPct val="115000"/>
                        </a:lnSpc>
                        <a:spcBef>
                          <a:spcPts val="0"/>
                        </a:spcBef>
                        <a:spcAft>
                          <a:spcPts val="1000"/>
                        </a:spcAft>
                      </a:pPr>
                      <a:r>
                        <a:rPr lang="en-US" sz="1800" b="1" dirty="0" smtClean="0">
                          <a:effectLst/>
                          <a:latin typeface="Calibri"/>
                          <a:ea typeface="Times New Roman"/>
                          <a:cs typeface="Arial"/>
                        </a:rPr>
                        <a:t>Face-to-Face </a:t>
                      </a:r>
                      <a:r>
                        <a:rPr lang="en-US" sz="1800" b="1" dirty="0">
                          <a:effectLst/>
                          <a:latin typeface="Calibri"/>
                          <a:ea typeface="Times New Roman"/>
                          <a:cs typeface="Arial"/>
                        </a:rPr>
                        <a:t>Lecture</a:t>
                      </a:r>
                      <a:endParaRPr lang="en-US" sz="2400" b="1" dirty="0">
                        <a:effectLst/>
                        <a:latin typeface="Calibri"/>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Mastering Biology homework </a:t>
                      </a:r>
                      <a:endParaRPr lang="en-US" sz="2400" b="1" dirty="0">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800" b="1" dirty="0" smtClean="0">
                        <a:effectLst/>
                        <a:latin typeface="Calibri"/>
                        <a:ea typeface="Times New Roman"/>
                        <a:cs typeface="Arial"/>
                      </a:endParaRPr>
                    </a:p>
                    <a:p>
                      <a:pPr marL="0" marR="0" algn="ctr">
                        <a:lnSpc>
                          <a:spcPct val="115000"/>
                        </a:lnSpc>
                        <a:spcBef>
                          <a:spcPts val="0"/>
                        </a:spcBef>
                        <a:spcAft>
                          <a:spcPts val="1000"/>
                        </a:spcAft>
                      </a:pPr>
                      <a:r>
                        <a:rPr lang="en-US" sz="1800" b="1" dirty="0" smtClean="0">
                          <a:effectLst/>
                          <a:latin typeface="Calibri"/>
                          <a:ea typeface="Times New Roman"/>
                          <a:cs typeface="Arial"/>
                        </a:rPr>
                        <a:t>Interactive </a:t>
                      </a:r>
                      <a:r>
                        <a:rPr lang="en-US" sz="1800" b="1" dirty="0">
                          <a:effectLst/>
                          <a:latin typeface="Calibri"/>
                          <a:ea typeface="Times New Roman"/>
                          <a:cs typeface="Arial"/>
                        </a:rPr>
                        <a:t>class activities</a:t>
                      </a:r>
                      <a:endParaRPr lang="en-US" sz="24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800" b="1" dirty="0">
                          <a:effectLst/>
                          <a:latin typeface="Calibri"/>
                          <a:ea typeface="Times New Roman"/>
                          <a:cs typeface="Arial"/>
                        </a:rPr>
                        <a:t>Guided reading questions</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Class response system</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Early outreach to students scoring low on first exam</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7516">
                <a:tc>
                  <a:txBody>
                    <a:bodyPr/>
                    <a:lstStyle/>
                    <a:p>
                      <a:pPr marL="0" marR="0">
                        <a:lnSpc>
                          <a:spcPct val="115000"/>
                        </a:lnSpc>
                        <a:spcBef>
                          <a:spcPts val="0"/>
                        </a:spcBef>
                        <a:spcAft>
                          <a:spcPts val="1000"/>
                        </a:spcAft>
                      </a:pPr>
                      <a:r>
                        <a:rPr lang="en-US" sz="1800" b="1" dirty="0">
                          <a:effectLst/>
                          <a:latin typeface="Calibri"/>
                          <a:ea typeface="Times New Roman"/>
                          <a:cs typeface="Arial"/>
                        </a:rPr>
                        <a:t>Spring </a:t>
                      </a:r>
                      <a:r>
                        <a:rPr lang="en-US" sz="1800" b="1" dirty="0" smtClean="0">
                          <a:effectLst/>
                          <a:latin typeface="Calibri"/>
                          <a:ea typeface="Times New Roman"/>
                          <a:cs typeface="Arial"/>
                        </a:rPr>
                        <a:t>2010</a:t>
                      </a:r>
                    </a:p>
                    <a:p>
                      <a:pPr marL="0" marR="0">
                        <a:lnSpc>
                          <a:spcPct val="115000"/>
                        </a:lnSpc>
                        <a:spcBef>
                          <a:spcPts val="0"/>
                        </a:spcBef>
                        <a:spcAft>
                          <a:spcPts val="1000"/>
                        </a:spcAft>
                      </a:pPr>
                      <a:r>
                        <a:rPr lang="en-US" sz="1800" b="1" dirty="0" smtClean="0">
                          <a:effectLst/>
                          <a:latin typeface="Calibri"/>
                          <a:ea typeface="Times New Roman"/>
                          <a:cs typeface="Arial"/>
                        </a:rPr>
                        <a:t>(Traditional,</a:t>
                      </a:r>
                      <a:r>
                        <a:rPr lang="en-US" sz="1800" b="1" baseline="0" dirty="0" smtClean="0">
                          <a:effectLst/>
                          <a:latin typeface="Calibri"/>
                          <a:ea typeface="Times New Roman"/>
                          <a:cs typeface="Arial"/>
                        </a:rPr>
                        <a:t> L</a:t>
                      </a:r>
                      <a:r>
                        <a:rPr lang="en-US" sz="1800" b="1" dirty="0" smtClean="0">
                          <a:effectLst/>
                          <a:latin typeface="Calibri"/>
                          <a:ea typeface="Times New Roman"/>
                          <a:cs typeface="Arial"/>
                        </a:rPr>
                        <a:t>ow Structure)</a:t>
                      </a:r>
                      <a:endParaRPr lang="en-US" sz="2400" b="1" dirty="0">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b="1" dirty="0" smtClean="0">
                          <a:effectLst/>
                          <a:latin typeface="Calibri"/>
                          <a:ea typeface="Times New Roman"/>
                          <a:cs typeface="Arial"/>
                        </a:rPr>
                        <a:t>3/</a:t>
                      </a:r>
                      <a:r>
                        <a:rPr lang="en-US" sz="1800" b="1" dirty="0" err="1" smtClean="0">
                          <a:effectLst/>
                          <a:latin typeface="Calibri"/>
                          <a:ea typeface="Times New Roman"/>
                          <a:cs typeface="Arial"/>
                        </a:rPr>
                        <a:t>wk</a:t>
                      </a:r>
                      <a:endParaRPr lang="en-US" sz="2400" b="1" dirty="0">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No</a:t>
                      </a:r>
                      <a:endParaRPr lang="en-US" sz="2400" b="1" dirty="0">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No</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gridSpan="2">
                  <a:txBody>
                    <a:bodyPr/>
                    <a:lstStyle/>
                    <a:p>
                      <a:pPr marL="0" marR="0" algn="ctr">
                        <a:lnSpc>
                          <a:spcPct val="115000"/>
                        </a:lnSpc>
                        <a:spcBef>
                          <a:spcPts val="0"/>
                        </a:spcBef>
                        <a:spcAft>
                          <a:spcPts val="1000"/>
                        </a:spcAft>
                      </a:pPr>
                      <a:r>
                        <a:rPr lang="en-US" sz="1800" b="1" dirty="0">
                          <a:effectLst/>
                          <a:latin typeface="Calibri"/>
                          <a:ea typeface="Times New Roman"/>
                          <a:cs typeface="Arial"/>
                        </a:rPr>
                        <a:t>No</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No</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No</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007516">
                <a:tc>
                  <a:txBody>
                    <a:bodyPr/>
                    <a:lstStyle/>
                    <a:p>
                      <a:pPr marL="0" marR="0">
                        <a:lnSpc>
                          <a:spcPct val="115000"/>
                        </a:lnSpc>
                        <a:spcBef>
                          <a:spcPts val="0"/>
                        </a:spcBef>
                        <a:spcAft>
                          <a:spcPts val="1000"/>
                        </a:spcAft>
                      </a:pPr>
                      <a:r>
                        <a:rPr lang="en-US" sz="1800" b="1" dirty="0">
                          <a:effectLst/>
                          <a:latin typeface="Calibri"/>
                          <a:ea typeface="Times New Roman"/>
                          <a:cs typeface="Arial"/>
                        </a:rPr>
                        <a:t>Spring </a:t>
                      </a:r>
                      <a:r>
                        <a:rPr lang="en-US" sz="1800" b="1" dirty="0" smtClean="0">
                          <a:effectLst/>
                          <a:latin typeface="Calibri"/>
                          <a:ea typeface="Times New Roman"/>
                          <a:cs typeface="Arial"/>
                        </a:rPr>
                        <a:t>2011</a:t>
                      </a:r>
                    </a:p>
                    <a:p>
                      <a:pPr marL="0" marR="0">
                        <a:lnSpc>
                          <a:spcPct val="115000"/>
                        </a:lnSpc>
                        <a:spcBef>
                          <a:spcPts val="0"/>
                        </a:spcBef>
                        <a:spcAft>
                          <a:spcPts val="1000"/>
                        </a:spcAft>
                      </a:pPr>
                      <a:r>
                        <a:rPr lang="en-US" sz="1800" b="1" dirty="0" smtClean="0">
                          <a:effectLst/>
                          <a:latin typeface="Calibri"/>
                          <a:ea typeface="Times New Roman"/>
                          <a:cs typeface="Arial"/>
                        </a:rPr>
                        <a:t>(Reformed,  High structure)</a:t>
                      </a:r>
                      <a:endParaRPr lang="en-US" sz="2400" b="1" dirty="0">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b="1" dirty="0" smtClean="0">
                          <a:effectLst/>
                          <a:latin typeface="Calibri"/>
                          <a:ea typeface="Times New Roman"/>
                          <a:cs typeface="Arial"/>
                        </a:rPr>
                        <a:t>3/</a:t>
                      </a:r>
                      <a:r>
                        <a:rPr lang="en-US" sz="1800" b="1" dirty="0" err="1" smtClean="0">
                          <a:effectLst/>
                          <a:latin typeface="Calibri"/>
                          <a:ea typeface="Times New Roman"/>
                          <a:cs typeface="Arial"/>
                        </a:rPr>
                        <a:t>wk</a:t>
                      </a:r>
                      <a:endParaRPr lang="en-US" sz="2400" b="1" dirty="0">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Yes</a:t>
                      </a:r>
                      <a:endParaRPr lang="en-US" sz="2400" b="1" dirty="0">
                        <a:effectLst/>
                        <a:latin typeface="Calibri"/>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Yes</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60000"/>
                        <a:lumOff val="40000"/>
                      </a:schemeClr>
                    </a:solidFill>
                  </a:tcPr>
                </a:tc>
                <a:tc gridSpan="2">
                  <a:txBody>
                    <a:bodyPr/>
                    <a:lstStyle/>
                    <a:p>
                      <a:pPr marL="0" marR="0" algn="ctr">
                        <a:lnSpc>
                          <a:spcPct val="115000"/>
                        </a:lnSpc>
                        <a:spcBef>
                          <a:spcPts val="0"/>
                        </a:spcBef>
                        <a:spcAft>
                          <a:spcPts val="1000"/>
                        </a:spcAft>
                      </a:pPr>
                      <a:r>
                        <a:rPr lang="en-US" sz="1800" b="1" dirty="0">
                          <a:effectLst/>
                          <a:latin typeface="Calibri"/>
                          <a:ea typeface="Times New Roman"/>
                          <a:cs typeface="Arial"/>
                        </a:rPr>
                        <a:t>Yes</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60000"/>
                        <a:lumOff val="40000"/>
                      </a:schemeClr>
                    </a:solidFill>
                  </a:tcPr>
                </a:tc>
                <a:tc hMerge="1">
                  <a:txBody>
                    <a:bodyPr/>
                    <a:lstStyle/>
                    <a:p>
                      <a:endParaRPr lang="en-US"/>
                    </a:p>
                  </a:txBody>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Yes</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b="1" dirty="0">
                          <a:effectLst/>
                          <a:latin typeface="Calibri"/>
                          <a:ea typeface="Times New Roman"/>
                          <a:cs typeface="Arial"/>
                        </a:rPr>
                        <a:t>Yes</a:t>
                      </a:r>
                      <a:endParaRPr lang="en-US" sz="2400" b="1"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accent6">
                        <a:lumMod val="60000"/>
                        <a:lumOff val="40000"/>
                      </a:schemeClr>
                    </a:solidFill>
                  </a:tcPr>
                </a:tc>
              </a:tr>
            </a:tbl>
          </a:graphicData>
        </a:graphic>
      </p:graphicFrame>
    </p:spTree>
    <p:extLst>
      <p:ext uri="{BB962C8B-B14F-4D97-AF65-F5344CB8AC3E}">
        <p14:creationId xmlns:p14="http://schemas.microsoft.com/office/powerpoint/2010/main" xmlns="" val="1246301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38200" y="2209800"/>
            <a:ext cx="7772400" cy="1470025"/>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ysClr val="windowText" lastClr="000000"/>
                </a:solidFill>
                <a:effectLst/>
                <a:uLnTx/>
                <a:uFillTx/>
                <a:latin typeface="Calibri"/>
                <a:ea typeface="+mn-ea"/>
                <a:cs typeface="+mn-cs"/>
              </a:rPr>
              <a:t>Some Results…</a:t>
            </a:r>
            <a:endParaRPr kumimoji="0" lang="en-US" sz="4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418341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rplot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00200" y="304800"/>
            <a:ext cx="5486400" cy="437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987641" y="4724400"/>
            <a:ext cx="7239000" cy="738664"/>
          </a:xfrm>
          <a:prstGeom prst="rect">
            <a:avLst/>
          </a:prstGeom>
        </p:spPr>
        <p:txBody>
          <a:bodyPr wrap="square">
            <a:spAutoFit/>
          </a:bodyPr>
          <a:lstStyle/>
          <a:p>
            <a:r>
              <a:rPr lang="en-US" sz="1400" b="1" dirty="0" smtClean="0"/>
              <a:t>Performance on exam 1 was significantly </a:t>
            </a:r>
            <a:r>
              <a:rPr lang="en-US" sz="1400" b="1" dirty="0"/>
              <a:t>better </a:t>
            </a:r>
            <a:r>
              <a:rPr lang="en-US" sz="1400" b="1" dirty="0" smtClean="0"/>
              <a:t>in </a:t>
            </a:r>
            <a:r>
              <a:rPr lang="en-US" sz="1400" b="1" dirty="0"/>
              <a:t>reformed semesters (Fall 2010  and Spring 2011 </a:t>
            </a:r>
            <a:r>
              <a:rPr lang="en-US" sz="1400" b="1" dirty="0" smtClean="0"/>
              <a:t>) than </a:t>
            </a:r>
            <a:r>
              <a:rPr lang="en-US" sz="1400" b="1" dirty="0"/>
              <a:t>the traditional </a:t>
            </a:r>
            <a:r>
              <a:rPr lang="en-US" sz="1400" b="1" dirty="0" smtClean="0"/>
              <a:t>semesters (Fall </a:t>
            </a:r>
            <a:r>
              <a:rPr lang="en-US" sz="1400" b="1" dirty="0"/>
              <a:t>2006 through Spring 2010) </a:t>
            </a:r>
            <a:endParaRPr lang="en-US" sz="1400" b="1" dirty="0" smtClean="0"/>
          </a:p>
          <a:p>
            <a:endParaRPr lang="en-US" sz="1400" b="1" dirty="0"/>
          </a:p>
        </p:txBody>
      </p:sp>
      <p:sp>
        <p:nvSpPr>
          <p:cNvPr id="3" name="TextBox 2"/>
          <p:cNvSpPr txBox="1"/>
          <p:nvPr/>
        </p:nvSpPr>
        <p:spPr>
          <a:xfrm>
            <a:off x="5791200" y="1504890"/>
            <a:ext cx="381000" cy="400110"/>
          </a:xfrm>
          <a:prstGeom prst="rect">
            <a:avLst/>
          </a:prstGeom>
          <a:noFill/>
        </p:spPr>
        <p:txBody>
          <a:bodyPr wrap="square" rtlCol="0">
            <a:spAutoFit/>
          </a:bodyPr>
          <a:lstStyle/>
          <a:p>
            <a:r>
              <a:rPr lang="en-US" sz="2000" b="1" dirty="0" smtClean="0"/>
              <a:t>*</a:t>
            </a:r>
            <a:endParaRPr lang="en-US" sz="2000" b="1" dirty="0"/>
          </a:p>
        </p:txBody>
      </p:sp>
      <p:sp>
        <p:nvSpPr>
          <p:cNvPr id="5" name="TextBox 4"/>
          <p:cNvSpPr txBox="1"/>
          <p:nvPr/>
        </p:nvSpPr>
        <p:spPr>
          <a:xfrm>
            <a:off x="6248400" y="1295400"/>
            <a:ext cx="381000" cy="400110"/>
          </a:xfrm>
          <a:prstGeom prst="rect">
            <a:avLst/>
          </a:prstGeom>
          <a:noFill/>
        </p:spPr>
        <p:txBody>
          <a:bodyPr wrap="square" rtlCol="0">
            <a:spAutoFit/>
          </a:bodyPr>
          <a:lstStyle/>
          <a:p>
            <a:r>
              <a:rPr lang="en-US" sz="2000" b="1" dirty="0" smtClean="0"/>
              <a:t>*</a:t>
            </a:r>
            <a:endParaRPr lang="en-US" sz="2000" b="1" dirty="0"/>
          </a:p>
        </p:txBody>
      </p:sp>
      <p:sp>
        <p:nvSpPr>
          <p:cNvPr id="4" name="TextBox 3"/>
          <p:cNvSpPr txBox="1"/>
          <p:nvPr/>
        </p:nvSpPr>
        <p:spPr>
          <a:xfrm>
            <a:off x="4762500" y="5975866"/>
            <a:ext cx="3733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All students were better prepared!?</a:t>
            </a:r>
            <a:endParaRPr lang="en-US" dirty="0"/>
          </a:p>
        </p:txBody>
      </p:sp>
    </p:spTree>
    <p:extLst>
      <p:ext uri="{BB962C8B-B14F-4D97-AF65-F5344CB8AC3E}">
        <p14:creationId xmlns:p14="http://schemas.microsoft.com/office/powerpoint/2010/main" xmlns="" val="3933491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Maybe exam 1 was just  “easier” in the reformed semesters.</a:t>
            </a:r>
            <a:endParaRPr lang="en-US" dirty="0"/>
          </a:p>
        </p:txBody>
      </p:sp>
    </p:spTree>
    <p:extLst>
      <p:ext uri="{BB962C8B-B14F-4D97-AF65-F5344CB8AC3E}">
        <p14:creationId xmlns:p14="http://schemas.microsoft.com/office/powerpoint/2010/main" xmlns="" val="33157763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55972" y="304800"/>
            <a:ext cx="5553075" cy="4229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838200" y="4800600"/>
            <a:ext cx="7848600" cy="584775"/>
          </a:xfrm>
          <a:prstGeom prst="rect">
            <a:avLst/>
          </a:prstGeom>
        </p:spPr>
        <p:txBody>
          <a:bodyPr wrap="square">
            <a:spAutoFit/>
          </a:bodyPr>
          <a:lstStyle/>
          <a:p>
            <a:r>
              <a:rPr lang="en-US" sz="1600" b="1" dirty="0" smtClean="0"/>
              <a:t>Comparison </a:t>
            </a:r>
            <a:r>
              <a:rPr lang="en-US" sz="1600" b="1" dirty="0"/>
              <a:t>of </a:t>
            </a:r>
            <a:r>
              <a:rPr lang="en-US" sz="1600" b="1" dirty="0" smtClean="0"/>
              <a:t>multiple spring semesters </a:t>
            </a:r>
            <a:r>
              <a:rPr lang="en-US" sz="1600" b="1" dirty="0"/>
              <a:t>based on Exam 1 </a:t>
            </a:r>
            <a:r>
              <a:rPr lang="en-US" sz="1600" b="1" dirty="0" smtClean="0"/>
              <a:t>scores and Blooms analysis.</a:t>
            </a:r>
          </a:p>
          <a:p>
            <a:endParaRPr lang="en-US" sz="1600" dirty="0"/>
          </a:p>
        </p:txBody>
      </p:sp>
      <p:sp>
        <p:nvSpPr>
          <p:cNvPr id="3" name="TextBox 2"/>
          <p:cNvSpPr txBox="1"/>
          <p:nvPr/>
        </p:nvSpPr>
        <p:spPr>
          <a:xfrm>
            <a:off x="7467600" y="1828800"/>
            <a:ext cx="762000" cy="369332"/>
          </a:xfrm>
          <a:prstGeom prst="rect">
            <a:avLst/>
          </a:prstGeom>
          <a:solidFill>
            <a:schemeClr val="accent3">
              <a:lumMod val="60000"/>
              <a:lumOff val="40000"/>
            </a:schemeClr>
          </a:solidFill>
        </p:spPr>
        <p:txBody>
          <a:bodyPr wrap="square" rtlCol="0">
            <a:spAutoFit/>
          </a:bodyPr>
          <a:lstStyle/>
          <a:p>
            <a:r>
              <a:rPr lang="en-US" dirty="0" smtClean="0"/>
              <a:t>33%</a:t>
            </a:r>
            <a:endParaRPr lang="en-US" dirty="0"/>
          </a:p>
        </p:txBody>
      </p:sp>
      <p:sp>
        <p:nvSpPr>
          <p:cNvPr id="5" name="TextBox 4"/>
          <p:cNvSpPr txBox="1"/>
          <p:nvPr/>
        </p:nvSpPr>
        <p:spPr>
          <a:xfrm>
            <a:off x="7494233" y="2286000"/>
            <a:ext cx="762000" cy="369332"/>
          </a:xfrm>
          <a:prstGeom prst="rect">
            <a:avLst/>
          </a:prstGeom>
          <a:solidFill>
            <a:schemeClr val="accent3">
              <a:lumMod val="60000"/>
              <a:lumOff val="40000"/>
            </a:schemeClr>
          </a:solidFill>
        </p:spPr>
        <p:txBody>
          <a:bodyPr wrap="square" rtlCol="0">
            <a:spAutoFit/>
          </a:bodyPr>
          <a:lstStyle/>
          <a:p>
            <a:r>
              <a:rPr lang="en-US" dirty="0" smtClean="0"/>
              <a:t>36%</a:t>
            </a:r>
            <a:endParaRPr lang="en-US" dirty="0"/>
          </a:p>
        </p:txBody>
      </p:sp>
      <p:sp>
        <p:nvSpPr>
          <p:cNvPr id="6" name="TextBox 5"/>
          <p:cNvSpPr txBox="1"/>
          <p:nvPr/>
        </p:nvSpPr>
        <p:spPr>
          <a:xfrm>
            <a:off x="7494233" y="2743200"/>
            <a:ext cx="762000" cy="369332"/>
          </a:xfrm>
          <a:prstGeom prst="rect">
            <a:avLst/>
          </a:prstGeom>
          <a:solidFill>
            <a:schemeClr val="accent3">
              <a:lumMod val="60000"/>
              <a:lumOff val="40000"/>
            </a:schemeClr>
          </a:solidFill>
        </p:spPr>
        <p:txBody>
          <a:bodyPr wrap="square" rtlCol="0">
            <a:spAutoFit/>
          </a:bodyPr>
          <a:lstStyle/>
          <a:p>
            <a:r>
              <a:rPr lang="en-US" dirty="0" smtClean="0"/>
              <a:t>50%</a:t>
            </a:r>
            <a:endParaRPr lang="en-US" dirty="0"/>
          </a:p>
        </p:txBody>
      </p:sp>
      <p:sp>
        <p:nvSpPr>
          <p:cNvPr id="7" name="TextBox 6"/>
          <p:cNvSpPr txBox="1"/>
          <p:nvPr/>
        </p:nvSpPr>
        <p:spPr>
          <a:xfrm>
            <a:off x="7494233" y="3200400"/>
            <a:ext cx="762000" cy="369332"/>
          </a:xfrm>
          <a:prstGeom prst="rect">
            <a:avLst/>
          </a:prstGeom>
          <a:solidFill>
            <a:schemeClr val="accent3">
              <a:lumMod val="60000"/>
              <a:lumOff val="40000"/>
            </a:schemeClr>
          </a:solidFill>
        </p:spPr>
        <p:txBody>
          <a:bodyPr wrap="square" rtlCol="0">
            <a:spAutoFit/>
          </a:bodyPr>
          <a:lstStyle/>
          <a:p>
            <a:r>
              <a:rPr lang="en-US" dirty="0" smtClean="0"/>
              <a:t>36%</a:t>
            </a:r>
            <a:endParaRPr lang="en-US" dirty="0"/>
          </a:p>
        </p:txBody>
      </p:sp>
      <p:sp>
        <p:nvSpPr>
          <p:cNvPr id="8" name="TextBox 7"/>
          <p:cNvSpPr txBox="1"/>
          <p:nvPr/>
        </p:nvSpPr>
        <p:spPr>
          <a:xfrm>
            <a:off x="7086600" y="965537"/>
            <a:ext cx="1752600" cy="646331"/>
          </a:xfrm>
          <a:prstGeom prst="rect">
            <a:avLst/>
          </a:prstGeom>
          <a:solidFill>
            <a:schemeClr val="accent3">
              <a:lumMod val="60000"/>
              <a:lumOff val="40000"/>
            </a:schemeClr>
          </a:solidFill>
        </p:spPr>
        <p:txBody>
          <a:bodyPr wrap="square" rtlCol="0">
            <a:spAutoFit/>
          </a:bodyPr>
          <a:lstStyle/>
          <a:p>
            <a:r>
              <a:rPr lang="en-US" sz="1200" dirty="0" smtClean="0"/>
              <a:t>% of questions per exam that were application or synthesis type questions.</a:t>
            </a:r>
            <a:endParaRPr lang="en-US" sz="1200" dirty="0"/>
          </a:p>
        </p:txBody>
      </p:sp>
      <p:sp>
        <p:nvSpPr>
          <p:cNvPr id="4" name="TextBox 3"/>
          <p:cNvSpPr txBox="1"/>
          <p:nvPr/>
        </p:nvSpPr>
        <p:spPr>
          <a:xfrm>
            <a:off x="5943600" y="1219200"/>
            <a:ext cx="266330" cy="523220"/>
          </a:xfrm>
          <a:prstGeom prst="rect">
            <a:avLst/>
          </a:prstGeom>
          <a:noFill/>
        </p:spPr>
        <p:txBody>
          <a:bodyPr wrap="square" rtlCol="0">
            <a:spAutoFit/>
          </a:bodyPr>
          <a:lstStyle/>
          <a:p>
            <a:r>
              <a:rPr lang="en-US" sz="2800" dirty="0" smtClean="0"/>
              <a:t>*</a:t>
            </a:r>
            <a:endParaRPr lang="en-US" sz="2800" dirty="0"/>
          </a:p>
        </p:txBody>
      </p:sp>
      <p:sp>
        <p:nvSpPr>
          <p:cNvPr id="9" name="TextBox 8"/>
          <p:cNvSpPr txBox="1"/>
          <p:nvPr/>
        </p:nvSpPr>
        <p:spPr>
          <a:xfrm>
            <a:off x="3429000" y="2470666"/>
            <a:ext cx="304800" cy="369332"/>
          </a:xfrm>
          <a:prstGeom prst="rect">
            <a:avLst/>
          </a:prstGeom>
          <a:noFill/>
        </p:spPr>
        <p:txBody>
          <a:bodyPr wrap="square" rtlCol="0">
            <a:spAutoFit/>
          </a:bodyPr>
          <a:lstStyle/>
          <a:p>
            <a:r>
              <a:rPr lang="en-US" dirty="0"/>
              <a:t>A</a:t>
            </a:r>
          </a:p>
        </p:txBody>
      </p:sp>
      <p:sp>
        <p:nvSpPr>
          <p:cNvPr id="13" name="TextBox 12"/>
          <p:cNvSpPr txBox="1"/>
          <p:nvPr/>
        </p:nvSpPr>
        <p:spPr>
          <a:xfrm>
            <a:off x="4267200" y="2514600"/>
            <a:ext cx="304800" cy="369332"/>
          </a:xfrm>
          <a:prstGeom prst="rect">
            <a:avLst/>
          </a:prstGeom>
          <a:noFill/>
        </p:spPr>
        <p:txBody>
          <a:bodyPr wrap="square" rtlCol="0">
            <a:spAutoFit/>
          </a:bodyPr>
          <a:lstStyle/>
          <a:p>
            <a:r>
              <a:rPr lang="en-US" dirty="0" smtClean="0"/>
              <a:t>B</a:t>
            </a:r>
            <a:endParaRPr lang="en-US" dirty="0"/>
          </a:p>
        </p:txBody>
      </p:sp>
      <p:sp>
        <p:nvSpPr>
          <p:cNvPr id="14" name="TextBox 13"/>
          <p:cNvSpPr txBox="1"/>
          <p:nvPr/>
        </p:nvSpPr>
        <p:spPr>
          <a:xfrm>
            <a:off x="5181600" y="2470666"/>
            <a:ext cx="304800" cy="369332"/>
          </a:xfrm>
          <a:prstGeom prst="rect">
            <a:avLst/>
          </a:prstGeom>
          <a:noFill/>
        </p:spPr>
        <p:txBody>
          <a:bodyPr wrap="square" rtlCol="0">
            <a:spAutoFit/>
          </a:bodyPr>
          <a:lstStyle/>
          <a:p>
            <a:r>
              <a:rPr lang="en-US" dirty="0" smtClean="0"/>
              <a:t>C</a:t>
            </a:r>
            <a:endParaRPr lang="en-US" dirty="0"/>
          </a:p>
        </p:txBody>
      </p:sp>
      <p:sp>
        <p:nvSpPr>
          <p:cNvPr id="15" name="TextBox 14"/>
          <p:cNvSpPr txBox="1"/>
          <p:nvPr/>
        </p:nvSpPr>
        <p:spPr>
          <a:xfrm>
            <a:off x="6003524" y="2419350"/>
            <a:ext cx="304800" cy="369332"/>
          </a:xfrm>
          <a:prstGeom prst="rect">
            <a:avLst/>
          </a:prstGeom>
          <a:noFill/>
        </p:spPr>
        <p:txBody>
          <a:bodyPr wrap="square" rtlCol="0">
            <a:spAutoFit/>
          </a:bodyPr>
          <a:lstStyle/>
          <a:p>
            <a:r>
              <a:rPr lang="en-US" dirty="0" smtClean="0"/>
              <a:t>D</a:t>
            </a:r>
            <a:endParaRPr lang="en-US" dirty="0"/>
          </a:p>
        </p:txBody>
      </p:sp>
      <p:sp>
        <p:nvSpPr>
          <p:cNvPr id="16" name="TextBox 15"/>
          <p:cNvSpPr txBox="1"/>
          <p:nvPr/>
        </p:nvSpPr>
        <p:spPr>
          <a:xfrm>
            <a:off x="7086600" y="1828800"/>
            <a:ext cx="304800" cy="369332"/>
          </a:xfrm>
          <a:prstGeom prst="rect">
            <a:avLst/>
          </a:prstGeom>
          <a:noFill/>
        </p:spPr>
        <p:txBody>
          <a:bodyPr wrap="square" rtlCol="0">
            <a:spAutoFit/>
          </a:bodyPr>
          <a:lstStyle/>
          <a:p>
            <a:r>
              <a:rPr lang="en-US" dirty="0"/>
              <a:t>A</a:t>
            </a:r>
          </a:p>
        </p:txBody>
      </p:sp>
      <p:sp>
        <p:nvSpPr>
          <p:cNvPr id="17" name="TextBox 16"/>
          <p:cNvSpPr txBox="1"/>
          <p:nvPr/>
        </p:nvSpPr>
        <p:spPr>
          <a:xfrm>
            <a:off x="7086600" y="2286000"/>
            <a:ext cx="304800" cy="369332"/>
          </a:xfrm>
          <a:prstGeom prst="rect">
            <a:avLst/>
          </a:prstGeom>
          <a:noFill/>
        </p:spPr>
        <p:txBody>
          <a:bodyPr wrap="square" rtlCol="0">
            <a:spAutoFit/>
          </a:bodyPr>
          <a:lstStyle/>
          <a:p>
            <a:r>
              <a:rPr lang="en-US" dirty="0" smtClean="0"/>
              <a:t>B</a:t>
            </a:r>
            <a:endParaRPr lang="en-US" dirty="0"/>
          </a:p>
        </p:txBody>
      </p:sp>
      <p:sp>
        <p:nvSpPr>
          <p:cNvPr id="18" name="TextBox 17"/>
          <p:cNvSpPr txBox="1"/>
          <p:nvPr/>
        </p:nvSpPr>
        <p:spPr>
          <a:xfrm>
            <a:off x="7086600" y="2782663"/>
            <a:ext cx="304800" cy="369332"/>
          </a:xfrm>
          <a:prstGeom prst="rect">
            <a:avLst/>
          </a:prstGeom>
          <a:noFill/>
        </p:spPr>
        <p:txBody>
          <a:bodyPr wrap="square" rtlCol="0">
            <a:spAutoFit/>
          </a:bodyPr>
          <a:lstStyle/>
          <a:p>
            <a:r>
              <a:rPr lang="en-US" dirty="0" smtClean="0"/>
              <a:t>C</a:t>
            </a:r>
            <a:endParaRPr lang="en-US" dirty="0"/>
          </a:p>
        </p:txBody>
      </p:sp>
      <p:sp>
        <p:nvSpPr>
          <p:cNvPr id="19" name="TextBox 18"/>
          <p:cNvSpPr txBox="1"/>
          <p:nvPr/>
        </p:nvSpPr>
        <p:spPr>
          <a:xfrm>
            <a:off x="7086600" y="3200400"/>
            <a:ext cx="304800" cy="369332"/>
          </a:xfrm>
          <a:prstGeom prst="rect">
            <a:avLst/>
          </a:prstGeom>
          <a:noFill/>
        </p:spPr>
        <p:txBody>
          <a:bodyPr wrap="square" rtlCol="0">
            <a:spAutoFit/>
          </a:bodyPr>
          <a:lstStyle/>
          <a:p>
            <a:r>
              <a:rPr lang="en-US" dirty="0" smtClean="0"/>
              <a:t>D</a:t>
            </a:r>
            <a:endParaRPr lang="en-US" dirty="0"/>
          </a:p>
        </p:txBody>
      </p:sp>
    </p:spTree>
    <p:extLst>
      <p:ext uri="{BB962C8B-B14F-4D97-AF65-F5344CB8AC3E}">
        <p14:creationId xmlns:p14="http://schemas.microsoft.com/office/powerpoint/2010/main" xmlns="" val="25791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6" grpId="0"/>
      <p:bldP spid="17" grpId="0"/>
      <p:bldP spid="18"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55972" y="304800"/>
            <a:ext cx="5553075" cy="4229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1524000" y="4724400"/>
            <a:ext cx="6781800" cy="461665"/>
          </a:xfrm>
          <a:prstGeom prst="rect">
            <a:avLst/>
          </a:prstGeom>
        </p:spPr>
        <p:txBody>
          <a:bodyPr wrap="square">
            <a:spAutoFit/>
          </a:bodyPr>
          <a:lstStyle/>
          <a:p>
            <a:r>
              <a:rPr lang="en-US" sz="1200" b="1" dirty="0" smtClean="0"/>
              <a:t>Comparison </a:t>
            </a:r>
            <a:r>
              <a:rPr lang="en-US" sz="1200" b="1" dirty="0"/>
              <a:t>of </a:t>
            </a:r>
            <a:r>
              <a:rPr lang="en-US" sz="1200" b="1" dirty="0" smtClean="0"/>
              <a:t>multiple spring semesters </a:t>
            </a:r>
            <a:r>
              <a:rPr lang="en-US" sz="1200" b="1" dirty="0"/>
              <a:t>based on Exam 1 </a:t>
            </a:r>
            <a:r>
              <a:rPr lang="en-US" sz="1200" b="1" dirty="0" smtClean="0"/>
              <a:t>scores and Blooms analysis.</a:t>
            </a:r>
          </a:p>
          <a:p>
            <a:endParaRPr lang="en-US" sz="1200" dirty="0"/>
          </a:p>
        </p:txBody>
      </p:sp>
      <p:sp>
        <p:nvSpPr>
          <p:cNvPr id="3" name="TextBox 2"/>
          <p:cNvSpPr txBox="1"/>
          <p:nvPr/>
        </p:nvSpPr>
        <p:spPr>
          <a:xfrm>
            <a:off x="7467600" y="1846555"/>
            <a:ext cx="762000" cy="369332"/>
          </a:xfrm>
          <a:prstGeom prst="rect">
            <a:avLst/>
          </a:prstGeom>
          <a:solidFill>
            <a:schemeClr val="accent3">
              <a:lumMod val="60000"/>
              <a:lumOff val="40000"/>
            </a:schemeClr>
          </a:solidFill>
        </p:spPr>
        <p:txBody>
          <a:bodyPr wrap="square" rtlCol="0">
            <a:spAutoFit/>
          </a:bodyPr>
          <a:lstStyle/>
          <a:p>
            <a:r>
              <a:rPr lang="en-US" dirty="0" smtClean="0"/>
              <a:t>33%</a:t>
            </a:r>
            <a:endParaRPr lang="en-US" dirty="0"/>
          </a:p>
        </p:txBody>
      </p:sp>
      <p:sp>
        <p:nvSpPr>
          <p:cNvPr id="5" name="TextBox 4"/>
          <p:cNvSpPr txBox="1"/>
          <p:nvPr/>
        </p:nvSpPr>
        <p:spPr>
          <a:xfrm>
            <a:off x="7494233" y="2286000"/>
            <a:ext cx="762000" cy="369332"/>
          </a:xfrm>
          <a:prstGeom prst="rect">
            <a:avLst/>
          </a:prstGeom>
          <a:solidFill>
            <a:schemeClr val="accent3">
              <a:lumMod val="60000"/>
              <a:lumOff val="40000"/>
            </a:schemeClr>
          </a:solidFill>
        </p:spPr>
        <p:txBody>
          <a:bodyPr wrap="square" rtlCol="0">
            <a:spAutoFit/>
          </a:bodyPr>
          <a:lstStyle/>
          <a:p>
            <a:r>
              <a:rPr lang="en-US" dirty="0" smtClean="0"/>
              <a:t>36%</a:t>
            </a:r>
            <a:endParaRPr lang="en-US" dirty="0"/>
          </a:p>
        </p:txBody>
      </p:sp>
      <p:sp>
        <p:nvSpPr>
          <p:cNvPr id="6" name="TextBox 5"/>
          <p:cNvSpPr txBox="1"/>
          <p:nvPr/>
        </p:nvSpPr>
        <p:spPr>
          <a:xfrm>
            <a:off x="7494233" y="2743200"/>
            <a:ext cx="762000" cy="369332"/>
          </a:xfrm>
          <a:prstGeom prst="rect">
            <a:avLst/>
          </a:prstGeom>
          <a:solidFill>
            <a:schemeClr val="accent3">
              <a:lumMod val="60000"/>
              <a:lumOff val="40000"/>
            </a:schemeClr>
          </a:solidFill>
        </p:spPr>
        <p:txBody>
          <a:bodyPr wrap="square" rtlCol="0">
            <a:spAutoFit/>
          </a:bodyPr>
          <a:lstStyle/>
          <a:p>
            <a:r>
              <a:rPr lang="en-US" dirty="0" smtClean="0"/>
              <a:t>50%</a:t>
            </a:r>
            <a:endParaRPr lang="en-US" dirty="0"/>
          </a:p>
        </p:txBody>
      </p:sp>
      <p:sp>
        <p:nvSpPr>
          <p:cNvPr id="7" name="TextBox 6"/>
          <p:cNvSpPr txBox="1"/>
          <p:nvPr/>
        </p:nvSpPr>
        <p:spPr>
          <a:xfrm>
            <a:off x="7494233" y="3200400"/>
            <a:ext cx="762000" cy="369332"/>
          </a:xfrm>
          <a:prstGeom prst="rect">
            <a:avLst/>
          </a:prstGeom>
          <a:solidFill>
            <a:schemeClr val="accent3">
              <a:lumMod val="60000"/>
              <a:lumOff val="40000"/>
            </a:schemeClr>
          </a:solidFill>
        </p:spPr>
        <p:txBody>
          <a:bodyPr wrap="square" rtlCol="0">
            <a:spAutoFit/>
          </a:bodyPr>
          <a:lstStyle/>
          <a:p>
            <a:r>
              <a:rPr lang="en-US" dirty="0" smtClean="0"/>
              <a:t>36%</a:t>
            </a:r>
            <a:endParaRPr lang="en-US" dirty="0"/>
          </a:p>
        </p:txBody>
      </p:sp>
      <p:sp>
        <p:nvSpPr>
          <p:cNvPr id="8" name="TextBox 7"/>
          <p:cNvSpPr txBox="1"/>
          <p:nvPr/>
        </p:nvSpPr>
        <p:spPr>
          <a:xfrm>
            <a:off x="7086600" y="965537"/>
            <a:ext cx="1752600" cy="646331"/>
          </a:xfrm>
          <a:prstGeom prst="rect">
            <a:avLst/>
          </a:prstGeom>
          <a:solidFill>
            <a:schemeClr val="accent3">
              <a:lumMod val="60000"/>
              <a:lumOff val="40000"/>
            </a:schemeClr>
          </a:solidFill>
        </p:spPr>
        <p:txBody>
          <a:bodyPr wrap="square" rtlCol="0">
            <a:spAutoFit/>
          </a:bodyPr>
          <a:lstStyle/>
          <a:p>
            <a:r>
              <a:rPr lang="en-US" sz="1200" dirty="0" smtClean="0"/>
              <a:t>% of questions per exam that were application or synthesis type questions.</a:t>
            </a:r>
            <a:endParaRPr lang="en-US" sz="1200" dirty="0"/>
          </a:p>
        </p:txBody>
      </p:sp>
      <p:sp>
        <p:nvSpPr>
          <p:cNvPr id="12" name="TextBox 11"/>
          <p:cNvSpPr txBox="1"/>
          <p:nvPr/>
        </p:nvSpPr>
        <p:spPr>
          <a:xfrm>
            <a:off x="1055702" y="5203820"/>
            <a:ext cx="7173897"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t>Conclusion: Data suggests that students were better prepared for their first exam with the high structure format.</a:t>
            </a:r>
            <a:endParaRPr lang="en-US" dirty="0"/>
          </a:p>
        </p:txBody>
      </p:sp>
      <p:sp>
        <p:nvSpPr>
          <p:cNvPr id="4" name="TextBox 3"/>
          <p:cNvSpPr txBox="1"/>
          <p:nvPr/>
        </p:nvSpPr>
        <p:spPr>
          <a:xfrm>
            <a:off x="5943600" y="1219200"/>
            <a:ext cx="266330" cy="523220"/>
          </a:xfrm>
          <a:prstGeom prst="rect">
            <a:avLst/>
          </a:prstGeom>
          <a:noFill/>
        </p:spPr>
        <p:txBody>
          <a:bodyPr wrap="square" rtlCol="0">
            <a:spAutoFit/>
          </a:bodyPr>
          <a:lstStyle/>
          <a:p>
            <a:r>
              <a:rPr lang="en-US" sz="2800" dirty="0" smtClean="0"/>
              <a:t>*</a:t>
            </a:r>
            <a:endParaRPr lang="en-US" sz="2800" dirty="0"/>
          </a:p>
        </p:txBody>
      </p:sp>
      <p:sp>
        <p:nvSpPr>
          <p:cNvPr id="9" name="TextBox 8"/>
          <p:cNvSpPr txBox="1"/>
          <p:nvPr/>
        </p:nvSpPr>
        <p:spPr>
          <a:xfrm>
            <a:off x="3429000" y="2470666"/>
            <a:ext cx="304800" cy="369332"/>
          </a:xfrm>
          <a:prstGeom prst="rect">
            <a:avLst/>
          </a:prstGeom>
          <a:noFill/>
        </p:spPr>
        <p:txBody>
          <a:bodyPr wrap="square" rtlCol="0">
            <a:spAutoFit/>
          </a:bodyPr>
          <a:lstStyle/>
          <a:p>
            <a:r>
              <a:rPr lang="en-US" dirty="0"/>
              <a:t>A</a:t>
            </a:r>
          </a:p>
        </p:txBody>
      </p:sp>
      <p:sp>
        <p:nvSpPr>
          <p:cNvPr id="13" name="TextBox 12"/>
          <p:cNvSpPr txBox="1"/>
          <p:nvPr/>
        </p:nvSpPr>
        <p:spPr>
          <a:xfrm>
            <a:off x="4267200" y="2514600"/>
            <a:ext cx="304800" cy="369332"/>
          </a:xfrm>
          <a:prstGeom prst="rect">
            <a:avLst/>
          </a:prstGeom>
          <a:noFill/>
        </p:spPr>
        <p:txBody>
          <a:bodyPr wrap="square" rtlCol="0">
            <a:spAutoFit/>
          </a:bodyPr>
          <a:lstStyle/>
          <a:p>
            <a:r>
              <a:rPr lang="en-US" dirty="0" smtClean="0"/>
              <a:t>B</a:t>
            </a:r>
            <a:endParaRPr lang="en-US" dirty="0"/>
          </a:p>
        </p:txBody>
      </p:sp>
      <p:sp>
        <p:nvSpPr>
          <p:cNvPr id="14" name="TextBox 13"/>
          <p:cNvSpPr txBox="1"/>
          <p:nvPr/>
        </p:nvSpPr>
        <p:spPr>
          <a:xfrm>
            <a:off x="5181600" y="2470666"/>
            <a:ext cx="304800" cy="369332"/>
          </a:xfrm>
          <a:prstGeom prst="rect">
            <a:avLst/>
          </a:prstGeom>
          <a:noFill/>
        </p:spPr>
        <p:txBody>
          <a:bodyPr wrap="square" rtlCol="0">
            <a:spAutoFit/>
          </a:bodyPr>
          <a:lstStyle/>
          <a:p>
            <a:r>
              <a:rPr lang="en-US" dirty="0" smtClean="0"/>
              <a:t>C</a:t>
            </a:r>
            <a:endParaRPr lang="en-US" dirty="0"/>
          </a:p>
        </p:txBody>
      </p:sp>
      <p:sp>
        <p:nvSpPr>
          <p:cNvPr id="15" name="TextBox 14"/>
          <p:cNvSpPr txBox="1"/>
          <p:nvPr/>
        </p:nvSpPr>
        <p:spPr>
          <a:xfrm>
            <a:off x="6003524" y="2419350"/>
            <a:ext cx="304800" cy="369332"/>
          </a:xfrm>
          <a:prstGeom prst="rect">
            <a:avLst/>
          </a:prstGeom>
          <a:noFill/>
        </p:spPr>
        <p:txBody>
          <a:bodyPr wrap="square" rtlCol="0">
            <a:spAutoFit/>
          </a:bodyPr>
          <a:lstStyle/>
          <a:p>
            <a:r>
              <a:rPr lang="en-US" dirty="0" smtClean="0"/>
              <a:t>D</a:t>
            </a:r>
            <a:endParaRPr lang="en-US" dirty="0"/>
          </a:p>
        </p:txBody>
      </p:sp>
    </p:spTree>
    <p:extLst>
      <p:ext uri="{BB962C8B-B14F-4D97-AF65-F5344CB8AC3E}">
        <p14:creationId xmlns:p14="http://schemas.microsoft.com/office/powerpoint/2010/main" xmlns="" val="52012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4184 -0.01249 C -0.04618 -0.01619 -0.04878 -0.02128 -0.05243 -0.02545 C -0.06145 -0.03562 -0.07135 -0.04164 -0.08159 -0.04881 C -0.09045 -0.05506 -0.10225 -0.06662 -0.1118 -0.0694 C -0.11666 -0.07425 -0.12239 -0.07749 -0.1283 -0.07981 C -0.13472 -0.08651 -0.13958 -0.09207 -0.14757 -0.0953 C -0.15416 -0.10086 -0.16232 -0.10595 -0.16996 -0.10826 C -0.17482 -0.11242 -0.17187 -0.11034 -0.17968 -0.11335 C -0.18177 -0.11404 -0.18559 -0.11612 -0.18559 -0.11589 C -0.18958 -0.12144 -0.19566 -0.12538 -0.20104 -0.12769 C -0.2033 -0.12862 -0.20781 -0.13023 -0.20781 -0.13 C -0.2151 -0.13648 -0.22378 -0.1381 -0.23211 -0.14064 C -0.2368 -0.14203 -0.23975 -0.14481 -0.24479 -0.14573 C -0.25711 -0.15198 -0.27152 -0.15637 -0.28455 -0.15753 C -0.29722 -0.15869 -0.32239 -0.16007 -0.32239 -0.15984 C -0.35503 -0.16563 -0.33298 -0.16239 -0.40885 -0.16007 C -0.41389 -0.15984 -0.41979 -0.1573 -0.4243 -0.15475 C -0.42691 -0.15314 -0.43211 -0.14967 -0.43211 -0.14943 C -0.43489 -0.14388 -0.43958 -0.13949 -0.44375 -0.13555 C -0.44583 -0.13139 -0.44687 -0.12723 -0.44965 -0.12376 C -0.45399 -0.11173 -0.45139 -0.11589 -0.45642 -0.10965 C -0.45833 -0.10132 -0.4559 -0.11057 -0.46024 -0.10063 C -0.46371 -0.09276 -0.46684 -0.08212 -0.46909 -0.07333 C -0.46979 -0.06685 -0.47048 -0.06246 -0.47187 -0.05644 C -0.47083 -0.04788 -0.47187 -0.05112 -0.46996 -0.04626 " pathEditMode="relative" rAng="0" ptsTypes="ffffffffffffffffffffffffA">
                                      <p:cBhvr>
                                        <p:cTn id="6" dur="2000" fill="hold"/>
                                        <p:tgtEl>
                                          <p:spTgt spid="3"/>
                                        </p:tgtEl>
                                        <p:attrNameLst>
                                          <p:attrName>ppt_x</p:attrName>
                                          <p:attrName>ppt_y</p:attrName>
                                        </p:attrNameLst>
                                      </p:cBhvr>
                                      <p:rCtr x="-21510" y="-7657"/>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4184 -0.00671 C -0.04982 -0.01851 -0.05729 -0.03146 -0.06423 -0.04419 C -0.06822 -0.05136 -0.071 -0.06107 -0.07586 -0.06755 C -0.08142 -0.07495 -0.08888 -0.07842 -0.09427 -0.08559 C -0.09843 -0.09115 -0.10086 -0.09901 -0.10503 -0.10502 C -0.10868 -0.11011 -0.11319 -0.11428 -0.11666 -0.11937 C -0.11892 -0.1226 -0.11996 -0.127 -0.12239 -0.12978 C -0.125 -0.13278 -0.12847 -0.13394 -0.13125 -0.13625 C -0.14253 -0.14597 -0.15399 -0.15592 -0.1651 -0.16586 C -0.17326 -0.17326 -0.18177 -0.17905 -0.19045 -0.18529 C -0.19878 -0.19131 -0.20746 -0.20056 -0.21666 -0.20334 C -0.22708 -0.21097 -0.23593 -0.2149 -0.24774 -0.21629 C -0.25486 -0.21976 -0.26354 -0.22022 -0.271 -0.22161 C -0.31041 -0.22045 -0.30954 -0.22254 -0.33402 -0.21513 C -0.33854 -0.20912 -0.33315 -0.21513 -0.34184 -0.2112 C -0.34843 -0.20819 -0.3519 -0.20218 -0.35833 -0.19963 C -0.35954 -0.19778 -0.36128 -0.1964 -0.36232 -0.19431 C -0.36666 -0.18483 -0.35833 -0.1964 -0.36614 -0.18668 C -0.3684 -0.17511 -0.36562 -0.18691 -0.36909 -0.17743 C -0.37135 -0.17095 -0.37187 -0.16401 -0.37482 -0.15823 C -0.37604 -0.15152 -0.37673 -0.14689 -0.37673 -0.13995 " pathEditMode="relative" ptsTypes="ffffffffffffffffffffA">
                                      <p:cBhvr>
                                        <p:cTn id="10" dur="2000" fill="hold"/>
                                        <p:tgtEl>
                                          <p:spTgt spid="5"/>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5156 -0.00486 C -0.05468 -0.0317 -0.06562 -0.05344 -0.07586 -0.07611 C -0.07673 -0.07796 -0.07673 -0.0805 -0.07777 -0.08235 C -0.0802 -0.08675 -0.08559 -0.09184 -0.08854 -0.09531 C -0.09357 -0.10155 -0.09861 -0.10896 -0.10295 -0.11613 C -0.11545 -0.13671 -0.12656 -0.15869 -0.13888 -0.17951 C -0.14218 -0.18483 -0.14635 -0.18853 -0.14965 -0.19362 C -0.15868 -0.20727 -0.17343 -0.23503 -0.18645 -0.23896 C -0.19201 -0.24243 -0.19687 -0.24428 -0.20295 -0.24544 C -0.24461 -0.24335 -0.2493 -0.25376 -0.27204 -0.226 C -0.27343 -0.21421 -0.27673 -0.2156 -0.27968 -0.20542 C -0.28142 -0.19917 -0.28194 -0.19223 -0.28368 -0.18599 C -0.2842 -0.18113 -0.28402 -0.17558 -0.28645 -0.17164 " pathEditMode="relative" rAng="0" ptsTypes="ffffffffffffA">
                                      <p:cBhvr>
                                        <p:cTn id="14" dur="2000" fill="hold"/>
                                        <p:tgtEl>
                                          <p:spTgt spid="6"/>
                                        </p:tgtEl>
                                        <p:attrNameLst>
                                          <p:attrName>ppt_x</p:attrName>
                                          <p:attrName>ppt_y</p:attrName>
                                        </p:attrNameLst>
                                      </p:cBhvr>
                                      <p:rCtr x="-11753" y="-12445"/>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2.22222E-6 -7.73768E-6 C -0.00104 -0.00625 -0.00191 -0.00903 -0.00486 -0.01435 C -0.00955 -0.03447 -0.00955 -0.05645 -0.01545 -0.07634 C -0.01701 -0.10156 -0.02291 -0.12515 -0.02517 -0.15013 C -0.02621 -0.16262 -0.02482 -0.1772 -0.02812 -0.18876 C -0.02899 -0.19478 -0.02951 -0.19802 -0.03194 -0.20311 C -0.0335 -0.21398 -0.03489 -0.22855 -0.03784 -0.23942 C -0.03906 -0.25053 -0.04323 -0.2607 -0.04548 -0.27158 C -0.04826 -0.28499 -0.04965 -0.30165 -0.05625 -0.31298 C -0.0585 -0.32131 -0.06389 -0.33103 -0.06979 -0.33496 C -0.07448 -0.34467 -0.08489 -0.34953 -0.09305 -0.35185 C -0.10121 -0.35138 -0.1092 -0.35115 -0.11736 -0.35046 C -0.12135 -0.34999 -0.12326 -0.34583 -0.12621 -0.34282 C -0.13107 -0.33797 -0.13593 -0.3338 -0.14062 -0.32848 C -0.1434 -0.32524 -0.14496 -0.32154 -0.14757 -0.3183 C -0.14861 -0.3116 -0.15034 -0.30581 -0.15034 -0.29887 " pathEditMode="relative" ptsTypes="fffffffffffffffA">
                                      <p:cBhvr>
                                        <p:cTn id="18" dur="2000" fill="hold"/>
                                        <p:tgtEl>
                                          <p:spTgt spid="7"/>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barplot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47800" y="398264"/>
            <a:ext cx="6134100" cy="4888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266700" y="5297934"/>
            <a:ext cx="8915400" cy="70788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000" b="1" dirty="0" smtClean="0"/>
              <a:t>That “better preparation” does not continue through the semester, however. </a:t>
            </a:r>
          </a:p>
          <a:p>
            <a:r>
              <a:rPr lang="en-US" sz="2000" dirty="0"/>
              <a:t>(</a:t>
            </a:r>
            <a:r>
              <a:rPr lang="en-US" dirty="0" smtClean="0"/>
              <a:t>Exam difficulty was similar between the redesigned and previous exams.)</a:t>
            </a:r>
            <a:endParaRPr lang="en-US" dirty="0"/>
          </a:p>
        </p:txBody>
      </p:sp>
      <p:sp>
        <p:nvSpPr>
          <p:cNvPr id="5" name="TextBox 4"/>
          <p:cNvSpPr txBox="1"/>
          <p:nvPr/>
        </p:nvSpPr>
        <p:spPr>
          <a:xfrm>
            <a:off x="3733800" y="1524000"/>
            <a:ext cx="685800" cy="369332"/>
          </a:xfrm>
          <a:prstGeom prst="rect">
            <a:avLst/>
          </a:prstGeom>
          <a:solidFill>
            <a:schemeClr val="accent3">
              <a:lumMod val="60000"/>
              <a:lumOff val="40000"/>
            </a:schemeClr>
          </a:solidFill>
        </p:spPr>
        <p:txBody>
          <a:bodyPr wrap="square" rtlCol="0">
            <a:spAutoFit/>
          </a:bodyPr>
          <a:lstStyle/>
          <a:p>
            <a:r>
              <a:rPr lang="en-US" dirty="0" smtClean="0"/>
              <a:t>58%</a:t>
            </a:r>
            <a:endParaRPr lang="en-US" dirty="0"/>
          </a:p>
        </p:txBody>
      </p:sp>
      <p:sp>
        <p:nvSpPr>
          <p:cNvPr id="7" name="TextBox 6"/>
          <p:cNvSpPr txBox="1"/>
          <p:nvPr/>
        </p:nvSpPr>
        <p:spPr>
          <a:xfrm>
            <a:off x="4724400" y="1524000"/>
            <a:ext cx="685800" cy="369332"/>
          </a:xfrm>
          <a:prstGeom prst="rect">
            <a:avLst/>
          </a:prstGeom>
          <a:solidFill>
            <a:schemeClr val="accent3">
              <a:lumMod val="60000"/>
              <a:lumOff val="40000"/>
            </a:schemeClr>
          </a:solidFill>
        </p:spPr>
        <p:txBody>
          <a:bodyPr wrap="square" rtlCol="0">
            <a:spAutoFit/>
          </a:bodyPr>
          <a:lstStyle/>
          <a:p>
            <a:r>
              <a:rPr lang="en-US" dirty="0" smtClean="0"/>
              <a:t>58%</a:t>
            </a:r>
            <a:endParaRPr lang="en-US" dirty="0"/>
          </a:p>
        </p:txBody>
      </p:sp>
      <p:sp>
        <p:nvSpPr>
          <p:cNvPr id="8" name="TextBox 7"/>
          <p:cNvSpPr txBox="1"/>
          <p:nvPr/>
        </p:nvSpPr>
        <p:spPr>
          <a:xfrm>
            <a:off x="5562600" y="1447800"/>
            <a:ext cx="685800" cy="369332"/>
          </a:xfrm>
          <a:prstGeom prst="rect">
            <a:avLst/>
          </a:prstGeom>
          <a:solidFill>
            <a:schemeClr val="accent3">
              <a:lumMod val="60000"/>
              <a:lumOff val="40000"/>
            </a:schemeClr>
          </a:solidFill>
        </p:spPr>
        <p:txBody>
          <a:bodyPr wrap="square" rtlCol="0">
            <a:spAutoFit/>
          </a:bodyPr>
          <a:lstStyle/>
          <a:p>
            <a:r>
              <a:rPr lang="en-US" dirty="0" smtClean="0"/>
              <a:t>61%</a:t>
            </a:r>
            <a:endParaRPr lang="en-US" dirty="0"/>
          </a:p>
        </p:txBody>
      </p:sp>
      <p:sp>
        <p:nvSpPr>
          <p:cNvPr id="9" name="TextBox 8"/>
          <p:cNvSpPr txBox="1"/>
          <p:nvPr/>
        </p:nvSpPr>
        <p:spPr>
          <a:xfrm>
            <a:off x="6534705" y="1520733"/>
            <a:ext cx="685800" cy="369332"/>
          </a:xfrm>
          <a:prstGeom prst="rect">
            <a:avLst/>
          </a:prstGeom>
          <a:solidFill>
            <a:schemeClr val="accent3">
              <a:lumMod val="60000"/>
              <a:lumOff val="40000"/>
            </a:schemeClr>
          </a:solidFill>
        </p:spPr>
        <p:txBody>
          <a:bodyPr wrap="square" rtlCol="0">
            <a:spAutoFit/>
          </a:bodyPr>
          <a:lstStyle/>
          <a:p>
            <a:r>
              <a:rPr lang="en-US" dirty="0" smtClean="0"/>
              <a:t>57%</a:t>
            </a:r>
            <a:endParaRPr lang="en-US" dirty="0"/>
          </a:p>
        </p:txBody>
      </p:sp>
      <p:sp>
        <p:nvSpPr>
          <p:cNvPr id="10" name="TextBox 9"/>
          <p:cNvSpPr txBox="1"/>
          <p:nvPr/>
        </p:nvSpPr>
        <p:spPr>
          <a:xfrm>
            <a:off x="7104725" y="685800"/>
            <a:ext cx="1752600" cy="646331"/>
          </a:xfrm>
          <a:prstGeom prst="rect">
            <a:avLst/>
          </a:prstGeom>
          <a:solidFill>
            <a:schemeClr val="accent3">
              <a:lumMod val="60000"/>
              <a:lumOff val="40000"/>
            </a:schemeClr>
          </a:solidFill>
        </p:spPr>
        <p:txBody>
          <a:bodyPr wrap="square" rtlCol="0">
            <a:spAutoFit/>
          </a:bodyPr>
          <a:lstStyle/>
          <a:p>
            <a:r>
              <a:rPr lang="en-US" sz="1200" dirty="0" smtClean="0"/>
              <a:t>% of questions per exam that were application or synthesis type questions.</a:t>
            </a:r>
            <a:endParaRPr lang="en-US" sz="1200" dirty="0"/>
          </a:p>
        </p:txBody>
      </p:sp>
    </p:spTree>
    <p:extLst>
      <p:ext uri="{BB962C8B-B14F-4D97-AF65-F5344CB8AC3E}">
        <p14:creationId xmlns:p14="http://schemas.microsoft.com/office/powerpoint/2010/main" xmlns="" val="2696558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4267200"/>
            <a:ext cx="6400800" cy="1752600"/>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en-US" sz="2800" dirty="0" smtClean="0">
                <a:solidFill>
                  <a:schemeClr val="tx1"/>
                </a:solidFill>
              </a:rPr>
              <a:t>This led us to question…might certain subgroups of the population be benefiting more than others with the high structure? Might subgroup differences persist long term?</a:t>
            </a:r>
            <a:endParaRPr lang="en-US" sz="2800" dirty="0">
              <a:solidFill>
                <a:schemeClr val="tx1"/>
              </a:solidFill>
            </a:endParaRPr>
          </a:p>
        </p:txBody>
      </p:sp>
      <p:sp>
        <p:nvSpPr>
          <p:cNvPr id="4" name="TextBox 3"/>
          <p:cNvSpPr txBox="1"/>
          <p:nvPr/>
        </p:nvSpPr>
        <p:spPr>
          <a:xfrm>
            <a:off x="685800" y="381000"/>
            <a:ext cx="5791200"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smtClean="0"/>
              <a:t>Only </a:t>
            </a:r>
            <a:r>
              <a:rPr lang="en-US" sz="2400" dirty="0"/>
              <a:t>exam 1 was correlating with “better” performance for students in the </a:t>
            </a:r>
            <a:r>
              <a:rPr lang="en-US" sz="2400" dirty="0" smtClean="0"/>
              <a:t>reformed course </a:t>
            </a:r>
            <a:r>
              <a:rPr lang="en-US" sz="2400" dirty="0"/>
              <a:t>compared to students in the traditional class.</a:t>
            </a:r>
          </a:p>
        </p:txBody>
      </p:sp>
      <p:sp>
        <p:nvSpPr>
          <p:cNvPr id="5" name="Rectangle 4"/>
          <p:cNvSpPr/>
          <p:nvPr/>
        </p:nvSpPr>
        <p:spPr>
          <a:xfrm>
            <a:off x="1371600" y="2438400"/>
            <a:ext cx="609600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a:t>There were no performance differences with Exam 2, 3, or the Final Exam</a:t>
            </a:r>
          </a:p>
        </p:txBody>
      </p:sp>
    </p:spTree>
    <p:extLst>
      <p:ext uri="{BB962C8B-B14F-4D97-AF65-F5344CB8AC3E}">
        <p14:creationId xmlns:p14="http://schemas.microsoft.com/office/powerpoint/2010/main" xmlns="" val="101440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1"/>
            <a:ext cx="8686800" cy="1524000"/>
          </a:xfrm>
        </p:spPr>
        <p:txBody>
          <a:bodyPr>
            <a:normAutofit lnSpcReduction="10000"/>
          </a:bodyPr>
          <a:lstStyle/>
          <a:p>
            <a:pPr marL="0" indent="0">
              <a:buNone/>
            </a:pPr>
            <a:r>
              <a:rPr lang="en-US" dirty="0" smtClean="0"/>
              <a:t>Nationally, what percentage of under-represented minority (URM) students receive a D or F in their introductory courses?</a:t>
            </a:r>
            <a:endParaRPr lang="en-US" dirty="0"/>
          </a:p>
        </p:txBody>
      </p:sp>
    </p:spTree>
    <p:controls>
      <p:control spid="4103" name="ShockwaveFlash1" r:id="rId2" imgW="5897520" imgH="3691080"/>
    </p:controls>
    <p:extLst>
      <p:ext uri="{BB962C8B-B14F-4D97-AF65-F5344CB8AC3E}">
        <p14:creationId xmlns:p14="http://schemas.microsoft.com/office/powerpoint/2010/main" xmlns="" val="4068332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228600" y="304800"/>
            <a:ext cx="8686800" cy="4114800"/>
          </a:xfrm>
          <a:prstGeom prst="wedgeRoundRectCallout">
            <a:avLst>
              <a:gd name="adj1" fmla="val -33097"/>
              <a:gd name="adj2" fmla="val 75445"/>
              <a:gd name="adj3" fmla="val 16667"/>
            </a:avLst>
          </a:prstGeom>
          <a:solidFill>
            <a:schemeClr val="accent5">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953000"/>
            <a:ext cx="8229600" cy="1143000"/>
          </a:xfrm>
        </p:spPr>
        <p:txBody>
          <a:bodyPr>
            <a:normAutofit fontScale="90000"/>
          </a:bodyPr>
          <a:lstStyle/>
          <a:p>
            <a:r>
              <a:rPr lang="en-US" dirty="0" smtClean="0"/>
              <a:t>Overheard on a professor rating site…</a:t>
            </a:r>
            <a:endParaRPr lang="en-US" dirty="0"/>
          </a:p>
        </p:txBody>
      </p:sp>
      <p:sp>
        <p:nvSpPr>
          <p:cNvPr id="3" name="Content Placeholder 2"/>
          <p:cNvSpPr>
            <a:spLocks noGrp="1"/>
          </p:cNvSpPr>
          <p:nvPr>
            <p:ph idx="1"/>
          </p:nvPr>
        </p:nvSpPr>
        <p:spPr>
          <a:xfrm>
            <a:off x="457200" y="427037"/>
            <a:ext cx="8229600" cy="4525963"/>
          </a:xfrm>
          <a:noFill/>
        </p:spPr>
        <p:txBody>
          <a:bodyPr>
            <a:normAutofit/>
          </a:bodyPr>
          <a:lstStyle/>
          <a:p>
            <a:pPr marL="0" indent="0">
              <a:buNone/>
            </a:pPr>
            <a:r>
              <a:rPr lang="en-US" dirty="0" smtClean="0"/>
              <a:t>“She </a:t>
            </a:r>
            <a:r>
              <a:rPr lang="en-US" dirty="0"/>
              <a:t>is very nice and her notes are in outline form and very organized. You don't even need to open the book. If you study her notes for the exams, you can ace all of them. </a:t>
            </a:r>
            <a:r>
              <a:rPr lang="en-US" dirty="0" smtClean="0"/>
              <a:t>Three </a:t>
            </a:r>
            <a:r>
              <a:rPr lang="en-US" dirty="0"/>
              <a:t>semester exams with about 36 multiple choice questions. </a:t>
            </a:r>
            <a:r>
              <a:rPr lang="en-US" dirty="0" smtClean="0"/>
              <a:t>If </a:t>
            </a:r>
            <a:r>
              <a:rPr lang="en-US" dirty="0"/>
              <a:t>you memorize </a:t>
            </a:r>
            <a:r>
              <a:rPr lang="en-US" dirty="0" smtClean="0"/>
              <a:t>her </a:t>
            </a:r>
            <a:r>
              <a:rPr lang="en-US" dirty="0"/>
              <a:t>notes front to back, you can get a 100 on all of them. </a:t>
            </a:r>
            <a:r>
              <a:rPr lang="en-US" dirty="0" smtClean="0"/>
              <a:t>“</a:t>
            </a:r>
            <a:endParaRPr lang="en-US" dirty="0"/>
          </a:p>
        </p:txBody>
      </p:sp>
    </p:spTree>
    <p:extLst>
      <p:ext uri="{BB962C8B-B14F-4D97-AF65-F5344CB8AC3E}">
        <p14:creationId xmlns:p14="http://schemas.microsoft.com/office/powerpoint/2010/main" xmlns="" val="1874862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t>Why is performance from URM students lower?</a:t>
            </a:r>
            <a:endParaRPr lang="en-US" sz="3600" dirty="0"/>
          </a:p>
        </p:txBody>
      </p:sp>
      <p:sp>
        <p:nvSpPr>
          <p:cNvPr id="4" name="Content Placeholder 3"/>
          <p:cNvSpPr>
            <a:spLocks noGrp="1"/>
          </p:cNvSpPr>
          <p:nvPr>
            <p:ph idx="1"/>
          </p:nvPr>
        </p:nvSpPr>
        <p:spPr>
          <a:xfrm>
            <a:off x="457200" y="1676400"/>
            <a:ext cx="8229600" cy="4525963"/>
          </a:xfrm>
        </p:spPr>
        <p:txBody>
          <a:bodyPr/>
          <a:lstStyle/>
          <a:p>
            <a:r>
              <a:rPr lang="en-US" sz="2000" dirty="0"/>
              <a:t>URM students are </a:t>
            </a:r>
            <a:r>
              <a:rPr lang="en-US" sz="2000" i="1" dirty="0"/>
              <a:t>more likely </a:t>
            </a:r>
            <a:r>
              <a:rPr lang="en-US" sz="2000" dirty="0"/>
              <a:t>to come from </a:t>
            </a:r>
            <a:r>
              <a:rPr lang="en-US" sz="2000" dirty="0" smtClean="0"/>
              <a:t>socioeconomically </a:t>
            </a:r>
            <a:r>
              <a:rPr lang="en-US" sz="2000" dirty="0"/>
              <a:t>disadvantaged backgrounds and lower-quality </a:t>
            </a:r>
            <a:r>
              <a:rPr lang="en-US" sz="2000" dirty="0" smtClean="0"/>
              <a:t>schools than their non-URM peers. </a:t>
            </a:r>
          </a:p>
          <a:p>
            <a:r>
              <a:rPr lang="en-US" sz="2000" dirty="0" smtClean="0"/>
              <a:t>URM </a:t>
            </a:r>
            <a:r>
              <a:rPr lang="en-US" sz="2000" dirty="0"/>
              <a:t>students come from backgrounds </a:t>
            </a:r>
            <a:r>
              <a:rPr lang="en-US" sz="2000" dirty="0" smtClean="0"/>
              <a:t>where they </a:t>
            </a:r>
            <a:r>
              <a:rPr lang="en-US" sz="2000" dirty="0"/>
              <a:t>are </a:t>
            </a:r>
            <a:r>
              <a:rPr lang="en-US" sz="2000" i="1" dirty="0"/>
              <a:t>less likely </a:t>
            </a:r>
            <a:r>
              <a:rPr lang="en-US" sz="2000" dirty="0"/>
              <a:t>to have access to the knowledge and skills necessary for navigating the college environment. </a:t>
            </a:r>
            <a:r>
              <a:rPr lang="en-US" sz="2000" dirty="0" smtClean="0"/>
              <a:t>(“First generation”.)</a:t>
            </a:r>
            <a:endParaRPr lang="en-US" sz="2000" dirty="0"/>
          </a:p>
          <a:p>
            <a:r>
              <a:rPr lang="en-US" sz="2000" dirty="0" smtClean="0"/>
              <a:t>Because </a:t>
            </a:r>
            <a:r>
              <a:rPr lang="en-US" sz="2000" dirty="0"/>
              <a:t>of internalization of stereotypes, URM students often believe that they are not likely to succeed, regardless of their ability level. </a:t>
            </a:r>
          </a:p>
          <a:p>
            <a:r>
              <a:rPr lang="en-US" sz="2000" dirty="0"/>
              <a:t>URM students are less able to find a niche for </a:t>
            </a:r>
            <a:r>
              <a:rPr lang="en-US" sz="2000" dirty="0" smtClean="0"/>
              <a:t>themselves.</a:t>
            </a:r>
            <a:endParaRPr lang="en-US" sz="2000" dirty="0"/>
          </a:p>
          <a:p>
            <a:endParaRPr lang="en-US" sz="2000" dirty="0"/>
          </a:p>
        </p:txBody>
      </p:sp>
      <p:sp>
        <p:nvSpPr>
          <p:cNvPr id="5" name="Rectangle 4"/>
          <p:cNvSpPr/>
          <p:nvPr/>
        </p:nvSpPr>
        <p:spPr>
          <a:xfrm>
            <a:off x="4724400" y="6248400"/>
            <a:ext cx="4314001" cy="369332"/>
          </a:xfrm>
          <a:prstGeom prst="rect">
            <a:avLst/>
          </a:prstGeom>
        </p:spPr>
        <p:txBody>
          <a:bodyPr wrap="none">
            <a:spAutoFit/>
          </a:bodyPr>
          <a:lstStyle/>
          <a:p>
            <a:r>
              <a:rPr lang="en-US" dirty="0" err="1" smtClean="0">
                <a:hlinkClick r:id="rId2"/>
              </a:rPr>
              <a:t>Rath</a:t>
            </a:r>
            <a:r>
              <a:rPr lang="en-US" dirty="0" smtClean="0">
                <a:hlinkClick r:id="rId2"/>
              </a:rPr>
              <a:t> et al. (2007); Massey </a:t>
            </a:r>
            <a:r>
              <a:rPr lang="en-US" i="1" dirty="0">
                <a:hlinkClick r:id="rId2"/>
              </a:rPr>
              <a:t>et al.</a:t>
            </a:r>
            <a:r>
              <a:rPr lang="en-US" dirty="0">
                <a:hlinkClick r:id="rId2"/>
              </a:rPr>
              <a:t> (2002</a:t>
            </a:r>
            <a:r>
              <a:rPr lang="en-US" dirty="0" smtClean="0">
                <a:hlinkClick r:id="rId2"/>
              </a:rPr>
              <a:t>)</a:t>
            </a:r>
            <a:r>
              <a:rPr lang="en-US" dirty="0" smtClean="0"/>
              <a:t> </a:t>
            </a:r>
            <a:endParaRPr lang="en-US" dirty="0"/>
          </a:p>
        </p:txBody>
      </p:sp>
    </p:spTree>
    <p:extLst>
      <p:ext uri="{BB962C8B-B14F-4D97-AF65-F5344CB8AC3E}">
        <p14:creationId xmlns:p14="http://schemas.microsoft.com/office/powerpoint/2010/main" xmlns="" val="3131638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866" y="990600"/>
            <a:ext cx="8229600" cy="1143000"/>
          </a:xfrm>
        </p:spPr>
        <p:txBody>
          <a:bodyPr>
            <a:normAutofit fontScale="90000"/>
          </a:bodyPr>
          <a:lstStyle/>
          <a:p>
            <a:r>
              <a:rPr lang="en-US" dirty="0" smtClean="0"/>
              <a:t>What about UNC? </a:t>
            </a:r>
            <a:br>
              <a:rPr lang="en-US" dirty="0" smtClean="0"/>
            </a:br>
            <a:r>
              <a:rPr lang="en-US" dirty="0" smtClean="0"/>
              <a:t>What about my class?</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47800" y="2514600"/>
            <a:ext cx="3040436" cy="20240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648200" y="2495364"/>
            <a:ext cx="3069332" cy="20432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1447800" y="4538662"/>
            <a:ext cx="6269732"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smtClean="0"/>
              <a:t>Hamilton 100 (Location of Biology 101). Seats &gt; 400 students.</a:t>
            </a:r>
            <a:endParaRPr lang="en-US" dirty="0"/>
          </a:p>
        </p:txBody>
      </p:sp>
    </p:spTree>
    <p:extLst>
      <p:ext uri="{BB962C8B-B14F-4D97-AF65-F5344CB8AC3E}">
        <p14:creationId xmlns:p14="http://schemas.microsoft.com/office/powerpoint/2010/main" xmlns="" val="872534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971857928"/>
              </p:ext>
            </p:extLst>
          </p:nvPr>
        </p:nvGraphicFramePr>
        <p:xfrm>
          <a:off x="533400" y="1600200"/>
          <a:ext cx="7696203" cy="4080112"/>
        </p:xfrm>
        <a:graphic>
          <a:graphicData uri="http://schemas.openxmlformats.org/drawingml/2006/table">
            <a:tbl>
              <a:tblPr firstRow="1" firstCol="1" bandRow="1">
                <a:tableStyleId>{125E5076-3810-47DD-B79F-674D7AD40C01}</a:tableStyleId>
              </a:tblPr>
              <a:tblGrid>
                <a:gridCol w="971618"/>
                <a:gridCol w="960655"/>
                <a:gridCol w="960655"/>
                <a:gridCol w="960655"/>
                <a:gridCol w="960655"/>
                <a:gridCol w="960655"/>
                <a:gridCol w="960655"/>
                <a:gridCol w="960655"/>
              </a:tblGrid>
              <a:tr h="974995">
                <a:tc>
                  <a:txBody>
                    <a:bodyPr/>
                    <a:lstStyle/>
                    <a:p>
                      <a:pPr marL="0" marR="0" algn="ctr">
                        <a:spcBef>
                          <a:spcPts val="0"/>
                        </a:spcBef>
                        <a:spcAft>
                          <a:spcPts val="0"/>
                        </a:spcAft>
                      </a:pPr>
                      <a:r>
                        <a:rPr lang="en-US" sz="1400" dirty="0">
                          <a:solidFill>
                            <a:schemeClr val="tx1"/>
                          </a:solidFill>
                          <a:effectLst/>
                        </a:rPr>
                        <a:t>Term</a:t>
                      </a:r>
                      <a:endParaRPr lang="en-US" sz="28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spcBef>
                          <a:spcPts val="0"/>
                        </a:spcBef>
                        <a:spcAft>
                          <a:spcPts val="0"/>
                        </a:spcAft>
                      </a:pPr>
                      <a:r>
                        <a:rPr lang="en-US" sz="1400" dirty="0">
                          <a:solidFill>
                            <a:schemeClr val="tx1"/>
                          </a:solidFill>
                          <a:effectLst/>
                        </a:rPr>
                        <a:t># Students completed course</a:t>
                      </a:r>
                      <a:endParaRPr lang="en-US" sz="28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spcBef>
                          <a:spcPts val="0"/>
                        </a:spcBef>
                        <a:spcAft>
                          <a:spcPts val="0"/>
                        </a:spcAft>
                      </a:pPr>
                      <a:r>
                        <a:rPr lang="en-US" sz="1400" dirty="0">
                          <a:solidFill>
                            <a:schemeClr val="tx1"/>
                          </a:solidFill>
                          <a:effectLst/>
                        </a:rPr>
                        <a:t>% Black students </a:t>
                      </a:r>
                      <a:endParaRPr lang="en-US" sz="28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spcBef>
                          <a:spcPts val="0"/>
                        </a:spcBef>
                        <a:spcAft>
                          <a:spcPts val="0"/>
                        </a:spcAft>
                      </a:pPr>
                      <a:r>
                        <a:rPr lang="en-US" sz="1400" dirty="0">
                          <a:solidFill>
                            <a:schemeClr val="tx1"/>
                          </a:solidFill>
                          <a:effectLst/>
                        </a:rPr>
                        <a:t>% of D/F grades given to Black students</a:t>
                      </a:r>
                      <a:endParaRPr lang="en-US" sz="28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spcBef>
                          <a:spcPts val="0"/>
                        </a:spcBef>
                        <a:spcAft>
                          <a:spcPts val="0"/>
                        </a:spcAft>
                      </a:pPr>
                      <a:r>
                        <a:rPr lang="en-US" sz="1400" dirty="0">
                          <a:solidFill>
                            <a:schemeClr val="tx1"/>
                          </a:solidFill>
                          <a:effectLst/>
                        </a:rPr>
                        <a:t>% Hispanic students </a:t>
                      </a:r>
                      <a:endParaRPr lang="en-US" sz="28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spcBef>
                          <a:spcPts val="0"/>
                        </a:spcBef>
                        <a:spcAft>
                          <a:spcPts val="0"/>
                        </a:spcAft>
                      </a:pPr>
                      <a:r>
                        <a:rPr lang="en-US" sz="1400" dirty="0">
                          <a:solidFill>
                            <a:schemeClr val="tx1"/>
                          </a:solidFill>
                          <a:effectLst/>
                        </a:rPr>
                        <a:t>% of D/F grades given to Hispanic students</a:t>
                      </a:r>
                      <a:endParaRPr lang="en-US" sz="28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spcBef>
                          <a:spcPts val="0"/>
                        </a:spcBef>
                        <a:spcAft>
                          <a:spcPts val="0"/>
                        </a:spcAft>
                      </a:pPr>
                      <a:r>
                        <a:rPr lang="en-US" sz="1400" dirty="0" smtClean="0">
                          <a:solidFill>
                            <a:schemeClr val="tx1"/>
                          </a:solidFill>
                          <a:effectLst/>
                          <a:latin typeface="+mn-lt"/>
                          <a:ea typeface="Times New Roman"/>
                          <a:cs typeface="Times New Roman"/>
                        </a:rPr>
                        <a:t>% White students</a:t>
                      </a:r>
                      <a:endParaRPr lang="en-US" sz="14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spcBef>
                          <a:spcPts val="0"/>
                        </a:spcBef>
                        <a:spcAft>
                          <a:spcPts val="0"/>
                        </a:spcAft>
                      </a:pPr>
                      <a:r>
                        <a:rPr lang="en-US" sz="1400" dirty="0" smtClean="0">
                          <a:solidFill>
                            <a:schemeClr val="tx1"/>
                          </a:solidFill>
                          <a:effectLst/>
                          <a:latin typeface="+mn-lt"/>
                          <a:ea typeface="Times New Roman"/>
                          <a:cs typeface="Times New Roman"/>
                        </a:rPr>
                        <a:t>% of D/F grades given to white students</a:t>
                      </a:r>
                      <a:endParaRPr lang="en-US" sz="1400"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269139">
                <a:tc>
                  <a:txBody>
                    <a:bodyPr/>
                    <a:lstStyle/>
                    <a:p>
                      <a:pPr marL="0" marR="0" algn="just">
                        <a:spcBef>
                          <a:spcPts val="0"/>
                        </a:spcBef>
                        <a:spcAft>
                          <a:spcPts val="0"/>
                        </a:spcAft>
                      </a:pPr>
                      <a:r>
                        <a:rPr lang="en-US" sz="1600" dirty="0">
                          <a:solidFill>
                            <a:schemeClr val="tx1"/>
                          </a:solidFill>
                          <a:effectLst/>
                        </a:rPr>
                        <a:t>Fall 2006</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358</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10.3 %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35.1 %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600" dirty="0">
                          <a:solidFill>
                            <a:schemeClr val="tx1"/>
                          </a:solidFill>
                          <a:effectLst/>
                        </a:rPr>
                        <a:t>5 %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50%</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72.1 %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18.2 %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69139">
                <a:tc>
                  <a:txBody>
                    <a:bodyPr/>
                    <a:lstStyle/>
                    <a:p>
                      <a:pPr marL="0" marR="0" algn="just">
                        <a:spcBef>
                          <a:spcPts val="0"/>
                        </a:spcBef>
                        <a:spcAft>
                          <a:spcPts val="0"/>
                        </a:spcAft>
                      </a:pPr>
                      <a:r>
                        <a:rPr lang="en-US" sz="1600" dirty="0">
                          <a:solidFill>
                            <a:schemeClr val="tx1"/>
                          </a:solidFill>
                          <a:effectLst/>
                        </a:rPr>
                        <a:t>Fall 2006</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392</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18.6%</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27.4 %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600" dirty="0">
                          <a:solidFill>
                            <a:schemeClr val="tx1"/>
                          </a:solidFill>
                          <a:effectLst/>
                        </a:rPr>
                        <a:t>6.4 %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12 %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62.0 %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8.2 %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24053">
                <a:tc>
                  <a:txBody>
                    <a:bodyPr/>
                    <a:lstStyle/>
                    <a:p>
                      <a:pPr marL="0" marR="0" algn="just">
                        <a:spcBef>
                          <a:spcPts val="0"/>
                        </a:spcBef>
                        <a:spcAft>
                          <a:spcPts val="0"/>
                        </a:spcAft>
                      </a:pPr>
                      <a:r>
                        <a:rPr lang="en-US" sz="1600">
                          <a:solidFill>
                            <a:schemeClr val="tx1"/>
                          </a:solidFill>
                          <a:effectLst/>
                        </a:rPr>
                        <a:t>Spring 2007</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361</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13.6 %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40.8 %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600">
                          <a:solidFill>
                            <a:schemeClr val="tx1"/>
                          </a:solidFill>
                          <a:effectLst/>
                        </a:rPr>
                        <a:t>4.7 %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11.8 %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68.1 %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7.7 %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24053">
                <a:tc>
                  <a:txBody>
                    <a:bodyPr/>
                    <a:lstStyle/>
                    <a:p>
                      <a:pPr marL="0" marR="0" algn="just">
                        <a:spcBef>
                          <a:spcPts val="0"/>
                        </a:spcBef>
                        <a:spcAft>
                          <a:spcPts val="0"/>
                        </a:spcAft>
                      </a:pPr>
                      <a:r>
                        <a:rPr lang="en-US" sz="1600">
                          <a:solidFill>
                            <a:schemeClr val="tx1"/>
                          </a:solidFill>
                          <a:effectLst/>
                        </a:rPr>
                        <a:t>Spring 2007</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331</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17.5 %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24.1 %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600">
                          <a:solidFill>
                            <a:schemeClr val="tx1"/>
                          </a:solidFill>
                          <a:effectLst/>
                        </a:rPr>
                        <a:t>4.5 %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13.3 %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66.5 %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8.2 %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55175">
                <a:tc>
                  <a:txBody>
                    <a:bodyPr/>
                    <a:lstStyle/>
                    <a:p>
                      <a:pPr marL="0" marR="0" algn="just">
                        <a:spcBef>
                          <a:spcPts val="0"/>
                        </a:spcBef>
                        <a:spcAft>
                          <a:spcPts val="0"/>
                        </a:spcAft>
                      </a:pPr>
                      <a:r>
                        <a:rPr lang="en-US" sz="1600">
                          <a:solidFill>
                            <a:schemeClr val="tx1"/>
                          </a:solidFill>
                          <a:effectLst/>
                        </a:rPr>
                        <a:t>Fall 2007</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335</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14.3 %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37.5 %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600">
                          <a:solidFill>
                            <a:schemeClr val="tx1"/>
                          </a:solidFill>
                          <a:effectLst/>
                        </a:rPr>
                        <a:t>4.5 %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20.0 %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66.0 %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8.1 %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69139">
                <a:tc>
                  <a:txBody>
                    <a:bodyPr/>
                    <a:lstStyle/>
                    <a:p>
                      <a:pPr marL="0" marR="0" algn="just">
                        <a:spcBef>
                          <a:spcPts val="0"/>
                        </a:spcBef>
                        <a:spcAft>
                          <a:spcPts val="0"/>
                        </a:spcAft>
                      </a:pPr>
                      <a:r>
                        <a:rPr lang="en-US" sz="1600">
                          <a:solidFill>
                            <a:schemeClr val="tx1"/>
                          </a:solidFill>
                          <a:effectLst/>
                        </a:rPr>
                        <a:t>Fall 2007</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360</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18.9 %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25.0 %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600">
                          <a:solidFill>
                            <a:schemeClr val="tx1"/>
                          </a:solidFill>
                          <a:effectLst/>
                        </a:rPr>
                        <a:t>8.6 %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3.2 %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62.2 %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5.8 %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24053">
                <a:tc>
                  <a:txBody>
                    <a:bodyPr/>
                    <a:lstStyle/>
                    <a:p>
                      <a:pPr marL="0" marR="0" algn="just">
                        <a:spcBef>
                          <a:spcPts val="0"/>
                        </a:spcBef>
                        <a:spcAft>
                          <a:spcPts val="0"/>
                        </a:spcAft>
                      </a:pPr>
                      <a:r>
                        <a:rPr lang="en-US" sz="1600">
                          <a:solidFill>
                            <a:schemeClr val="tx1"/>
                          </a:solidFill>
                          <a:effectLst/>
                        </a:rPr>
                        <a:t>Spring 2008</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363</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19.3 %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35.7 %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600">
                          <a:solidFill>
                            <a:schemeClr val="tx1"/>
                          </a:solidFill>
                          <a:effectLst/>
                        </a:rPr>
                        <a:t>5.7 %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23.8 %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61.7 %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6.7 %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24053">
                <a:tc>
                  <a:txBody>
                    <a:bodyPr/>
                    <a:lstStyle/>
                    <a:p>
                      <a:pPr marL="0" marR="0" algn="just">
                        <a:spcBef>
                          <a:spcPts val="0"/>
                        </a:spcBef>
                        <a:spcAft>
                          <a:spcPts val="0"/>
                        </a:spcAft>
                      </a:pPr>
                      <a:r>
                        <a:rPr lang="en-US" sz="1600">
                          <a:solidFill>
                            <a:schemeClr val="tx1"/>
                          </a:solidFill>
                          <a:effectLst/>
                        </a:rPr>
                        <a:t>Spring 2008</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314</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a:solidFill>
                            <a:schemeClr val="tx1"/>
                          </a:solidFill>
                          <a:effectLst/>
                        </a:rPr>
                        <a:t>11.8 %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24.3 %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600">
                          <a:solidFill>
                            <a:schemeClr val="tx1"/>
                          </a:solidFill>
                          <a:effectLst/>
                        </a:rPr>
                        <a:t>5.0 %</a:t>
                      </a:r>
                      <a:endParaRPr lang="en-US" sz="320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600" dirty="0">
                          <a:solidFill>
                            <a:schemeClr val="tx1"/>
                          </a:solidFill>
                          <a:effectLst/>
                        </a:rPr>
                        <a:t>23.0 %</a:t>
                      </a:r>
                      <a:endParaRPr lang="en-US" sz="3200" dirty="0">
                        <a:solidFill>
                          <a:schemeClr val="tx1"/>
                        </a:solidFill>
                        <a:effectLst/>
                        <a:latin typeface="Times"/>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73.6 %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just">
                        <a:spcBef>
                          <a:spcPts val="0"/>
                        </a:spcBef>
                        <a:spcAft>
                          <a:spcPts val="0"/>
                        </a:spcAft>
                      </a:pPr>
                      <a:r>
                        <a:rPr lang="en-US" sz="1400" b="1" dirty="0" smtClean="0">
                          <a:solidFill>
                            <a:schemeClr val="tx1"/>
                          </a:solidFill>
                          <a:effectLst/>
                          <a:latin typeface="+mn-lt"/>
                          <a:ea typeface="Times New Roman"/>
                          <a:cs typeface="Times New Roman"/>
                        </a:rPr>
                        <a:t>6.9 %</a:t>
                      </a:r>
                      <a:endParaRPr lang="en-US" sz="1400" b="1" dirty="0">
                        <a:solidFill>
                          <a:schemeClr val="tx1"/>
                        </a:solidFill>
                        <a:effectLst/>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1805610059"/>
              </p:ext>
            </p:extLst>
          </p:nvPr>
        </p:nvGraphicFramePr>
        <p:xfrm>
          <a:off x="1143000" y="914400"/>
          <a:ext cx="7115175" cy="487680"/>
        </p:xfrm>
        <a:graphic>
          <a:graphicData uri="http://schemas.openxmlformats.org/drawingml/2006/table">
            <a:tbl>
              <a:tblPr>
                <a:tableStyleId>{5C22544A-7EE6-4342-B048-85BDC9FD1C3A}</a:tableStyleId>
              </a:tblPr>
              <a:tblGrid>
                <a:gridCol w="7115175"/>
              </a:tblGrid>
              <a:tr h="0">
                <a:tc>
                  <a:txBody>
                    <a:bodyPr/>
                    <a:lstStyle/>
                    <a:p>
                      <a:pPr marL="0" marR="0" algn="l">
                        <a:spcBef>
                          <a:spcPts val="0"/>
                        </a:spcBef>
                        <a:spcAft>
                          <a:spcPts val="0"/>
                        </a:spcAft>
                      </a:pPr>
                      <a:r>
                        <a:rPr lang="x-none" sz="1600">
                          <a:solidFill>
                            <a:schemeClr val="tx1"/>
                          </a:solidFill>
                          <a:effectLst/>
                        </a:rPr>
                        <a:t>Proportion of URM College Students in BIOL 101 Receiving D/F Grades </a:t>
                      </a:r>
                      <a:endParaRPr lang="en-US" sz="1600" dirty="0">
                        <a:solidFill>
                          <a:schemeClr val="tx1"/>
                        </a:solidFill>
                        <a:effectLst/>
                      </a:endParaRPr>
                    </a:p>
                    <a:p>
                      <a:pPr marL="0" marR="0" algn="l">
                        <a:spcBef>
                          <a:spcPts val="0"/>
                        </a:spcBef>
                        <a:spcAft>
                          <a:spcPts val="0"/>
                        </a:spcAft>
                      </a:pPr>
                      <a:r>
                        <a:rPr lang="en-US" sz="1600" i="1" dirty="0">
                          <a:solidFill>
                            <a:schemeClr val="tx1"/>
                          </a:solidFill>
                          <a:effectLst/>
                        </a:rPr>
                        <a:t>Source: UNC University Registrar</a:t>
                      </a:r>
                      <a:endParaRPr lang="en-US" sz="1600" b="1" i="1" dirty="0">
                        <a:solidFill>
                          <a:schemeClr val="tx1"/>
                        </a:solidFill>
                        <a:effectLst/>
                        <a:latin typeface="Times"/>
                        <a:ea typeface="Times New Roman"/>
                        <a:cs typeface="Times New Roman"/>
                      </a:endParaRPr>
                    </a:p>
                  </a:txBody>
                  <a:tcPr marL="118745" marR="118745" marT="0" marB="0"/>
                </a:tc>
              </a:tr>
            </a:tbl>
          </a:graphicData>
        </a:graphic>
      </p:graphicFrame>
      <p:sp>
        <p:nvSpPr>
          <p:cNvPr id="4" name="TextBox 3"/>
          <p:cNvSpPr txBox="1"/>
          <p:nvPr/>
        </p:nvSpPr>
        <p:spPr>
          <a:xfrm>
            <a:off x="3429000" y="5943600"/>
            <a:ext cx="914400" cy="381000"/>
          </a:xfrm>
          <a:prstGeom prst="rect">
            <a:avLst/>
          </a:prstGeom>
          <a:solidFill>
            <a:srgbClr val="FFFF99"/>
          </a:solidFill>
        </p:spPr>
        <p:txBody>
          <a:bodyPr wrap="square" rtlCol="0">
            <a:spAutoFit/>
          </a:bodyPr>
          <a:lstStyle/>
          <a:p>
            <a:r>
              <a:rPr lang="en-US" dirty="0" smtClean="0"/>
              <a:t>31%</a:t>
            </a:r>
            <a:endParaRPr lang="en-US" dirty="0"/>
          </a:p>
        </p:txBody>
      </p:sp>
      <p:sp>
        <p:nvSpPr>
          <p:cNvPr id="5" name="TextBox 4"/>
          <p:cNvSpPr txBox="1"/>
          <p:nvPr/>
        </p:nvSpPr>
        <p:spPr>
          <a:xfrm>
            <a:off x="5334000" y="5943600"/>
            <a:ext cx="914400" cy="381000"/>
          </a:xfrm>
          <a:prstGeom prst="rect">
            <a:avLst/>
          </a:prstGeom>
          <a:solidFill>
            <a:srgbClr val="FFFF99"/>
          </a:solidFill>
        </p:spPr>
        <p:txBody>
          <a:bodyPr wrap="square" rtlCol="0">
            <a:spAutoFit/>
          </a:bodyPr>
          <a:lstStyle/>
          <a:p>
            <a:r>
              <a:rPr lang="en-US" dirty="0" smtClean="0"/>
              <a:t>20%</a:t>
            </a:r>
            <a:endParaRPr lang="en-US" dirty="0"/>
          </a:p>
        </p:txBody>
      </p:sp>
      <p:sp>
        <p:nvSpPr>
          <p:cNvPr id="6" name="TextBox 5"/>
          <p:cNvSpPr txBox="1"/>
          <p:nvPr/>
        </p:nvSpPr>
        <p:spPr>
          <a:xfrm>
            <a:off x="7315200" y="5943600"/>
            <a:ext cx="914400" cy="381000"/>
          </a:xfrm>
          <a:prstGeom prst="rect">
            <a:avLst/>
          </a:prstGeom>
          <a:solidFill>
            <a:schemeClr val="accent1">
              <a:lumMod val="60000"/>
              <a:lumOff val="40000"/>
            </a:schemeClr>
          </a:solidFill>
        </p:spPr>
        <p:txBody>
          <a:bodyPr wrap="square" rtlCol="0">
            <a:spAutoFit/>
          </a:bodyPr>
          <a:lstStyle/>
          <a:p>
            <a:r>
              <a:rPr lang="en-US" dirty="0" smtClean="0"/>
              <a:t>9%</a:t>
            </a:r>
            <a:endParaRPr lang="en-US" dirty="0"/>
          </a:p>
        </p:txBody>
      </p:sp>
      <p:sp>
        <p:nvSpPr>
          <p:cNvPr id="7" name="TextBox 6"/>
          <p:cNvSpPr txBox="1"/>
          <p:nvPr/>
        </p:nvSpPr>
        <p:spPr>
          <a:xfrm>
            <a:off x="1905000" y="5830669"/>
            <a:ext cx="1295400" cy="646331"/>
          </a:xfrm>
          <a:prstGeom prst="rect">
            <a:avLst/>
          </a:prstGeom>
          <a:noFill/>
        </p:spPr>
        <p:txBody>
          <a:bodyPr wrap="square" rtlCol="0">
            <a:spAutoFit/>
          </a:bodyPr>
          <a:lstStyle/>
          <a:p>
            <a:r>
              <a:rPr lang="en-US" dirty="0" smtClean="0"/>
              <a:t>8 semester average:</a:t>
            </a:r>
            <a:endParaRPr lang="en-US" dirty="0"/>
          </a:p>
        </p:txBody>
      </p:sp>
    </p:spTree>
    <p:extLst>
      <p:ext uri="{BB962C8B-B14F-4D97-AF65-F5344CB8AC3E}">
        <p14:creationId xmlns:p14="http://schemas.microsoft.com/office/powerpoint/2010/main" xmlns="" val="237646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105053067"/>
              </p:ext>
            </p:extLst>
          </p:nvPr>
        </p:nvGraphicFramePr>
        <p:xfrm>
          <a:off x="762000" y="1066800"/>
          <a:ext cx="7391401" cy="2321454"/>
        </p:xfrm>
        <a:graphic>
          <a:graphicData uri="http://schemas.openxmlformats.org/drawingml/2006/table">
            <a:tbl>
              <a:tblPr firstRow="1" firstCol="1" bandRow="1">
                <a:tableStyleId>{5C22544A-7EE6-4342-B048-85BDC9FD1C3A}</a:tableStyleId>
              </a:tblPr>
              <a:tblGrid>
                <a:gridCol w="1880269"/>
                <a:gridCol w="1620921"/>
                <a:gridCol w="2269290"/>
                <a:gridCol w="1620921"/>
              </a:tblGrid>
              <a:tr h="295469">
                <a:tc gridSpan="2">
                  <a:txBody>
                    <a:bodyPr/>
                    <a:lstStyle/>
                    <a:p>
                      <a:pPr marL="0" marR="0" algn="ctr">
                        <a:spcBef>
                          <a:spcPts val="0"/>
                        </a:spcBef>
                        <a:spcAft>
                          <a:spcPts val="0"/>
                        </a:spcAft>
                      </a:pPr>
                      <a:r>
                        <a:rPr lang="en-US" sz="1800" dirty="0">
                          <a:solidFill>
                            <a:schemeClr val="tx1"/>
                          </a:solidFill>
                          <a:effectLst/>
                        </a:rPr>
                        <a:t>Spring 2010 </a:t>
                      </a:r>
                      <a:r>
                        <a:rPr lang="en-US" sz="1800" dirty="0" smtClean="0">
                          <a:solidFill>
                            <a:schemeClr val="tx1"/>
                          </a:solidFill>
                          <a:effectLst/>
                        </a:rPr>
                        <a:t>(Traditional)</a:t>
                      </a:r>
                      <a:endParaRPr lang="en-US" sz="3600" dirty="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hMerge="1">
                  <a:txBody>
                    <a:bodyPr/>
                    <a:lstStyle/>
                    <a:p>
                      <a:endParaRPr lang="en-US"/>
                    </a:p>
                  </a:txBody>
                  <a:tcPr/>
                </a:tc>
                <a:tc gridSpan="2">
                  <a:txBody>
                    <a:bodyPr/>
                    <a:lstStyle/>
                    <a:p>
                      <a:pPr marL="0" marR="0" algn="ctr">
                        <a:spcBef>
                          <a:spcPts val="0"/>
                        </a:spcBef>
                        <a:spcAft>
                          <a:spcPts val="0"/>
                        </a:spcAft>
                      </a:pPr>
                      <a:r>
                        <a:rPr lang="en-US" sz="1800" dirty="0">
                          <a:solidFill>
                            <a:schemeClr val="tx1"/>
                          </a:solidFill>
                          <a:effectLst/>
                        </a:rPr>
                        <a:t>Spring 2011 </a:t>
                      </a:r>
                      <a:r>
                        <a:rPr lang="en-US" sz="1800" dirty="0" smtClean="0">
                          <a:solidFill>
                            <a:schemeClr val="tx1"/>
                          </a:solidFill>
                          <a:effectLst/>
                        </a:rPr>
                        <a:t>(Reformed)</a:t>
                      </a:r>
                      <a:endParaRPr lang="en-US" sz="3600" dirty="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c hMerge="1">
                  <a:txBody>
                    <a:bodyPr/>
                    <a:lstStyle/>
                    <a:p>
                      <a:endParaRPr lang="en-US"/>
                    </a:p>
                  </a:txBody>
                  <a:tcPr/>
                </a:tc>
              </a:tr>
              <a:tr h="295469">
                <a:tc>
                  <a:txBody>
                    <a:bodyPr/>
                    <a:lstStyle/>
                    <a:p>
                      <a:pPr marL="0" marR="0" algn="r">
                        <a:spcBef>
                          <a:spcPts val="0"/>
                        </a:spcBef>
                        <a:spcAft>
                          <a:spcPts val="0"/>
                        </a:spcAft>
                      </a:pPr>
                      <a:r>
                        <a:rPr lang="en-US" sz="1800">
                          <a:solidFill>
                            <a:schemeClr val="tx1"/>
                          </a:solidFill>
                          <a:effectLst/>
                        </a:rPr>
                        <a:t> </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800" dirty="0">
                          <a:solidFill>
                            <a:schemeClr val="tx1"/>
                          </a:solidFill>
                          <a:effectLst/>
                        </a:rPr>
                        <a:t>4-exam Average</a:t>
                      </a:r>
                      <a:endParaRPr lang="en-US" sz="3600" dirty="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r">
                        <a:spcBef>
                          <a:spcPts val="0"/>
                        </a:spcBef>
                        <a:spcAft>
                          <a:spcPts val="0"/>
                        </a:spcAft>
                      </a:pPr>
                      <a:r>
                        <a:rPr lang="en-US" sz="1800">
                          <a:solidFill>
                            <a:schemeClr val="tx1"/>
                          </a:solidFill>
                          <a:effectLst/>
                        </a:rPr>
                        <a:t> </a:t>
                      </a:r>
                      <a:endParaRPr lang="en-US" sz="360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c>
                  <a:txBody>
                    <a:bodyPr/>
                    <a:lstStyle/>
                    <a:p>
                      <a:pPr marL="0" marR="0" algn="ctr">
                        <a:spcBef>
                          <a:spcPts val="0"/>
                        </a:spcBef>
                        <a:spcAft>
                          <a:spcPts val="0"/>
                        </a:spcAft>
                      </a:pPr>
                      <a:r>
                        <a:rPr lang="en-US" sz="1800" dirty="0">
                          <a:solidFill>
                            <a:schemeClr val="tx1"/>
                          </a:solidFill>
                          <a:effectLst/>
                        </a:rPr>
                        <a:t>4-exam Average</a:t>
                      </a:r>
                      <a:endParaRPr lang="en-US" sz="3600" dirty="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r>
              <a:tr h="295469">
                <a:tc>
                  <a:txBody>
                    <a:bodyPr/>
                    <a:lstStyle/>
                    <a:p>
                      <a:pPr marL="0" marR="0" algn="r">
                        <a:spcBef>
                          <a:spcPts val="0"/>
                        </a:spcBef>
                        <a:spcAft>
                          <a:spcPts val="0"/>
                        </a:spcAft>
                      </a:pPr>
                      <a:r>
                        <a:rPr lang="en-US" sz="1800">
                          <a:solidFill>
                            <a:schemeClr val="tx1"/>
                          </a:solidFill>
                          <a:effectLst/>
                        </a:rPr>
                        <a:t>Caucasian (n=241)</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800">
                          <a:solidFill>
                            <a:schemeClr val="tx1"/>
                          </a:solidFill>
                          <a:effectLst/>
                        </a:rPr>
                        <a:t>74.49%</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r">
                        <a:spcBef>
                          <a:spcPts val="0"/>
                        </a:spcBef>
                        <a:spcAft>
                          <a:spcPts val="0"/>
                        </a:spcAft>
                      </a:pPr>
                      <a:r>
                        <a:rPr lang="en-US" sz="1800">
                          <a:solidFill>
                            <a:schemeClr val="tx1"/>
                          </a:solidFill>
                          <a:effectLst/>
                        </a:rPr>
                        <a:t>Caucasian (n=238)</a:t>
                      </a:r>
                      <a:endParaRPr lang="en-US" sz="360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c>
                  <a:txBody>
                    <a:bodyPr/>
                    <a:lstStyle/>
                    <a:p>
                      <a:pPr marL="0" marR="0" algn="ctr">
                        <a:spcBef>
                          <a:spcPts val="0"/>
                        </a:spcBef>
                        <a:spcAft>
                          <a:spcPts val="0"/>
                        </a:spcAft>
                      </a:pPr>
                      <a:r>
                        <a:rPr lang="en-US" sz="1800" dirty="0">
                          <a:solidFill>
                            <a:schemeClr val="tx1"/>
                          </a:solidFill>
                          <a:effectLst/>
                        </a:rPr>
                        <a:t>75.57%</a:t>
                      </a:r>
                      <a:endParaRPr lang="en-US" sz="3600" dirty="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r>
              <a:tr h="295469">
                <a:tc>
                  <a:txBody>
                    <a:bodyPr/>
                    <a:lstStyle/>
                    <a:p>
                      <a:pPr marL="0" marR="0" algn="r">
                        <a:spcBef>
                          <a:spcPts val="0"/>
                        </a:spcBef>
                        <a:spcAft>
                          <a:spcPts val="0"/>
                        </a:spcAft>
                      </a:pPr>
                      <a:r>
                        <a:rPr lang="en-US" sz="1800">
                          <a:solidFill>
                            <a:schemeClr val="tx1"/>
                          </a:solidFill>
                          <a:effectLst/>
                        </a:rPr>
                        <a:t>African American (n=51)</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800" dirty="0">
                          <a:solidFill>
                            <a:schemeClr val="tx1"/>
                          </a:solidFill>
                          <a:effectLst/>
                        </a:rPr>
                        <a:t>57.17%</a:t>
                      </a:r>
                      <a:endParaRPr lang="en-US" sz="3600" dirty="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r">
                        <a:spcBef>
                          <a:spcPts val="0"/>
                        </a:spcBef>
                        <a:spcAft>
                          <a:spcPts val="0"/>
                        </a:spcAft>
                      </a:pPr>
                      <a:r>
                        <a:rPr lang="en-US" sz="1800">
                          <a:solidFill>
                            <a:schemeClr val="tx1"/>
                          </a:solidFill>
                          <a:effectLst/>
                        </a:rPr>
                        <a:t>African American (n=47)</a:t>
                      </a:r>
                      <a:endParaRPr lang="en-US" sz="360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c>
                  <a:txBody>
                    <a:bodyPr/>
                    <a:lstStyle/>
                    <a:p>
                      <a:pPr marL="0" marR="0" algn="ctr">
                        <a:spcBef>
                          <a:spcPts val="0"/>
                        </a:spcBef>
                        <a:spcAft>
                          <a:spcPts val="0"/>
                        </a:spcAft>
                      </a:pPr>
                      <a:r>
                        <a:rPr lang="en-US" sz="1800" dirty="0">
                          <a:solidFill>
                            <a:schemeClr val="tx1"/>
                          </a:solidFill>
                          <a:effectLst/>
                        </a:rPr>
                        <a:t>67.84%*</a:t>
                      </a:r>
                      <a:endParaRPr lang="en-US" sz="3600" dirty="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r>
              <a:tr h="295469">
                <a:tc>
                  <a:txBody>
                    <a:bodyPr/>
                    <a:lstStyle/>
                    <a:p>
                      <a:pPr marL="0" marR="0" algn="r">
                        <a:spcBef>
                          <a:spcPts val="0"/>
                        </a:spcBef>
                        <a:spcAft>
                          <a:spcPts val="0"/>
                        </a:spcAft>
                      </a:pPr>
                      <a:r>
                        <a:rPr lang="en-US" sz="1800">
                          <a:solidFill>
                            <a:schemeClr val="tx1"/>
                          </a:solidFill>
                          <a:effectLst/>
                        </a:rPr>
                        <a:t>Asian (n=31)</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800">
                          <a:solidFill>
                            <a:schemeClr val="tx1"/>
                          </a:solidFill>
                          <a:effectLst/>
                        </a:rPr>
                        <a:t>74.33%</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r">
                        <a:spcBef>
                          <a:spcPts val="0"/>
                        </a:spcBef>
                        <a:spcAft>
                          <a:spcPts val="0"/>
                        </a:spcAft>
                      </a:pPr>
                      <a:r>
                        <a:rPr lang="en-US" sz="1800">
                          <a:solidFill>
                            <a:schemeClr val="tx1"/>
                          </a:solidFill>
                          <a:effectLst/>
                        </a:rPr>
                        <a:t>Asian (n=37)</a:t>
                      </a:r>
                      <a:endParaRPr lang="en-US" sz="360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c>
                  <a:txBody>
                    <a:bodyPr/>
                    <a:lstStyle/>
                    <a:p>
                      <a:pPr marL="0" marR="0" algn="ctr">
                        <a:spcBef>
                          <a:spcPts val="0"/>
                        </a:spcBef>
                        <a:spcAft>
                          <a:spcPts val="0"/>
                        </a:spcAft>
                      </a:pPr>
                      <a:r>
                        <a:rPr lang="en-US" sz="1800" dirty="0">
                          <a:solidFill>
                            <a:schemeClr val="tx1"/>
                          </a:solidFill>
                          <a:effectLst/>
                        </a:rPr>
                        <a:t>75.80%</a:t>
                      </a:r>
                      <a:endParaRPr lang="en-US" sz="3600" dirty="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r>
              <a:tr h="295469">
                <a:tc>
                  <a:txBody>
                    <a:bodyPr/>
                    <a:lstStyle/>
                    <a:p>
                      <a:pPr marL="0" marR="0" algn="r">
                        <a:spcBef>
                          <a:spcPts val="0"/>
                        </a:spcBef>
                        <a:spcAft>
                          <a:spcPts val="0"/>
                        </a:spcAft>
                      </a:pPr>
                      <a:r>
                        <a:rPr lang="en-US" sz="1800">
                          <a:solidFill>
                            <a:schemeClr val="tx1"/>
                          </a:solidFill>
                          <a:effectLst/>
                        </a:rPr>
                        <a:t>Latino (n=17)</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800">
                          <a:solidFill>
                            <a:schemeClr val="tx1"/>
                          </a:solidFill>
                          <a:effectLst/>
                        </a:rPr>
                        <a:t>65.22%</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r">
                        <a:spcBef>
                          <a:spcPts val="0"/>
                        </a:spcBef>
                        <a:spcAft>
                          <a:spcPts val="0"/>
                        </a:spcAft>
                      </a:pPr>
                      <a:r>
                        <a:rPr lang="en-US" sz="1800">
                          <a:solidFill>
                            <a:schemeClr val="tx1"/>
                          </a:solidFill>
                          <a:effectLst/>
                        </a:rPr>
                        <a:t>Latino (n=23)</a:t>
                      </a:r>
                      <a:endParaRPr lang="en-US" sz="360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c>
                  <a:txBody>
                    <a:bodyPr/>
                    <a:lstStyle/>
                    <a:p>
                      <a:pPr marL="0" marR="0" algn="ctr">
                        <a:spcBef>
                          <a:spcPts val="0"/>
                        </a:spcBef>
                        <a:spcAft>
                          <a:spcPts val="0"/>
                        </a:spcAft>
                      </a:pPr>
                      <a:r>
                        <a:rPr lang="en-US" sz="1800" dirty="0">
                          <a:solidFill>
                            <a:schemeClr val="tx1"/>
                          </a:solidFill>
                          <a:effectLst/>
                        </a:rPr>
                        <a:t>75.80%*</a:t>
                      </a:r>
                      <a:endParaRPr lang="en-US" sz="3600" dirty="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r>
              <a:tr h="295469">
                <a:tc>
                  <a:txBody>
                    <a:bodyPr/>
                    <a:lstStyle/>
                    <a:p>
                      <a:pPr marL="0" marR="0" algn="r">
                        <a:spcBef>
                          <a:spcPts val="0"/>
                        </a:spcBef>
                        <a:spcAft>
                          <a:spcPts val="0"/>
                        </a:spcAft>
                      </a:pPr>
                      <a:r>
                        <a:rPr lang="en-US" sz="1800">
                          <a:solidFill>
                            <a:schemeClr val="tx1"/>
                          </a:solidFill>
                          <a:effectLst/>
                        </a:rPr>
                        <a:t>Other (n=28)</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ctr">
                        <a:spcBef>
                          <a:spcPts val="0"/>
                        </a:spcBef>
                        <a:spcAft>
                          <a:spcPts val="0"/>
                        </a:spcAft>
                      </a:pPr>
                      <a:r>
                        <a:rPr lang="en-US" sz="1800">
                          <a:solidFill>
                            <a:schemeClr val="tx1"/>
                          </a:solidFill>
                          <a:effectLst/>
                        </a:rPr>
                        <a:t>67.36%</a:t>
                      </a:r>
                      <a:endParaRPr lang="en-US" sz="3600">
                        <a:solidFill>
                          <a:schemeClr val="tx1"/>
                        </a:solidFill>
                        <a:effectLst/>
                        <a:latin typeface="Times"/>
                        <a:ea typeface="Times New Roman"/>
                        <a:cs typeface="Times New Roman"/>
                      </a:endParaRPr>
                    </a:p>
                  </a:txBody>
                  <a:tcPr marL="68580" marR="68580" marT="0" marB="0">
                    <a:solidFill>
                      <a:schemeClr val="accent5">
                        <a:lumMod val="40000"/>
                        <a:lumOff val="60000"/>
                      </a:schemeClr>
                    </a:solidFill>
                  </a:tcPr>
                </a:tc>
                <a:tc>
                  <a:txBody>
                    <a:bodyPr/>
                    <a:lstStyle/>
                    <a:p>
                      <a:pPr marL="0" marR="0" algn="r">
                        <a:spcBef>
                          <a:spcPts val="0"/>
                        </a:spcBef>
                        <a:spcAft>
                          <a:spcPts val="0"/>
                        </a:spcAft>
                      </a:pPr>
                      <a:r>
                        <a:rPr lang="en-US" sz="1800">
                          <a:solidFill>
                            <a:schemeClr val="tx1"/>
                          </a:solidFill>
                          <a:effectLst/>
                        </a:rPr>
                        <a:t>Other (n=38)</a:t>
                      </a:r>
                      <a:endParaRPr lang="en-US" sz="360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c>
                  <a:txBody>
                    <a:bodyPr/>
                    <a:lstStyle/>
                    <a:p>
                      <a:pPr marL="0" marR="0" algn="ctr">
                        <a:spcBef>
                          <a:spcPts val="0"/>
                        </a:spcBef>
                        <a:spcAft>
                          <a:spcPts val="0"/>
                        </a:spcAft>
                      </a:pPr>
                      <a:r>
                        <a:rPr lang="en-US" sz="1800" dirty="0">
                          <a:solidFill>
                            <a:schemeClr val="tx1"/>
                          </a:solidFill>
                          <a:effectLst/>
                        </a:rPr>
                        <a:t>73.03%</a:t>
                      </a:r>
                      <a:endParaRPr lang="en-US" sz="3600" dirty="0">
                        <a:solidFill>
                          <a:schemeClr val="tx1"/>
                        </a:solidFill>
                        <a:effectLst/>
                        <a:latin typeface="Times"/>
                        <a:ea typeface="Times New Roman"/>
                        <a:cs typeface="Times New Roman"/>
                      </a:endParaRPr>
                    </a:p>
                  </a:txBody>
                  <a:tcPr marL="68580" marR="68580" marT="0" marB="0">
                    <a:solidFill>
                      <a:schemeClr val="accent6">
                        <a:lumMod val="60000"/>
                        <a:lumOff val="4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3105028419"/>
              </p:ext>
            </p:extLst>
          </p:nvPr>
        </p:nvGraphicFramePr>
        <p:xfrm>
          <a:off x="457200" y="381000"/>
          <a:ext cx="8229600" cy="243840"/>
        </p:xfrm>
        <a:graphic>
          <a:graphicData uri="http://schemas.openxmlformats.org/drawingml/2006/table">
            <a:tbl>
              <a:tblPr>
                <a:tableStyleId>{5C22544A-7EE6-4342-B048-85BDC9FD1C3A}</a:tableStyleId>
              </a:tblPr>
              <a:tblGrid>
                <a:gridCol w="8229600"/>
              </a:tblGrid>
              <a:tr h="0">
                <a:tc>
                  <a:txBody>
                    <a:bodyPr/>
                    <a:lstStyle/>
                    <a:p>
                      <a:pPr marL="0" marR="0" algn="l">
                        <a:spcBef>
                          <a:spcPts val="600"/>
                        </a:spcBef>
                        <a:spcAft>
                          <a:spcPts val="600"/>
                        </a:spcAft>
                      </a:pPr>
                      <a:r>
                        <a:rPr lang="en-US" sz="1600" dirty="0">
                          <a:effectLst/>
                        </a:rPr>
                        <a:t>Subgroup Comparison Four-Exam Comparison Before and After Redesign; * p value &lt; 0.05</a:t>
                      </a:r>
                      <a:endParaRPr lang="en-US" sz="1600" b="1" dirty="0">
                        <a:effectLst/>
                        <a:latin typeface="Times"/>
                        <a:ea typeface="Times New Roman"/>
                        <a:cs typeface="Times New Roman"/>
                      </a:endParaRPr>
                    </a:p>
                  </a:txBody>
                  <a:tcPr marL="114300" marR="114300" marT="0" marB="0"/>
                </a:tc>
              </a:tr>
            </a:tbl>
          </a:graphicData>
        </a:graphic>
      </p:graphicFrame>
      <p:sp>
        <p:nvSpPr>
          <p:cNvPr id="5" name="Rectangle 4"/>
          <p:cNvSpPr/>
          <p:nvPr/>
        </p:nvSpPr>
        <p:spPr>
          <a:xfrm>
            <a:off x="685800" y="4492835"/>
            <a:ext cx="8001000" cy="707886"/>
          </a:xfrm>
          <a:prstGeom prst="rect">
            <a:avLst/>
          </a:prstGeom>
        </p:spPr>
        <p:txBody>
          <a:bodyPr wrap="square">
            <a:spAutoFit/>
          </a:bodyPr>
          <a:lstStyle/>
          <a:p>
            <a:pPr marL="171450" indent="-171450">
              <a:buFontTx/>
              <a:buChar char="-"/>
            </a:pPr>
            <a:r>
              <a:rPr lang="en-US" sz="2000" dirty="0" smtClean="0"/>
              <a:t>African American and Latino students performed better in the reformed course.</a:t>
            </a:r>
          </a:p>
        </p:txBody>
      </p:sp>
      <p:sp>
        <p:nvSpPr>
          <p:cNvPr id="7" name="TextBox 6"/>
          <p:cNvSpPr txBox="1"/>
          <p:nvPr/>
        </p:nvSpPr>
        <p:spPr>
          <a:xfrm>
            <a:off x="969818" y="3653135"/>
            <a:ext cx="7086600" cy="461665"/>
          </a:xfrm>
          <a:prstGeom prst="rect">
            <a:avLst/>
          </a:prstGeom>
          <a:noFill/>
        </p:spPr>
        <p:txBody>
          <a:bodyPr wrap="square" rtlCol="0">
            <a:spAutoFit/>
          </a:bodyPr>
          <a:lstStyle/>
          <a:p>
            <a:r>
              <a:rPr lang="en-US" sz="2400" dirty="0" smtClean="0">
                <a:solidFill>
                  <a:srgbClr val="FF0000"/>
                </a:solidFill>
              </a:rPr>
              <a:t>What do you conclude?</a:t>
            </a:r>
            <a:endParaRPr lang="en-US" sz="2400" dirty="0">
              <a:solidFill>
                <a:srgbClr val="FF0000"/>
              </a:solidFill>
            </a:endParaRPr>
          </a:p>
        </p:txBody>
      </p:sp>
    </p:spTree>
    <p:extLst>
      <p:ext uri="{BB962C8B-B14F-4D97-AF65-F5344CB8AC3E}">
        <p14:creationId xmlns:p14="http://schemas.microsoft.com/office/powerpoint/2010/main" xmlns="" val="46577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Performance gaps for each exam: </a:t>
            </a:r>
            <a:br>
              <a:rPr lang="en-US" sz="4000" dirty="0" smtClean="0"/>
            </a:br>
            <a:r>
              <a:rPr lang="en-US" sz="3200" dirty="0" smtClean="0"/>
              <a:t>Traditional Spring 2010</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02318031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78041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extLst>
              <p:ext uri="{D42A27DB-BD31-4B8C-83A1-F6EECF244321}">
                <p14:modId xmlns:p14="http://schemas.microsoft.com/office/powerpoint/2010/main" xmlns="" val="2592699509"/>
              </p:ext>
            </p:extLst>
          </p:nvPr>
        </p:nvGraphicFramePr>
        <p:xfrm>
          <a:off x="1447800" y="152400"/>
          <a:ext cx="5029200" cy="34591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ontent Placeholder 3"/>
          <p:cNvGraphicFramePr>
            <a:graphicFrameLocks/>
          </p:cNvGraphicFramePr>
          <p:nvPr>
            <p:extLst>
              <p:ext uri="{D42A27DB-BD31-4B8C-83A1-F6EECF244321}">
                <p14:modId xmlns:p14="http://schemas.microsoft.com/office/powerpoint/2010/main" xmlns="" val="2243254269"/>
              </p:ext>
            </p:extLst>
          </p:nvPr>
        </p:nvGraphicFramePr>
        <p:xfrm>
          <a:off x="1371600" y="3581400"/>
          <a:ext cx="601832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2400" y="1143000"/>
            <a:ext cx="1219200" cy="584775"/>
          </a:xfrm>
          <a:prstGeom prst="rect">
            <a:avLst/>
          </a:prstGeom>
          <a:noFill/>
        </p:spPr>
        <p:txBody>
          <a:bodyPr wrap="square" rtlCol="0">
            <a:spAutoFit/>
          </a:bodyPr>
          <a:lstStyle/>
          <a:p>
            <a:r>
              <a:rPr lang="en-US" sz="1600" dirty="0" smtClean="0"/>
              <a:t>Traditional 2010</a:t>
            </a:r>
            <a:endParaRPr lang="en-US" sz="1600" dirty="0"/>
          </a:p>
        </p:txBody>
      </p:sp>
      <p:sp>
        <p:nvSpPr>
          <p:cNvPr id="5" name="TextBox 4"/>
          <p:cNvSpPr txBox="1"/>
          <p:nvPr/>
        </p:nvSpPr>
        <p:spPr>
          <a:xfrm>
            <a:off x="76200" y="4419600"/>
            <a:ext cx="1219200" cy="584775"/>
          </a:xfrm>
          <a:prstGeom prst="rect">
            <a:avLst/>
          </a:prstGeom>
          <a:noFill/>
        </p:spPr>
        <p:txBody>
          <a:bodyPr wrap="square" rtlCol="0">
            <a:spAutoFit/>
          </a:bodyPr>
          <a:lstStyle/>
          <a:p>
            <a:r>
              <a:rPr lang="en-US" sz="1600" dirty="0" smtClean="0"/>
              <a:t>Reformed</a:t>
            </a:r>
          </a:p>
          <a:p>
            <a:r>
              <a:rPr lang="en-US" sz="1600" dirty="0" smtClean="0"/>
              <a:t>2011</a:t>
            </a:r>
            <a:endParaRPr lang="en-US" sz="1600" dirty="0"/>
          </a:p>
        </p:txBody>
      </p:sp>
      <p:sp>
        <p:nvSpPr>
          <p:cNvPr id="6" name="TextBox 5"/>
          <p:cNvSpPr txBox="1"/>
          <p:nvPr/>
        </p:nvSpPr>
        <p:spPr>
          <a:xfrm>
            <a:off x="5715000" y="2286000"/>
            <a:ext cx="3124200" cy="181588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solidFill>
                  <a:schemeClr val="accent1">
                    <a:lumMod val="75000"/>
                  </a:schemeClr>
                </a:solidFill>
              </a:rPr>
              <a:t>The gap lessens for African Americans but disappears for Latinos? Why?</a:t>
            </a:r>
            <a:endParaRPr lang="en-US" sz="2800" dirty="0">
              <a:solidFill>
                <a:schemeClr val="accent1">
                  <a:lumMod val="75000"/>
                </a:schemeClr>
              </a:solidFill>
            </a:endParaRPr>
          </a:p>
        </p:txBody>
      </p:sp>
    </p:spTree>
    <p:extLst>
      <p:ext uri="{BB962C8B-B14F-4D97-AF65-F5344CB8AC3E}">
        <p14:creationId xmlns:p14="http://schemas.microsoft.com/office/powerpoint/2010/main" xmlns="" val="4112269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876800"/>
            <a:ext cx="7696199" cy="1015663"/>
          </a:xfrm>
          <a:prstGeom prst="rect">
            <a:avLst/>
          </a:prstGeom>
        </p:spPr>
        <p:txBody>
          <a:bodyPr wrap="square">
            <a:spAutoFit/>
          </a:bodyPr>
          <a:lstStyle/>
          <a:p>
            <a:pPr lvl="0"/>
            <a:r>
              <a:rPr lang="en-US" sz="2000" dirty="0"/>
              <a:t>A significant difference was </a:t>
            </a:r>
            <a:r>
              <a:rPr lang="en-US" sz="2000" dirty="0" smtClean="0"/>
              <a:t>also noted </a:t>
            </a:r>
            <a:r>
              <a:rPr lang="en-US" sz="2000" dirty="0"/>
              <a:t>in 4-exam average scores between first-generation students in the Spring 2011 course (70.9%) and those in the Spring 2010 course (64.81%). </a:t>
            </a:r>
          </a:p>
        </p:txBody>
      </p:sp>
      <p:graphicFrame>
        <p:nvGraphicFramePr>
          <p:cNvPr id="6" name="Table 5"/>
          <p:cNvGraphicFramePr>
            <a:graphicFrameLocks noGrp="1"/>
          </p:cNvGraphicFramePr>
          <p:nvPr>
            <p:extLst>
              <p:ext uri="{D42A27DB-BD31-4B8C-83A1-F6EECF244321}">
                <p14:modId xmlns:p14="http://schemas.microsoft.com/office/powerpoint/2010/main" xmlns="" val="107509929"/>
              </p:ext>
            </p:extLst>
          </p:nvPr>
        </p:nvGraphicFramePr>
        <p:xfrm>
          <a:off x="762000" y="2057400"/>
          <a:ext cx="7924800" cy="1261872"/>
        </p:xfrm>
        <a:graphic>
          <a:graphicData uri="http://schemas.openxmlformats.org/drawingml/2006/table">
            <a:tbl>
              <a:tblPr firstRow="1" firstCol="1" bandRow="1" bandCol="1">
                <a:tableStyleId>{5C22544A-7EE6-4342-B048-85BDC9FD1C3A}</a:tableStyleId>
              </a:tblPr>
              <a:tblGrid>
                <a:gridCol w="1787912"/>
                <a:gridCol w="883218"/>
                <a:gridCol w="1368228"/>
                <a:gridCol w="1368228"/>
                <a:gridCol w="1369121"/>
                <a:gridCol w="1148093"/>
              </a:tblGrid>
              <a:tr h="446989">
                <a:tc>
                  <a:txBody>
                    <a:bodyPr/>
                    <a:lstStyle/>
                    <a:p>
                      <a:pPr marL="0" marR="0">
                        <a:lnSpc>
                          <a:spcPct val="115000"/>
                        </a:lnSpc>
                        <a:spcBef>
                          <a:spcPts val="0"/>
                        </a:spcBef>
                        <a:spcAft>
                          <a:spcPts val="1000"/>
                        </a:spcAft>
                      </a:pPr>
                      <a:r>
                        <a:rPr lang="en-US" sz="1800" dirty="0">
                          <a:solidFill>
                            <a:schemeClr val="tx1"/>
                          </a:solidFill>
                          <a:effectLst/>
                        </a:rPr>
                        <a:t> </a:t>
                      </a:r>
                      <a:endParaRPr lang="en-US" sz="1600" dirty="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dirty="0">
                          <a:solidFill>
                            <a:schemeClr val="tx1"/>
                          </a:solidFill>
                          <a:effectLst/>
                        </a:rPr>
                        <a:t>Exam I</a:t>
                      </a:r>
                      <a:endParaRPr lang="en-US" sz="1600" dirty="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Exam II</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Exam III</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Final Exam</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dirty="0">
                          <a:solidFill>
                            <a:schemeClr val="tx1"/>
                          </a:solidFill>
                          <a:effectLst/>
                        </a:rPr>
                        <a:t>4-exam average</a:t>
                      </a:r>
                      <a:endParaRPr lang="en-US" sz="1600" dirty="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r>
              <a:tr h="216751">
                <a:tc>
                  <a:txBody>
                    <a:bodyPr/>
                    <a:lstStyle/>
                    <a:p>
                      <a:pPr marL="0" marR="0">
                        <a:lnSpc>
                          <a:spcPct val="115000"/>
                        </a:lnSpc>
                        <a:spcBef>
                          <a:spcPts val="0"/>
                        </a:spcBef>
                        <a:spcAft>
                          <a:spcPts val="1000"/>
                        </a:spcAft>
                      </a:pPr>
                      <a:r>
                        <a:rPr lang="en-US" sz="1800">
                          <a:solidFill>
                            <a:schemeClr val="tx1"/>
                          </a:solidFill>
                          <a:effectLst/>
                        </a:rPr>
                        <a:t>NON- First Gen</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62.75%</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78.44%</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73.39%</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71.33%</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dirty="0">
                          <a:solidFill>
                            <a:schemeClr val="tx1"/>
                          </a:solidFill>
                          <a:effectLst/>
                        </a:rPr>
                        <a:t>71.48%</a:t>
                      </a:r>
                      <a:endParaRPr lang="en-US" sz="1600" dirty="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r>
              <a:tr h="216751">
                <a:tc>
                  <a:txBody>
                    <a:bodyPr/>
                    <a:lstStyle/>
                    <a:p>
                      <a:pPr marL="0" marR="0">
                        <a:lnSpc>
                          <a:spcPct val="115000"/>
                        </a:lnSpc>
                        <a:spcBef>
                          <a:spcPts val="0"/>
                        </a:spcBef>
                        <a:spcAft>
                          <a:spcPts val="1000"/>
                        </a:spcAft>
                      </a:pPr>
                      <a:r>
                        <a:rPr lang="en-US" sz="1800">
                          <a:solidFill>
                            <a:schemeClr val="tx1"/>
                          </a:solidFill>
                          <a:effectLst/>
                        </a:rPr>
                        <a:t>First generation</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55.98%</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69.15%</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69.81%</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a:solidFill>
                            <a:schemeClr val="tx1"/>
                          </a:solidFill>
                          <a:effectLst/>
                        </a:rPr>
                        <a:t>64.31%</a:t>
                      </a:r>
                      <a:endParaRPr lang="en-US" sz="160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c>
                  <a:txBody>
                    <a:bodyPr/>
                    <a:lstStyle/>
                    <a:p>
                      <a:pPr marL="0" marR="0" algn="ctr">
                        <a:lnSpc>
                          <a:spcPct val="115000"/>
                        </a:lnSpc>
                        <a:spcBef>
                          <a:spcPts val="0"/>
                        </a:spcBef>
                        <a:spcAft>
                          <a:spcPts val="1000"/>
                        </a:spcAft>
                      </a:pPr>
                      <a:r>
                        <a:rPr lang="en-US" sz="1800" dirty="0">
                          <a:solidFill>
                            <a:schemeClr val="tx1"/>
                          </a:solidFill>
                          <a:effectLst/>
                        </a:rPr>
                        <a:t>64.81%</a:t>
                      </a:r>
                      <a:endParaRPr lang="en-US" sz="1600" dirty="0">
                        <a:solidFill>
                          <a:schemeClr val="tx1"/>
                        </a:solidFill>
                        <a:effectLst/>
                        <a:latin typeface="Calibri"/>
                        <a:ea typeface="Times New Roman"/>
                        <a:cs typeface="Times New Roman"/>
                      </a:endParaRPr>
                    </a:p>
                  </a:txBody>
                  <a:tcPr marL="68580" marR="68580" marT="0" marB="0">
                    <a:solidFill>
                      <a:schemeClr val="accent5">
                        <a:lumMod val="40000"/>
                        <a:lumOff val="6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021376238"/>
              </p:ext>
            </p:extLst>
          </p:nvPr>
        </p:nvGraphicFramePr>
        <p:xfrm>
          <a:off x="685801" y="3429000"/>
          <a:ext cx="8077200" cy="1261872"/>
        </p:xfrm>
        <a:graphic>
          <a:graphicData uri="http://schemas.openxmlformats.org/drawingml/2006/table">
            <a:tbl>
              <a:tblPr firstRow="1" firstCol="1" bandRow="1" bandCol="1">
                <a:tableStyleId>{5C22544A-7EE6-4342-B048-85BDC9FD1C3A}</a:tableStyleId>
              </a:tblPr>
              <a:tblGrid>
                <a:gridCol w="1822295"/>
                <a:gridCol w="900203"/>
                <a:gridCol w="1394539"/>
                <a:gridCol w="1394539"/>
                <a:gridCol w="1395452"/>
                <a:gridCol w="1170172"/>
              </a:tblGrid>
              <a:tr h="609600">
                <a:tc>
                  <a:txBody>
                    <a:bodyPr/>
                    <a:lstStyle/>
                    <a:p>
                      <a:pPr marL="0" marR="0">
                        <a:lnSpc>
                          <a:spcPct val="115000"/>
                        </a:lnSpc>
                        <a:spcBef>
                          <a:spcPts val="0"/>
                        </a:spcBef>
                        <a:spcAft>
                          <a:spcPts val="1000"/>
                        </a:spcAft>
                      </a:pPr>
                      <a:r>
                        <a:rPr lang="en-US" sz="1800" dirty="0">
                          <a:solidFill>
                            <a:schemeClr val="tx1"/>
                          </a:solidFill>
                          <a:effectLst/>
                        </a:rPr>
                        <a:t> </a:t>
                      </a:r>
                      <a:endParaRPr lang="en-US" sz="1600" dirty="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Exam I</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dirty="0">
                          <a:solidFill>
                            <a:schemeClr val="tx1"/>
                          </a:solidFill>
                          <a:effectLst/>
                        </a:rPr>
                        <a:t>Exam II</a:t>
                      </a:r>
                      <a:endParaRPr lang="en-US" sz="1600" dirty="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Exam III</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Final Exam</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4-exam average</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r>
              <a:tr h="304800">
                <a:tc>
                  <a:txBody>
                    <a:bodyPr/>
                    <a:lstStyle/>
                    <a:p>
                      <a:pPr marL="0" marR="0">
                        <a:lnSpc>
                          <a:spcPct val="115000"/>
                        </a:lnSpc>
                        <a:spcBef>
                          <a:spcPts val="0"/>
                        </a:spcBef>
                        <a:spcAft>
                          <a:spcPts val="1000"/>
                        </a:spcAft>
                      </a:pPr>
                      <a:r>
                        <a:rPr lang="en-US" sz="1800">
                          <a:solidFill>
                            <a:schemeClr val="tx1"/>
                          </a:solidFill>
                          <a:effectLst/>
                        </a:rPr>
                        <a:t>NON- First Gen</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74.90%</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74.44%</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79.24%</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72.98%</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75.39%</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r>
              <a:tr h="304800">
                <a:tc>
                  <a:txBody>
                    <a:bodyPr/>
                    <a:lstStyle/>
                    <a:p>
                      <a:pPr marL="0" marR="0">
                        <a:lnSpc>
                          <a:spcPct val="115000"/>
                        </a:lnSpc>
                        <a:spcBef>
                          <a:spcPts val="0"/>
                        </a:spcBef>
                        <a:spcAft>
                          <a:spcPts val="1000"/>
                        </a:spcAft>
                      </a:pPr>
                      <a:r>
                        <a:rPr lang="en-US" sz="1800" dirty="0">
                          <a:solidFill>
                            <a:schemeClr val="tx1"/>
                          </a:solidFill>
                          <a:effectLst/>
                        </a:rPr>
                        <a:t>First generation</a:t>
                      </a:r>
                      <a:endParaRPr lang="en-US" sz="1600" dirty="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75.31%</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69.01%</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73.74%</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a:solidFill>
                            <a:schemeClr val="tx1"/>
                          </a:solidFill>
                          <a:effectLst/>
                        </a:rPr>
                        <a:t>65.48%</a:t>
                      </a:r>
                      <a:endParaRPr lang="en-US" sz="160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1000"/>
                        </a:spcAft>
                      </a:pPr>
                      <a:r>
                        <a:rPr lang="en-US" sz="1800" dirty="0">
                          <a:solidFill>
                            <a:schemeClr val="tx1"/>
                          </a:solidFill>
                          <a:effectLst/>
                        </a:rPr>
                        <a:t>70.89</a:t>
                      </a:r>
                      <a:r>
                        <a:rPr lang="en-US" sz="1800" dirty="0" smtClean="0">
                          <a:solidFill>
                            <a:schemeClr val="tx1"/>
                          </a:solidFill>
                          <a:effectLst/>
                        </a:rPr>
                        <a:t>%*</a:t>
                      </a:r>
                      <a:endParaRPr lang="en-US" sz="1600" dirty="0">
                        <a:solidFill>
                          <a:schemeClr val="tx1"/>
                        </a:solidFill>
                        <a:effectLst/>
                        <a:latin typeface="Calibri"/>
                        <a:ea typeface="Times New Roman"/>
                        <a:cs typeface="Times New Roman"/>
                      </a:endParaRPr>
                    </a:p>
                  </a:txBody>
                  <a:tcPr marL="68580" marR="68580" marT="0" marB="0">
                    <a:solidFill>
                      <a:schemeClr val="accent6">
                        <a:lumMod val="60000"/>
                        <a:lumOff val="40000"/>
                      </a:schemeClr>
                    </a:solidFill>
                  </a:tcPr>
                </a:tc>
              </a:tr>
            </a:tbl>
          </a:graphicData>
        </a:graphic>
      </p:graphicFrame>
      <p:sp>
        <p:nvSpPr>
          <p:cNvPr id="3" name="Title 2"/>
          <p:cNvSpPr>
            <a:spLocks noGrp="1"/>
          </p:cNvSpPr>
          <p:nvPr>
            <p:ph type="title"/>
          </p:nvPr>
        </p:nvSpPr>
        <p:spPr/>
        <p:txBody>
          <a:bodyPr/>
          <a:lstStyle/>
          <a:p>
            <a:r>
              <a:rPr lang="en-US" dirty="0" smtClean="0"/>
              <a:t>First Generation Students:</a:t>
            </a:r>
            <a:endParaRPr lang="en-US" dirty="0"/>
          </a:p>
        </p:txBody>
      </p:sp>
    </p:spTree>
    <p:extLst>
      <p:ext uri="{BB962C8B-B14F-4D97-AF65-F5344CB8AC3E}">
        <p14:creationId xmlns:p14="http://schemas.microsoft.com/office/powerpoint/2010/main" xmlns="" val="18768453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What is happening?</a:t>
            </a:r>
            <a:endParaRPr lang="en-US" dirty="0"/>
          </a:p>
        </p:txBody>
      </p:sp>
      <p:sp>
        <p:nvSpPr>
          <p:cNvPr id="3" name="Content Placeholder 2"/>
          <p:cNvSpPr>
            <a:spLocks noGrp="1"/>
          </p:cNvSpPr>
          <p:nvPr>
            <p:ph idx="1"/>
          </p:nvPr>
        </p:nvSpPr>
        <p:spPr>
          <a:xfrm>
            <a:off x="304800" y="990601"/>
            <a:ext cx="8686800" cy="2514600"/>
          </a:xfrm>
        </p:spPr>
        <p:txBody>
          <a:bodyPr>
            <a:normAutofit/>
          </a:bodyPr>
          <a:lstStyle/>
          <a:p>
            <a:r>
              <a:rPr lang="en-US" sz="2400" dirty="0" smtClean="0"/>
              <a:t>Leveling of playing field before class/increased course structure</a:t>
            </a:r>
          </a:p>
          <a:p>
            <a:pPr lvl="1"/>
            <a:r>
              <a:rPr lang="en-US" sz="2000" dirty="0" smtClean="0"/>
              <a:t>What do I know, what don’t I know? </a:t>
            </a:r>
          </a:p>
          <a:p>
            <a:pPr marL="457200" lvl="1" indent="0">
              <a:buNone/>
            </a:pPr>
            <a:r>
              <a:rPr lang="en-US" sz="1800" i="1" dirty="0" smtClean="0">
                <a:solidFill>
                  <a:schemeClr val="accent2">
                    <a:lumMod val="75000"/>
                  </a:schemeClr>
                </a:solidFill>
              </a:rPr>
              <a:t>Addresses issue of being underprepared </a:t>
            </a:r>
            <a:r>
              <a:rPr lang="en-US" sz="1800" i="1" dirty="0">
                <a:solidFill>
                  <a:schemeClr val="accent2">
                    <a:lumMod val="75000"/>
                  </a:schemeClr>
                </a:solidFill>
              </a:rPr>
              <a:t>by </a:t>
            </a:r>
            <a:r>
              <a:rPr lang="en-US" sz="1800" i="1" dirty="0" err="1" smtClean="0">
                <a:solidFill>
                  <a:schemeClr val="accent2">
                    <a:lumMod val="75000"/>
                  </a:schemeClr>
                </a:solidFill>
              </a:rPr>
              <a:t>highschool</a:t>
            </a:r>
            <a:endParaRPr lang="en-US" sz="1800" i="1" dirty="0">
              <a:solidFill>
                <a:schemeClr val="accent2">
                  <a:lumMod val="75000"/>
                </a:schemeClr>
              </a:solidFill>
            </a:endParaRPr>
          </a:p>
          <a:p>
            <a:r>
              <a:rPr lang="en-US" sz="2400" dirty="0" smtClean="0"/>
              <a:t>Measurable increase in engagement</a:t>
            </a:r>
          </a:p>
        </p:txBody>
      </p:sp>
      <p:graphicFrame>
        <p:nvGraphicFramePr>
          <p:cNvPr id="4" name="Content Placeholder 3"/>
          <p:cNvGraphicFramePr>
            <a:graphicFrameLocks/>
          </p:cNvGraphicFramePr>
          <p:nvPr>
            <p:extLst>
              <p:ext uri="{D42A27DB-BD31-4B8C-83A1-F6EECF244321}">
                <p14:modId xmlns:p14="http://schemas.microsoft.com/office/powerpoint/2010/main" xmlns="" val="3273033755"/>
              </p:ext>
            </p:extLst>
          </p:nvPr>
        </p:nvGraphicFramePr>
        <p:xfrm>
          <a:off x="609600" y="2743200"/>
          <a:ext cx="7391400" cy="3535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2342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1143000" y="304800"/>
            <a:ext cx="7762782" cy="3352800"/>
          </a:xfrm>
          <a:prstGeom prst="wedgeRoundRectCallout">
            <a:avLst>
              <a:gd name="adj1" fmla="val -33097"/>
              <a:gd name="adj2" fmla="val 75445"/>
              <a:gd name="adj3" fmla="val 16667"/>
            </a:avLst>
          </a:prstGeom>
          <a:solidFill>
            <a:schemeClr val="accent5">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371600" y="457200"/>
            <a:ext cx="7522346" cy="2862322"/>
          </a:xfrm>
          <a:prstGeom prst="rect">
            <a:avLst/>
          </a:prstGeom>
        </p:spPr>
        <p:txBody>
          <a:bodyPr wrap="square">
            <a:spAutoFit/>
          </a:bodyPr>
          <a:lstStyle/>
          <a:p>
            <a:r>
              <a:rPr lang="en-US" sz="2000" dirty="0" smtClean="0"/>
              <a:t>“I </a:t>
            </a:r>
            <a:r>
              <a:rPr lang="en-US" sz="2000" dirty="0"/>
              <a:t>learned so much from her! She uses Mastering Biology, which I really appreciated because it included so many study resources. Her lectures are interesting, and she provides an outline for you to fill out as she teaches. She also provides guided reading questions to complete before lectures, which I strongly recommend you doing. They are very helpful. SI sessions are available, and I have been told that they are very helpful (though I never went to one). </a:t>
            </a:r>
            <a:r>
              <a:rPr lang="en-US" sz="2000" dirty="0" smtClean="0"/>
              <a:t>Dr. </a:t>
            </a:r>
            <a:r>
              <a:rPr lang="en-US" sz="2000" dirty="0"/>
              <a:t>Hogan REALLY cares about her students and provides tons of opportunities to get help if you need it. I loved her class and would recommend it to anyone</a:t>
            </a:r>
            <a:r>
              <a:rPr lang="en-US" sz="2000" dirty="0" smtClean="0"/>
              <a:t>.”</a:t>
            </a:r>
            <a:endParaRPr lang="en-US" sz="2000" dirty="0"/>
          </a:p>
        </p:txBody>
      </p:sp>
      <p:sp>
        <p:nvSpPr>
          <p:cNvPr id="6" name="Title 1"/>
          <p:cNvSpPr txBox="1">
            <a:spLocks/>
          </p:cNvSpPr>
          <p:nvPr/>
        </p:nvSpPr>
        <p:spPr>
          <a:xfrm>
            <a:off x="399495" y="4191000"/>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Overheard on a professor rating site…</a:t>
            </a:r>
            <a:endParaRPr lang="en-US" dirty="0"/>
          </a:p>
        </p:txBody>
      </p:sp>
    </p:spTree>
    <p:extLst>
      <p:ext uri="{BB962C8B-B14F-4D97-AF65-F5344CB8AC3E}">
        <p14:creationId xmlns:p14="http://schemas.microsoft.com/office/powerpoint/2010/main" xmlns="" val="3846041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Personalizing the </a:t>
            </a:r>
            <a:r>
              <a:rPr lang="en-US" dirty="0" err="1" smtClean="0"/>
              <a:t>Biol</a:t>
            </a:r>
            <a:r>
              <a:rPr lang="en-US" dirty="0" smtClean="0"/>
              <a:t> 101 experience, how do they know I CARE?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Transparency about my philosophy and my reasoning for each course component.</a:t>
            </a:r>
          </a:p>
          <a:p>
            <a:r>
              <a:rPr lang="en-US" dirty="0" smtClean="0"/>
              <a:t>Emails: sent after exams to high and low scorers and students that make big leaps.</a:t>
            </a:r>
          </a:p>
          <a:p>
            <a:r>
              <a:rPr lang="en-US" dirty="0" smtClean="0"/>
              <a:t>Invitation (nurturing tone) for low scorers to come do a “Self Assessment” survey with me.</a:t>
            </a:r>
          </a:p>
          <a:p>
            <a:r>
              <a:rPr lang="en-US" dirty="0" smtClean="0"/>
              <a:t>Heavily advertising and endorsing resources throughout the semester: </a:t>
            </a:r>
          </a:p>
          <a:p>
            <a:pPr lvl="1"/>
            <a:r>
              <a:rPr lang="en-US" dirty="0" smtClean="0"/>
              <a:t>Basic peer tutoring (advertised as for those “who think they may fail the course”)</a:t>
            </a:r>
          </a:p>
          <a:p>
            <a:pPr lvl="1"/>
            <a:r>
              <a:rPr lang="en-US" dirty="0" smtClean="0"/>
              <a:t>Learning Center Tutoring (Extremely high quality!)</a:t>
            </a:r>
          </a:p>
          <a:p>
            <a:pPr lvl="1"/>
            <a:r>
              <a:rPr lang="en-US" dirty="0" smtClean="0"/>
              <a:t>Supplemental Instructor with peer TA</a:t>
            </a:r>
          </a:p>
          <a:p>
            <a:pPr lvl="1"/>
            <a:r>
              <a:rPr lang="en-US" dirty="0" smtClean="0"/>
              <a:t>Office hours</a:t>
            </a:r>
            <a:endParaRPr lang="en-US" dirty="0"/>
          </a:p>
        </p:txBody>
      </p:sp>
    </p:spTree>
    <p:extLst>
      <p:ext uri="{BB962C8B-B14F-4D97-AF65-F5344CB8AC3E}">
        <p14:creationId xmlns:p14="http://schemas.microsoft.com/office/powerpoint/2010/main" xmlns="" val="3358962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I really doing any better than this?</a:t>
            </a:r>
            <a:endParaRPr lang="en-US" dirty="0"/>
          </a:p>
        </p:txBody>
      </p:sp>
      <p:sp>
        <p:nvSpPr>
          <p:cNvPr id="6" name="Content Placeholder 5"/>
          <p:cNvSpPr>
            <a:spLocks noGrp="1"/>
          </p:cNvSpPr>
          <p:nvPr>
            <p:ph sz="half" idx="2"/>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057400"/>
            <a:ext cx="5334000" cy="42805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5791200" y="1603159"/>
            <a:ext cx="3352800" cy="461665"/>
          </a:xfrm>
          <a:prstGeom prst="rect">
            <a:avLst/>
          </a:prstGeom>
          <a:noFill/>
          <a:ln>
            <a:noFill/>
          </a:ln>
        </p:spPr>
        <p:txBody>
          <a:bodyPr wrap="square" rtlCol="0">
            <a:spAutoFit/>
          </a:bodyPr>
          <a:lstStyle/>
          <a:p>
            <a:r>
              <a:rPr lang="en-US" sz="2400" b="1" dirty="0" smtClean="0"/>
              <a:t>How can I?</a:t>
            </a:r>
          </a:p>
        </p:txBody>
      </p:sp>
      <p:sp>
        <p:nvSpPr>
          <p:cNvPr id="8" name="Content Placeholder 7"/>
          <p:cNvSpPr>
            <a:spLocks noGrp="1"/>
          </p:cNvSpPr>
          <p:nvPr>
            <p:ph sz="quarter" idx="4"/>
          </p:nvPr>
        </p:nvSpPr>
        <p:spPr>
          <a:xfrm>
            <a:off x="5257800" y="2133600"/>
            <a:ext cx="4041775" cy="3951288"/>
          </a:xfrm>
        </p:spPr>
        <p:txBody>
          <a:bodyPr>
            <a:normAutofit/>
          </a:bodyPr>
          <a:lstStyle/>
          <a:p>
            <a:r>
              <a:rPr lang="en-US" dirty="0" smtClean="0"/>
              <a:t>Teach students to use scientific reasoning– not memorization. </a:t>
            </a:r>
          </a:p>
          <a:p>
            <a:r>
              <a:rPr lang="en-US" dirty="0" smtClean="0"/>
              <a:t>Encourage all students </a:t>
            </a:r>
            <a:r>
              <a:rPr lang="en-US" dirty="0"/>
              <a:t>to take responsibility for their learning.</a:t>
            </a:r>
          </a:p>
          <a:p>
            <a:endParaRPr lang="en-US" dirty="0"/>
          </a:p>
        </p:txBody>
      </p:sp>
    </p:spTree>
    <p:extLst>
      <p:ext uri="{BB962C8B-B14F-4D97-AF65-F5344CB8AC3E}">
        <p14:creationId xmlns:p14="http://schemas.microsoft.com/office/powerpoint/2010/main" xmlns="" val="56930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680904955"/>
              </p:ext>
            </p:extLst>
          </p:nvPr>
        </p:nvGraphicFramePr>
        <p:xfrm>
          <a:off x="13855" y="1219200"/>
          <a:ext cx="88392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381000" y="152400"/>
            <a:ext cx="8458200" cy="830997"/>
          </a:xfrm>
          <a:prstGeom prst="rect">
            <a:avLst/>
          </a:prstGeom>
          <a:noFill/>
        </p:spPr>
        <p:txBody>
          <a:bodyPr wrap="square" rtlCol="0">
            <a:spAutoFit/>
          </a:bodyPr>
          <a:lstStyle/>
          <a:p>
            <a:pPr algn="ctr"/>
            <a:r>
              <a:rPr lang="en-US" sz="2400" dirty="0" smtClean="0">
                <a:solidFill>
                  <a:srgbClr val="000000"/>
                </a:solidFill>
              </a:rPr>
              <a:t>Students take responsibility when they respect you and think you care about their learning and their grade.</a:t>
            </a:r>
            <a:endParaRPr lang="en-US" sz="2400" dirty="0">
              <a:solidFill>
                <a:srgbClr val="000000"/>
              </a:solidFill>
            </a:endParaRPr>
          </a:p>
        </p:txBody>
      </p:sp>
    </p:spTree>
    <p:extLst>
      <p:ext uri="{BB962C8B-B14F-4D97-AF65-F5344CB8AC3E}">
        <p14:creationId xmlns:p14="http://schemas.microsoft.com/office/powerpoint/2010/main" xmlns="" val="7092470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smtClean="0"/>
              <a:t>What next?</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dirty="0" smtClean="0"/>
              <a:t>Resources to continue improvement:</a:t>
            </a:r>
          </a:p>
          <a:p>
            <a:pPr lvl="1"/>
            <a:r>
              <a:rPr lang="en-US" sz="2400" dirty="0" smtClean="0"/>
              <a:t>A T.A. dedicated to helping me personalize the course (i.e. identifying students who fit into “bins”)</a:t>
            </a:r>
          </a:p>
          <a:p>
            <a:pPr lvl="1"/>
            <a:r>
              <a:rPr lang="en-US" sz="2400" dirty="0" smtClean="0"/>
              <a:t>More support for Supplemental Instruction which correlate with better student performance</a:t>
            </a:r>
          </a:p>
          <a:p>
            <a:pPr lvl="2"/>
            <a:r>
              <a:rPr lang="en-US" sz="2000" i="1" dirty="0" err="1" smtClean="0"/>
              <a:t>Rath</a:t>
            </a:r>
            <a:r>
              <a:rPr lang="en-US" sz="2000" i="1" dirty="0" smtClean="0"/>
              <a:t> et. al, CBE LIFE SCIENCES EDUCATION. Sept 2007  “Supplemental </a:t>
            </a:r>
            <a:r>
              <a:rPr lang="en-US" sz="2000" i="1" dirty="0"/>
              <a:t>Instruction in Introductory Biology I: Enhancing the Performance and Retention of Underrepresented Minority </a:t>
            </a:r>
            <a:r>
              <a:rPr lang="en-US" sz="2000" i="1" dirty="0" smtClean="0"/>
              <a:t>Students”.</a:t>
            </a:r>
            <a:endParaRPr lang="en-US" sz="2000" i="1" dirty="0"/>
          </a:p>
          <a:p>
            <a:pPr lvl="1"/>
            <a:r>
              <a:rPr lang="en-US" sz="2400" dirty="0" smtClean="0"/>
              <a:t>Classroom coaching on ways to better align my activities with learning outcomes.</a:t>
            </a:r>
          </a:p>
        </p:txBody>
      </p:sp>
    </p:spTree>
    <p:extLst>
      <p:ext uri="{BB962C8B-B14F-4D97-AF65-F5344CB8AC3E}">
        <p14:creationId xmlns:p14="http://schemas.microsoft.com/office/powerpoint/2010/main" xmlns="" val="5809536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3" name="Content Placeholder 2"/>
          <p:cNvSpPr>
            <a:spLocks noGrp="1"/>
          </p:cNvSpPr>
          <p:nvPr>
            <p:ph idx="1"/>
          </p:nvPr>
        </p:nvSpPr>
        <p:spPr/>
        <p:txBody>
          <a:bodyPr>
            <a:normAutofit/>
          </a:bodyPr>
          <a:lstStyle/>
          <a:p>
            <a:r>
              <a:rPr lang="en-US" sz="2800" dirty="0"/>
              <a:t>More statistical analysis to validate our findings with URM and first generation students in other reformed semesters.</a:t>
            </a:r>
          </a:p>
          <a:p>
            <a:pPr lvl="1"/>
            <a:r>
              <a:rPr lang="en-US" sz="2000" i="1" dirty="0" err="1"/>
              <a:t>Haak</a:t>
            </a:r>
            <a:r>
              <a:rPr lang="en-US" sz="2000" i="1" dirty="0"/>
              <a:t> et. al, SCIENCE, June 2011 “Increased Structure and Active Learning Reduce the Achievement Gap in Introductory Biology”.</a:t>
            </a:r>
          </a:p>
          <a:p>
            <a:r>
              <a:rPr lang="en-US" sz="2800" dirty="0"/>
              <a:t>Identify the course components that have the biggest impact on reducing the performance gap.</a:t>
            </a:r>
          </a:p>
          <a:p>
            <a:r>
              <a:rPr lang="en-US" sz="2800" dirty="0"/>
              <a:t>Learn what barriers the African American students face that may have disappeared in Latinos</a:t>
            </a:r>
            <a:r>
              <a:rPr lang="en-US" sz="2800" dirty="0" smtClean="0"/>
              <a:t>.</a:t>
            </a:r>
          </a:p>
          <a:p>
            <a:r>
              <a:rPr lang="en-US" sz="2800" dirty="0" smtClean="0"/>
              <a:t>Measure </a:t>
            </a:r>
            <a:r>
              <a:rPr lang="en-US" sz="2800" smtClean="0"/>
              <a:t>learning gains, </a:t>
            </a:r>
            <a:r>
              <a:rPr lang="en-US" sz="2800" dirty="0" smtClean="0"/>
              <a:t>not </a:t>
            </a:r>
            <a:r>
              <a:rPr lang="en-US" sz="2800" smtClean="0"/>
              <a:t>just performance.</a:t>
            </a:r>
            <a:endParaRPr lang="en-US" sz="2800" dirty="0"/>
          </a:p>
          <a:p>
            <a:endParaRPr lang="en-US" sz="4000" dirty="0"/>
          </a:p>
        </p:txBody>
      </p:sp>
    </p:spTree>
    <p:extLst>
      <p:ext uri="{BB962C8B-B14F-4D97-AF65-F5344CB8AC3E}">
        <p14:creationId xmlns:p14="http://schemas.microsoft.com/office/powerpoint/2010/main" xmlns="" val="39853379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Thanks to…</a:t>
            </a:r>
            <a:endParaRPr lang="en-US" dirty="0"/>
          </a:p>
        </p:txBody>
      </p:sp>
      <p:sp>
        <p:nvSpPr>
          <p:cNvPr id="5" name="Content Placeholder 4"/>
          <p:cNvSpPr>
            <a:spLocks noGrp="1"/>
          </p:cNvSpPr>
          <p:nvPr>
            <p:ph idx="1"/>
          </p:nvPr>
        </p:nvSpPr>
        <p:spPr/>
        <p:txBody>
          <a:bodyPr/>
          <a:lstStyle/>
          <a:p>
            <a:r>
              <a:rPr lang="en-US" dirty="0" smtClean="0"/>
              <a:t>Lenovo</a:t>
            </a:r>
          </a:p>
          <a:p>
            <a:r>
              <a:rPr lang="en-US" dirty="0" smtClean="0"/>
              <a:t>Pearson</a:t>
            </a:r>
          </a:p>
          <a:p>
            <a:r>
              <a:rPr lang="en-US" dirty="0" smtClean="0"/>
              <a:t>Bob Henshaw</a:t>
            </a:r>
          </a:p>
          <a:p>
            <a:r>
              <a:rPr lang="en-US" dirty="0" smtClean="0"/>
              <a:t>Erika Bagley</a:t>
            </a:r>
          </a:p>
          <a:p>
            <a:r>
              <a:rPr lang="en-US" dirty="0"/>
              <a:t>Suzanne </a:t>
            </a:r>
            <a:r>
              <a:rPr lang="en-US" dirty="0" smtClean="0"/>
              <a:t>Cadwell</a:t>
            </a:r>
          </a:p>
          <a:p>
            <a:r>
              <a:rPr lang="en-US" dirty="0" smtClean="0"/>
              <a:t>Jean DeSaix</a:t>
            </a:r>
            <a:endParaRPr lang="en-US" dirty="0"/>
          </a:p>
          <a:p>
            <a:r>
              <a:rPr lang="en-US" dirty="0" smtClean="0"/>
              <a:t>Center for Faculty Excellence</a:t>
            </a:r>
            <a:endParaRPr lang="en-US" dirty="0"/>
          </a:p>
        </p:txBody>
      </p:sp>
      <p:sp>
        <p:nvSpPr>
          <p:cNvPr id="6" name="Rectangle 5"/>
          <p:cNvSpPr/>
          <p:nvPr/>
        </p:nvSpPr>
        <p:spPr>
          <a:xfrm>
            <a:off x="6477000" y="6286584"/>
            <a:ext cx="2347630" cy="369332"/>
          </a:xfrm>
          <a:prstGeom prst="rect">
            <a:avLst/>
          </a:prstGeom>
        </p:spPr>
        <p:txBody>
          <a:bodyPr wrap="none">
            <a:spAutoFit/>
          </a:bodyPr>
          <a:lstStyle/>
          <a:p>
            <a:r>
              <a:rPr lang="en-US" dirty="0" smtClean="0"/>
              <a:t>IRB exempt: 11-1752</a:t>
            </a:r>
            <a:endParaRPr lang="en-US" dirty="0"/>
          </a:p>
        </p:txBody>
      </p:sp>
    </p:spTree>
    <p:extLst>
      <p:ext uri="{BB962C8B-B14F-4D97-AF65-F5344CB8AC3E}">
        <p14:creationId xmlns:p14="http://schemas.microsoft.com/office/powerpoint/2010/main" xmlns="" val="38270743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Spring 2010</a:t>
            </a:r>
            <a:br>
              <a:rPr lang="en-US" dirty="0" smtClean="0"/>
            </a:br>
            <a:r>
              <a:rPr lang="en-US" sz="3600" dirty="0" smtClean="0"/>
              <a:t>(Traditional)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80680725"/>
              </p:ext>
            </p:extLst>
          </p:nvPr>
        </p:nvGraphicFramePr>
        <p:xfrm>
          <a:off x="685800" y="1371600"/>
          <a:ext cx="8001000" cy="3200401"/>
        </p:xfrm>
        <a:graphic>
          <a:graphicData uri="http://schemas.openxmlformats.org/drawingml/2006/table">
            <a:tbl>
              <a:tblPr firstRow="1" firstCol="1" bandRow="1" bandCol="1">
                <a:tableStyleId>{5C22544A-7EE6-4342-B048-85BDC9FD1C3A}</a:tableStyleId>
              </a:tblPr>
              <a:tblGrid>
                <a:gridCol w="2091369"/>
                <a:gridCol w="889501"/>
                <a:gridCol w="1314872"/>
                <a:gridCol w="1346498"/>
                <a:gridCol w="1179380"/>
                <a:gridCol w="1179380"/>
              </a:tblGrid>
              <a:tr h="510565">
                <a:tc>
                  <a:txBody>
                    <a:bodyPr/>
                    <a:lstStyle/>
                    <a:p>
                      <a:pPr marL="0" marR="0">
                        <a:lnSpc>
                          <a:spcPct val="115000"/>
                        </a:lnSpc>
                        <a:spcBef>
                          <a:spcPts val="0"/>
                        </a:spcBef>
                        <a:spcAft>
                          <a:spcPts val="1000"/>
                        </a:spcAft>
                      </a:pPr>
                      <a:r>
                        <a:rPr lang="en-US" sz="1400" dirty="0">
                          <a:solidFill>
                            <a:schemeClr val="tx2"/>
                          </a:solidFill>
                          <a:effectLst/>
                        </a:rPr>
                        <a:t> </a:t>
                      </a:r>
                      <a:endParaRPr lang="en-US" sz="1200" dirty="0">
                        <a:solidFill>
                          <a:schemeClr val="tx2"/>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400">
                          <a:solidFill>
                            <a:schemeClr val="tx2"/>
                          </a:solidFill>
                          <a:effectLst/>
                        </a:rPr>
                        <a:t>Exam I</a:t>
                      </a:r>
                      <a:endParaRPr lang="en-US" sz="1200">
                        <a:solidFill>
                          <a:schemeClr val="tx2"/>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400">
                          <a:solidFill>
                            <a:schemeClr val="tx2"/>
                          </a:solidFill>
                          <a:effectLst/>
                        </a:rPr>
                        <a:t>Exam II</a:t>
                      </a:r>
                      <a:endParaRPr lang="en-US" sz="1200">
                        <a:solidFill>
                          <a:schemeClr val="tx2"/>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400">
                          <a:solidFill>
                            <a:schemeClr val="tx2"/>
                          </a:solidFill>
                          <a:effectLst/>
                        </a:rPr>
                        <a:t>Exam III</a:t>
                      </a:r>
                      <a:endParaRPr lang="en-US" sz="1200">
                        <a:solidFill>
                          <a:schemeClr val="tx2"/>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400">
                          <a:solidFill>
                            <a:schemeClr val="tx2"/>
                          </a:solidFill>
                          <a:effectLst/>
                        </a:rPr>
                        <a:t>Final Exam</a:t>
                      </a:r>
                      <a:endParaRPr lang="en-US" sz="1200">
                        <a:solidFill>
                          <a:schemeClr val="tx2"/>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400">
                          <a:solidFill>
                            <a:schemeClr val="tx2"/>
                          </a:solidFill>
                          <a:effectLst/>
                        </a:rPr>
                        <a:t>4-exam Average</a:t>
                      </a:r>
                      <a:endParaRPr lang="en-US" sz="1200">
                        <a:solidFill>
                          <a:schemeClr val="tx2"/>
                        </a:solidFill>
                        <a:effectLst/>
                        <a:latin typeface="Calibri"/>
                        <a:ea typeface="Times New Roman"/>
                        <a:cs typeface="Times New Roman"/>
                      </a:endParaRPr>
                    </a:p>
                  </a:txBody>
                  <a:tcPr marL="68580" marR="68580" marT="0" marB="0"/>
                </a:tc>
              </a:tr>
              <a:tr h="464212">
                <a:tc>
                  <a:txBody>
                    <a:bodyPr/>
                    <a:lstStyle/>
                    <a:p>
                      <a:pPr marL="0" marR="0">
                        <a:lnSpc>
                          <a:spcPct val="115000"/>
                        </a:lnSpc>
                        <a:spcBef>
                          <a:spcPts val="0"/>
                        </a:spcBef>
                        <a:spcAft>
                          <a:spcPts val="1000"/>
                        </a:spcAft>
                      </a:pPr>
                      <a:r>
                        <a:rPr lang="en-US" sz="1400" dirty="0" smtClean="0">
                          <a:solidFill>
                            <a:schemeClr val="tx2"/>
                          </a:solidFill>
                          <a:effectLst/>
                        </a:rPr>
                        <a:t>Caucasian (n=241)</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64.67%</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81.17%</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77.23%</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74.92%</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smtClean="0">
                          <a:solidFill>
                            <a:schemeClr val="tx2"/>
                          </a:solidFill>
                          <a:effectLst/>
                        </a:rPr>
                        <a:t>74.49%</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r>
              <a:tr h="648600">
                <a:tc>
                  <a:txBody>
                    <a:bodyPr/>
                    <a:lstStyle/>
                    <a:p>
                      <a:pPr marL="0" marR="0">
                        <a:lnSpc>
                          <a:spcPct val="115000"/>
                        </a:lnSpc>
                        <a:spcBef>
                          <a:spcPts val="0"/>
                        </a:spcBef>
                        <a:spcAft>
                          <a:spcPts val="1000"/>
                        </a:spcAft>
                      </a:pPr>
                      <a:r>
                        <a:rPr lang="en-US" sz="1400" dirty="0" smtClean="0">
                          <a:solidFill>
                            <a:schemeClr val="tx2"/>
                          </a:solidFill>
                          <a:effectLst/>
                        </a:rPr>
                        <a:t>African American (n=51)</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49.85</a:t>
                      </a:r>
                      <a:r>
                        <a:rPr lang="en-US" sz="1400" dirty="0" smtClean="0">
                          <a:solidFill>
                            <a:schemeClr val="tx2"/>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-14.8</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62.97</a:t>
                      </a:r>
                      <a:r>
                        <a:rPr lang="en-US" sz="1400" dirty="0" smtClean="0">
                          <a:solidFill>
                            <a:schemeClr val="tx2"/>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-18.2</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61.43</a:t>
                      </a:r>
                      <a:r>
                        <a:rPr lang="en-US" sz="1400" dirty="0" smtClean="0">
                          <a:solidFill>
                            <a:schemeClr val="tx2"/>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-15.8</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60.22</a:t>
                      </a:r>
                      <a:r>
                        <a:rPr lang="en-US" sz="1400" dirty="0" smtClean="0">
                          <a:solidFill>
                            <a:schemeClr val="tx2"/>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-14.7</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smtClean="0">
                          <a:solidFill>
                            <a:schemeClr val="tx2"/>
                          </a:solidFill>
                          <a:effectLst/>
                        </a:rPr>
                        <a:t>57.17%</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-17.32</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r>
              <a:tr h="464212">
                <a:tc>
                  <a:txBody>
                    <a:bodyPr/>
                    <a:lstStyle/>
                    <a:p>
                      <a:pPr marL="0" marR="0">
                        <a:lnSpc>
                          <a:spcPct val="115000"/>
                        </a:lnSpc>
                        <a:spcBef>
                          <a:spcPts val="0"/>
                        </a:spcBef>
                        <a:spcAft>
                          <a:spcPts val="1000"/>
                        </a:spcAft>
                      </a:pPr>
                      <a:r>
                        <a:rPr lang="en-US" sz="1400" dirty="0">
                          <a:solidFill>
                            <a:schemeClr val="tx2"/>
                          </a:solidFill>
                          <a:effectLst/>
                        </a:rPr>
                        <a:t>Asian (n=31)</a:t>
                      </a:r>
                      <a:endParaRPr lang="en-US" sz="1200" dirty="0">
                        <a:solidFill>
                          <a:schemeClr val="tx2"/>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400" dirty="0">
                          <a:solidFill>
                            <a:schemeClr val="tx2"/>
                          </a:solidFill>
                          <a:effectLst/>
                        </a:rPr>
                        <a:t>66.05</a:t>
                      </a:r>
                      <a:r>
                        <a:rPr lang="en-US" sz="1400" dirty="0" smtClean="0">
                          <a:solidFill>
                            <a:schemeClr val="tx2"/>
                          </a:solidFill>
                          <a:effectLst/>
                        </a:rPr>
                        <a:t>%</a:t>
                      </a: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81.54%</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76.37%</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73.37%</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74.33%</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r>
              <a:tr h="648600">
                <a:tc>
                  <a:txBody>
                    <a:bodyPr/>
                    <a:lstStyle/>
                    <a:p>
                      <a:pPr marL="0" marR="0">
                        <a:lnSpc>
                          <a:spcPct val="115000"/>
                        </a:lnSpc>
                        <a:spcBef>
                          <a:spcPts val="0"/>
                        </a:spcBef>
                        <a:spcAft>
                          <a:spcPts val="1000"/>
                        </a:spcAft>
                      </a:pPr>
                      <a:r>
                        <a:rPr lang="en-US" sz="1400" dirty="0">
                          <a:solidFill>
                            <a:schemeClr val="tx2"/>
                          </a:solidFill>
                          <a:effectLst/>
                        </a:rPr>
                        <a:t>Latino (n=17)</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56.21</a:t>
                      </a:r>
                      <a:r>
                        <a:rPr lang="en-US" sz="1400" dirty="0" smtClean="0">
                          <a:solidFill>
                            <a:schemeClr val="tx2"/>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-8.5</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74.07</a:t>
                      </a:r>
                      <a:r>
                        <a:rPr lang="en-US" sz="1400" dirty="0" smtClean="0">
                          <a:solidFill>
                            <a:schemeClr val="tx2"/>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-7.1</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68.17</a:t>
                      </a:r>
                      <a:r>
                        <a:rPr lang="en-US" sz="1400" dirty="0" smtClean="0">
                          <a:solidFill>
                            <a:schemeClr val="tx2"/>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-9.06</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62.41</a:t>
                      </a:r>
                      <a:r>
                        <a:rPr lang="en-US" sz="1400" dirty="0" smtClean="0">
                          <a:solidFill>
                            <a:schemeClr val="tx2"/>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-12.51</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65.22</a:t>
                      </a:r>
                      <a:r>
                        <a:rPr lang="en-US" sz="1400" dirty="0" smtClean="0">
                          <a:solidFill>
                            <a:schemeClr val="tx2"/>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-9.27</a:t>
                      </a:r>
                      <a:endParaRPr lang="en-US" sz="1200" dirty="0">
                        <a:solidFill>
                          <a:srgbClr val="FF0000"/>
                        </a:solidFill>
                        <a:effectLst/>
                        <a:latin typeface="Calibri"/>
                        <a:ea typeface="Times New Roman"/>
                        <a:cs typeface="Times New Roman"/>
                      </a:endParaRPr>
                    </a:p>
                  </a:txBody>
                  <a:tcPr marL="68580" marR="68580" marT="0" marB="0">
                    <a:solidFill>
                      <a:schemeClr val="accent1"/>
                    </a:solidFill>
                  </a:tcPr>
                </a:tc>
              </a:tr>
              <a:tr h="464212">
                <a:tc>
                  <a:txBody>
                    <a:bodyPr/>
                    <a:lstStyle/>
                    <a:p>
                      <a:pPr marL="0" marR="0">
                        <a:lnSpc>
                          <a:spcPct val="115000"/>
                        </a:lnSpc>
                        <a:spcBef>
                          <a:spcPts val="0"/>
                        </a:spcBef>
                        <a:spcAft>
                          <a:spcPts val="1000"/>
                        </a:spcAft>
                      </a:pPr>
                      <a:r>
                        <a:rPr lang="en-US" sz="1400" dirty="0">
                          <a:solidFill>
                            <a:schemeClr val="tx2"/>
                          </a:solidFill>
                          <a:effectLst/>
                        </a:rPr>
                        <a:t>Other (n=28)</a:t>
                      </a:r>
                      <a:endParaRPr lang="en-US" sz="1200" dirty="0">
                        <a:solidFill>
                          <a:schemeClr val="tx2"/>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en-US" sz="1400" dirty="0">
                          <a:solidFill>
                            <a:schemeClr val="tx2"/>
                          </a:solidFill>
                          <a:effectLst/>
                        </a:rPr>
                        <a:t>57.37%</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72.91%</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71.15%</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67.99%</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1000"/>
                        </a:spcAft>
                      </a:pPr>
                      <a:r>
                        <a:rPr lang="en-US" sz="1400" dirty="0">
                          <a:solidFill>
                            <a:schemeClr val="tx2"/>
                          </a:solidFill>
                          <a:effectLst/>
                        </a:rPr>
                        <a:t>67.36%</a:t>
                      </a:r>
                      <a:endParaRPr lang="en-US" sz="1200" dirty="0">
                        <a:solidFill>
                          <a:schemeClr val="tx2"/>
                        </a:solidFill>
                        <a:effectLst/>
                        <a:latin typeface="Calibri"/>
                        <a:ea typeface="Times New Roman"/>
                        <a:cs typeface="Times New Roman"/>
                      </a:endParaRPr>
                    </a:p>
                  </a:txBody>
                  <a:tcPr marL="68580" marR="68580" marT="0" marB="0">
                    <a:solidFill>
                      <a:schemeClr val="accent1"/>
                    </a:solidFill>
                  </a:tcPr>
                </a:tc>
              </a:tr>
            </a:tbl>
          </a:graphicData>
        </a:graphic>
      </p:graphicFrame>
    </p:spTree>
    <p:extLst>
      <p:ext uri="{BB962C8B-B14F-4D97-AF65-F5344CB8AC3E}">
        <p14:creationId xmlns:p14="http://schemas.microsoft.com/office/powerpoint/2010/main" xmlns="" val="21298451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Performance Gaps for each exam:</a:t>
            </a:r>
            <a:br>
              <a:rPr lang="en-US" sz="4000" dirty="0" smtClean="0"/>
            </a:br>
            <a:r>
              <a:rPr lang="en-US" sz="3200" dirty="0" smtClean="0"/>
              <a:t>Reformed Spring 2011</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2471688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155296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838200"/>
          </a:xfrm>
        </p:spPr>
        <p:txBody>
          <a:bodyPr/>
          <a:lstStyle/>
          <a:p>
            <a:r>
              <a:rPr lang="en-US" dirty="0" smtClean="0"/>
              <a:t>Spring 2011</a:t>
            </a:r>
            <a:br>
              <a:rPr lang="en-US" dirty="0" smtClean="0"/>
            </a:br>
            <a:r>
              <a:rPr lang="en-US" sz="3200" dirty="0"/>
              <a:t>(</a:t>
            </a:r>
            <a:r>
              <a:rPr lang="en-US" sz="3200" dirty="0" smtClean="0"/>
              <a:t>Reformed)</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90076117"/>
              </p:ext>
            </p:extLst>
          </p:nvPr>
        </p:nvGraphicFramePr>
        <p:xfrm>
          <a:off x="609600" y="1295400"/>
          <a:ext cx="7772401" cy="2899768"/>
        </p:xfrm>
        <a:graphic>
          <a:graphicData uri="http://schemas.openxmlformats.org/drawingml/2006/table">
            <a:tbl>
              <a:tblPr firstRow="1" firstCol="1" bandRow="1" bandCol="1">
                <a:tableStyleId>{5C22544A-7EE6-4342-B048-85BDC9FD1C3A}</a:tableStyleId>
              </a:tblPr>
              <a:tblGrid>
                <a:gridCol w="2016723"/>
                <a:gridCol w="878076"/>
                <a:gridCol w="1400760"/>
                <a:gridCol w="1339085"/>
                <a:gridCol w="1063868"/>
                <a:gridCol w="1073889"/>
              </a:tblGrid>
              <a:tr h="481819">
                <a:tc>
                  <a:txBody>
                    <a:bodyPr/>
                    <a:lstStyle/>
                    <a:p>
                      <a:pPr marL="0" marR="0">
                        <a:lnSpc>
                          <a:spcPct val="115000"/>
                        </a:lnSpc>
                        <a:spcBef>
                          <a:spcPts val="0"/>
                        </a:spcBef>
                        <a:spcAft>
                          <a:spcPts val="1000"/>
                        </a:spcAft>
                      </a:pPr>
                      <a:r>
                        <a:rPr lang="en-US" sz="1400" dirty="0">
                          <a:solidFill>
                            <a:schemeClr val="tx1"/>
                          </a:solidFill>
                          <a:effectLst/>
                        </a:rPr>
                        <a:t> </a:t>
                      </a:r>
                      <a:endParaRPr lang="en-US" sz="1200" dirty="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Exam I</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Exam II</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Exam III</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Final Exam</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4-exam Average</a:t>
                      </a:r>
                      <a:endParaRPr lang="en-US" sz="1200">
                        <a:solidFill>
                          <a:schemeClr val="tx1"/>
                        </a:solidFill>
                        <a:effectLst/>
                        <a:latin typeface="Calibri"/>
                        <a:ea typeface="Times New Roman"/>
                        <a:cs typeface="Times New Roman"/>
                      </a:endParaRPr>
                    </a:p>
                  </a:txBody>
                  <a:tcPr marL="68580" marR="68580" marT="0" marB="0">
                    <a:solidFill>
                      <a:srgbClr val="FBB581"/>
                    </a:solidFill>
                  </a:tcPr>
                </a:tc>
              </a:tr>
              <a:tr h="297263">
                <a:tc>
                  <a:txBody>
                    <a:bodyPr/>
                    <a:lstStyle/>
                    <a:p>
                      <a:pPr marL="0" marR="0">
                        <a:lnSpc>
                          <a:spcPct val="115000"/>
                        </a:lnSpc>
                        <a:spcBef>
                          <a:spcPts val="0"/>
                        </a:spcBef>
                        <a:spcAft>
                          <a:spcPts val="1000"/>
                        </a:spcAft>
                      </a:pPr>
                      <a:r>
                        <a:rPr lang="en-US" sz="1400">
                          <a:solidFill>
                            <a:schemeClr val="tx1"/>
                          </a:solidFill>
                          <a:effectLst/>
                        </a:rPr>
                        <a:t>Caucasian (n=238)</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75.54%</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74.17%</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79.27%</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73.21%</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75.57%</a:t>
                      </a:r>
                      <a:endParaRPr lang="en-US" sz="1200">
                        <a:solidFill>
                          <a:schemeClr val="tx1"/>
                        </a:solidFill>
                        <a:effectLst/>
                        <a:latin typeface="Calibri"/>
                        <a:ea typeface="Times New Roman"/>
                        <a:cs typeface="Times New Roman"/>
                      </a:endParaRPr>
                    </a:p>
                  </a:txBody>
                  <a:tcPr marL="68580" marR="68580" marT="0" marB="0">
                    <a:solidFill>
                      <a:srgbClr val="FBB581"/>
                    </a:solidFill>
                  </a:tcPr>
                </a:tc>
              </a:tr>
              <a:tr h="675121">
                <a:tc>
                  <a:txBody>
                    <a:bodyPr/>
                    <a:lstStyle/>
                    <a:p>
                      <a:pPr marL="0" marR="0">
                        <a:lnSpc>
                          <a:spcPct val="115000"/>
                        </a:lnSpc>
                        <a:spcBef>
                          <a:spcPts val="0"/>
                        </a:spcBef>
                        <a:spcAft>
                          <a:spcPts val="1000"/>
                        </a:spcAft>
                      </a:pPr>
                      <a:r>
                        <a:rPr lang="en-US" sz="1400">
                          <a:solidFill>
                            <a:schemeClr val="tx1"/>
                          </a:solidFill>
                          <a:effectLst/>
                        </a:rPr>
                        <a:t>African American (n=47)</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73.35</a:t>
                      </a:r>
                      <a:r>
                        <a:rPr lang="en-US" sz="1400" dirty="0" smtClean="0">
                          <a:solidFill>
                            <a:schemeClr val="tx1"/>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-2.2</a:t>
                      </a:r>
                      <a:endParaRPr lang="en-US" sz="1200" dirty="0">
                        <a:solidFill>
                          <a:srgbClr val="FF0000"/>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66.76</a:t>
                      </a:r>
                      <a:r>
                        <a:rPr lang="en-US" sz="1400" dirty="0" smtClean="0">
                          <a:solidFill>
                            <a:schemeClr val="tx1"/>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-7.41</a:t>
                      </a:r>
                      <a:endParaRPr lang="en-US" sz="1200" dirty="0">
                        <a:solidFill>
                          <a:srgbClr val="FF0000"/>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70.81</a:t>
                      </a:r>
                      <a:r>
                        <a:rPr lang="en-US" sz="1400" dirty="0" smtClean="0">
                          <a:solidFill>
                            <a:schemeClr val="tx1"/>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-8.46</a:t>
                      </a:r>
                      <a:endParaRPr lang="en-US" sz="1200" dirty="0">
                        <a:solidFill>
                          <a:srgbClr val="FF0000"/>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60.43</a:t>
                      </a:r>
                      <a:r>
                        <a:rPr lang="en-US" sz="1400" dirty="0" smtClean="0">
                          <a:solidFill>
                            <a:schemeClr val="tx1"/>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-12.8</a:t>
                      </a:r>
                      <a:endParaRPr lang="en-US" sz="1200" dirty="0">
                        <a:solidFill>
                          <a:srgbClr val="FF0000"/>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67.84</a:t>
                      </a:r>
                      <a:r>
                        <a:rPr lang="en-US" sz="1400" dirty="0" smtClean="0">
                          <a:solidFill>
                            <a:schemeClr val="tx1"/>
                          </a:solidFill>
                          <a:effectLst/>
                        </a:rPr>
                        <a:t>%</a:t>
                      </a:r>
                      <a:r>
                        <a:rPr lang="en-US" sz="1800" dirty="0" smtClean="0">
                          <a:solidFill>
                            <a:schemeClr val="tx1"/>
                          </a:solidFill>
                          <a:effectLst/>
                        </a:rPr>
                        <a:t>*</a:t>
                      </a:r>
                      <a:endParaRPr lang="en-US" sz="1400" dirty="0" smtClean="0">
                        <a:solidFill>
                          <a:schemeClr val="tx1"/>
                        </a:solidFill>
                        <a:effectLst/>
                      </a:endParaRP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-7.7</a:t>
                      </a:r>
                      <a:endParaRPr lang="en-US" sz="1200" dirty="0">
                        <a:solidFill>
                          <a:srgbClr val="FF0000"/>
                        </a:solidFill>
                        <a:effectLst/>
                        <a:latin typeface="Calibri"/>
                        <a:ea typeface="Times New Roman"/>
                        <a:cs typeface="Times New Roman"/>
                      </a:endParaRPr>
                    </a:p>
                  </a:txBody>
                  <a:tcPr marL="68580" marR="68580" marT="0" marB="0">
                    <a:solidFill>
                      <a:srgbClr val="FBB581"/>
                    </a:solidFill>
                  </a:tcPr>
                </a:tc>
              </a:tr>
              <a:tr h="355729">
                <a:tc>
                  <a:txBody>
                    <a:bodyPr/>
                    <a:lstStyle/>
                    <a:p>
                      <a:pPr marL="0" marR="0">
                        <a:lnSpc>
                          <a:spcPct val="115000"/>
                        </a:lnSpc>
                        <a:spcBef>
                          <a:spcPts val="0"/>
                        </a:spcBef>
                        <a:spcAft>
                          <a:spcPts val="1000"/>
                        </a:spcAft>
                      </a:pPr>
                      <a:r>
                        <a:rPr lang="en-US" sz="1400">
                          <a:solidFill>
                            <a:schemeClr val="tx1"/>
                          </a:solidFill>
                          <a:effectLst/>
                        </a:rPr>
                        <a:t>Asian (n=37)</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74.15%</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78.32%</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78.95%</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71.78%</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75.80%</a:t>
                      </a:r>
                      <a:endParaRPr lang="en-US" sz="1200">
                        <a:solidFill>
                          <a:schemeClr val="tx1"/>
                        </a:solidFill>
                        <a:effectLst/>
                        <a:latin typeface="Calibri"/>
                        <a:ea typeface="Times New Roman"/>
                        <a:cs typeface="Times New Roman"/>
                      </a:endParaRPr>
                    </a:p>
                  </a:txBody>
                  <a:tcPr marL="68580" marR="68580" marT="0" marB="0">
                    <a:solidFill>
                      <a:srgbClr val="FBB581"/>
                    </a:solidFill>
                  </a:tcPr>
                </a:tc>
              </a:tr>
              <a:tr h="675121">
                <a:tc>
                  <a:txBody>
                    <a:bodyPr/>
                    <a:lstStyle/>
                    <a:p>
                      <a:pPr marL="0" marR="0">
                        <a:lnSpc>
                          <a:spcPct val="115000"/>
                        </a:lnSpc>
                        <a:spcBef>
                          <a:spcPts val="0"/>
                        </a:spcBef>
                        <a:spcAft>
                          <a:spcPts val="1000"/>
                        </a:spcAft>
                      </a:pPr>
                      <a:r>
                        <a:rPr lang="en-US" sz="1400">
                          <a:solidFill>
                            <a:schemeClr val="tx1"/>
                          </a:solidFill>
                          <a:effectLst/>
                        </a:rPr>
                        <a:t>Latino (n=23)</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72.41</a:t>
                      </a:r>
                      <a:r>
                        <a:rPr lang="en-US" sz="1400" dirty="0" smtClean="0">
                          <a:solidFill>
                            <a:schemeClr val="tx1"/>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-3.13</a:t>
                      </a:r>
                      <a:endParaRPr lang="en-US" sz="1200" dirty="0">
                        <a:solidFill>
                          <a:srgbClr val="FF0000"/>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73.92</a:t>
                      </a:r>
                      <a:r>
                        <a:rPr lang="en-US" sz="1400" dirty="0" smtClean="0">
                          <a:solidFill>
                            <a:schemeClr val="tx1"/>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-0.3</a:t>
                      </a:r>
                      <a:endParaRPr lang="en-US" sz="1400" dirty="0">
                        <a:solidFill>
                          <a:srgbClr val="FF0000"/>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80.55</a:t>
                      </a:r>
                      <a:r>
                        <a:rPr lang="en-US" sz="1400" dirty="0" smtClean="0">
                          <a:solidFill>
                            <a:schemeClr val="tx1"/>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+1.3</a:t>
                      </a:r>
                      <a:endParaRPr lang="en-US" sz="1200" dirty="0">
                        <a:solidFill>
                          <a:srgbClr val="FF0000"/>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75.91</a:t>
                      </a:r>
                      <a:r>
                        <a:rPr lang="en-US" sz="1400" dirty="0" smtClean="0">
                          <a:solidFill>
                            <a:schemeClr val="tx1"/>
                          </a:solidFill>
                          <a:effectLst/>
                        </a:rPr>
                        <a:t>%</a:t>
                      </a: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+2.7</a:t>
                      </a:r>
                      <a:endParaRPr lang="en-US" sz="1200" dirty="0">
                        <a:solidFill>
                          <a:srgbClr val="FF0000"/>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75.80</a:t>
                      </a:r>
                      <a:r>
                        <a:rPr lang="en-US" sz="1400" dirty="0" smtClean="0">
                          <a:solidFill>
                            <a:schemeClr val="tx1"/>
                          </a:solidFill>
                          <a:effectLst/>
                        </a:rPr>
                        <a:t>%</a:t>
                      </a:r>
                      <a:r>
                        <a:rPr lang="en-US" sz="1800" dirty="0" smtClean="0">
                          <a:solidFill>
                            <a:schemeClr val="tx1"/>
                          </a:solidFill>
                          <a:effectLst/>
                        </a:rPr>
                        <a:t>*</a:t>
                      </a:r>
                      <a:endParaRPr lang="en-US" sz="1400" dirty="0" smtClean="0">
                        <a:solidFill>
                          <a:schemeClr val="tx1"/>
                        </a:solidFill>
                        <a:effectLst/>
                      </a:endParaRPr>
                    </a:p>
                    <a:p>
                      <a:pPr marL="0" marR="0" algn="ctr">
                        <a:lnSpc>
                          <a:spcPct val="115000"/>
                        </a:lnSpc>
                        <a:spcBef>
                          <a:spcPts val="0"/>
                        </a:spcBef>
                        <a:spcAft>
                          <a:spcPts val="1000"/>
                        </a:spcAft>
                      </a:pPr>
                      <a:r>
                        <a:rPr lang="en-US" sz="1400" dirty="0" smtClean="0">
                          <a:solidFill>
                            <a:srgbClr val="FF0000"/>
                          </a:solidFill>
                          <a:effectLst/>
                          <a:latin typeface="Calibri"/>
                          <a:ea typeface="Times New Roman"/>
                          <a:cs typeface="Times New Roman"/>
                        </a:rPr>
                        <a:t>+0.2</a:t>
                      </a:r>
                      <a:endParaRPr lang="en-US" sz="1200" dirty="0">
                        <a:solidFill>
                          <a:srgbClr val="FF0000"/>
                        </a:solidFill>
                        <a:effectLst/>
                        <a:latin typeface="Calibri"/>
                        <a:ea typeface="Times New Roman"/>
                        <a:cs typeface="Times New Roman"/>
                      </a:endParaRPr>
                    </a:p>
                  </a:txBody>
                  <a:tcPr marL="68580" marR="68580" marT="0" marB="0">
                    <a:solidFill>
                      <a:srgbClr val="FBB581"/>
                    </a:solidFill>
                  </a:tcPr>
                </a:tc>
              </a:tr>
              <a:tr h="380384">
                <a:tc>
                  <a:txBody>
                    <a:bodyPr/>
                    <a:lstStyle/>
                    <a:p>
                      <a:pPr marL="0" marR="0">
                        <a:lnSpc>
                          <a:spcPct val="115000"/>
                        </a:lnSpc>
                        <a:spcBef>
                          <a:spcPts val="0"/>
                        </a:spcBef>
                        <a:spcAft>
                          <a:spcPts val="1000"/>
                        </a:spcAft>
                      </a:pPr>
                      <a:r>
                        <a:rPr lang="en-US" sz="1400">
                          <a:solidFill>
                            <a:schemeClr val="tx1"/>
                          </a:solidFill>
                          <a:effectLst/>
                        </a:rPr>
                        <a:t>Other (n=38)</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78.31%</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65.34%</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a:solidFill>
                            <a:schemeClr val="tx1"/>
                          </a:solidFill>
                          <a:effectLst/>
                        </a:rPr>
                        <a:t>76.67%</a:t>
                      </a:r>
                      <a:endParaRPr lang="en-US" sz="120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71.78%</a:t>
                      </a:r>
                      <a:endParaRPr lang="en-US" sz="1200" dirty="0">
                        <a:solidFill>
                          <a:schemeClr val="tx1"/>
                        </a:solidFill>
                        <a:effectLst/>
                        <a:latin typeface="Calibri"/>
                        <a:ea typeface="Times New Roman"/>
                        <a:cs typeface="Times New Roman"/>
                      </a:endParaRPr>
                    </a:p>
                  </a:txBody>
                  <a:tcPr marL="68580" marR="68580" marT="0" marB="0">
                    <a:solidFill>
                      <a:srgbClr val="FBB581"/>
                    </a:solidFill>
                  </a:tcPr>
                </a:tc>
                <a:tc>
                  <a:txBody>
                    <a:bodyPr/>
                    <a:lstStyle/>
                    <a:p>
                      <a:pPr marL="0" marR="0" algn="ctr">
                        <a:lnSpc>
                          <a:spcPct val="115000"/>
                        </a:lnSpc>
                        <a:spcBef>
                          <a:spcPts val="0"/>
                        </a:spcBef>
                        <a:spcAft>
                          <a:spcPts val="1000"/>
                        </a:spcAft>
                      </a:pPr>
                      <a:r>
                        <a:rPr lang="en-US" sz="1400" dirty="0">
                          <a:solidFill>
                            <a:schemeClr val="tx1"/>
                          </a:solidFill>
                          <a:effectLst/>
                        </a:rPr>
                        <a:t>73.03%</a:t>
                      </a:r>
                      <a:endParaRPr lang="en-US" sz="1200" dirty="0">
                        <a:solidFill>
                          <a:schemeClr val="tx1"/>
                        </a:solidFill>
                        <a:effectLst/>
                        <a:latin typeface="Calibri"/>
                        <a:ea typeface="Times New Roman"/>
                        <a:cs typeface="Times New Roman"/>
                      </a:endParaRPr>
                    </a:p>
                  </a:txBody>
                  <a:tcPr marL="68580" marR="68580" marT="0" marB="0">
                    <a:solidFill>
                      <a:srgbClr val="FBB581"/>
                    </a:solidFill>
                  </a:tcPr>
                </a:tc>
              </a:tr>
            </a:tbl>
          </a:graphicData>
        </a:graphic>
      </p:graphicFrame>
    </p:spTree>
    <p:extLst>
      <p:ext uri="{BB962C8B-B14F-4D97-AF65-F5344CB8AC3E}">
        <p14:creationId xmlns:p14="http://schemas.microsoft.com/office/powerpoint/2010/main" xmlns="" val="1322333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needed to:</a:t>
            </a:r>
            <a:endParaRPr lang="en-US" dirty="0"/>
          </a:p>
        </p:txBody>
      </p:sp>
      <p:sp>
        <p:nvSpPr>
          <p:cNvPr id="3" name="Content Placeholder 2"/>
          <p:cNvSpPr>
            <a:spLocks noGrp="1"/>
          </p:cNvSpPr>
          <p:nvPr>
            <p:ph idx="1"/>
          </p:nvPr>
        </p:nvSpPr>
        <p:spPr/>
        <p:txBody>
          <a:bodyPr>
            <a:normAutofit/>
          </a:bodyPr>
          <a:lstStyle/>
          <a:p>
            <a:r>
              <a:rPr lang="en-US" dirty="0" smtClean="0"/>
              <a:t>Lecture less (5-10 min at a time)</a:t>
            </a:r>
          </a:p>
          <a:p>
            <a:r>
              <a:rPr lang="en-US" dirty="0" smtClean="0"/>
              <a:t>Have students come to class with base-level content via reading and online homework.</a:t>
            </a:r>
          </a:p>
          <a:p>
            <a:r>
              <a:rPr lang="en-US" dirty="0" smtClean="0"/>
              <a:t>Give students lots of PRACTICE with the higher level thinking skills that aligned with my expectations on exams.</a:t>
            </a:r>
          </a:p>
          <a:p>
            <a:r>
              <a:rPr lang="en-US" dirty="0" smtClean="0"/>
              <a:t>Increase student engagement.</a:t>
            </a:r>
            <a:endParaRPr lang="en-US" dirty="0"/>
          </a:p>
        </p:txBody>
      </p:sp>
    </p:spTree>
    <p:extLst>
      <p:ext uri="{BB962C8B-B14F-4D97-AF65-F5344CB8AC3E}">
        <p14:creationId xmlns:p14="http://schemas.microsoft.com/office/powerpoint/2010/main" xmlns="" val="23105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7262552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5" name="Title 1"/>
          <p:cNvSpPr>
            <a:spLocks noGrp="1"/>
          </p:cNvSpPr>
          <p:nvPr>
            <p:ph type="title"/>
          </p:nvPr>
        </p:nvSpPr>
        <p:spPr/>
        <p:txBody>
          <a:bodyPr/>
          <a:lstStyle/>
          <a:p>
            <a:r>
              <a:rPr lang="en-US" sz="3600" dirty="0" smtClean="0"/>
              <a:t>Traditional, Low Structure </a:t>
            </a:r>
            <a:r>
              <a:rPr lang="en-US" sz="3600" dirty="0" err="1" smtClean="0"/>
              <a:t>Biol</a:t>
            </a:r>
            <a:r>
              <a:rPr lang="en-US" sz="3600" dirty="0" smtClean="0"/>
              <a:t> 101</a:t>
            </a:r>
          </a:p>
        </p:txBody>
      </p:sp>
    </p:spTree>
    <p:extLst>
      <p:ext uri="{BB962C8B-B14F-4D97-AF65-F5344CB8AC3E}">
        <p14:creationId xmlns:p14="http://schemas.microsoft.com/office/powerpoint/2010/main" xmlns="" val="4276602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B58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8316312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5" name="Title 1"/>
          <p:cNvSpPr>
            <a:spLocks noGrp="1"/>
          </p:cNvSpPr>
          <p:nvPr>
            <p:ph type="title"/>
          </p:nvPr>
        </p:nvSpPr>
        <p:spPr/>
        <p:txBody>
          <a:bodyPr/>
          <a:lstStyle/>
          <a:p>
            <a:r>
              <a:rPr lang="en-US" sz="3600" dirty="0" smtClean="0"/>
              <a:t>Reformed, High Structure </a:t>
            </a:r>
            <a:r>
              <a:rPr lang="en-US" sz="3600" dirty="0" err="1" smtClean="0"/>
              <a:t>Biol</a:t>
            </a:r>
            <a:r>
              <a:rPr lang="en-US" sz="3600" dirty="0" smtClean="0"/>
              <a:t> 101</a:t>
            </a:r>
          </a:p>
        </p:txBody>
      </p:sp>
    </p:spTree>
    <p:extLst>
      <p:ext uri="{BB962C8B-B14F-4D97-AF65-F5344CB8AC3E}">
        <p14:creationId xmlns:p14="http://schemas.microsoft.com/office/powerpoint/2010/main" xmlns="" val="4276602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457200"/>
            <a:ext cx="7239000" cy="5632311"/>
          </a:xfrm>
          <a:prstGeom prst="rect">
            <a:avLst/>
          </a:prstGeom>
        </p:spPr>
        <p:txBody>
          <a:bodyPr wrap="square">
            <a:spAutoFit/>
          </a:bodyPr>
          <a:lstStyle/>
          <a:p>
            <a:r>
              <a:rPr lang="en-US" b="1" dirty="0"/>
              <a:t>Animal Tissues and Organ Systems</a:t>
            </a:r>
            <a:endParaRPr lang="en-US" dirty="0"/>
          </a:p>
          <a:p>
            <a:r>
              <a:rPr lang="en-US" u="sng" dirty="0"/>
              <a:t>Guided Reading Qs</a:t>
            </a:r>
            <a:endParaRPr lang="en-US" dirty="0"/>
          </a:p>
          <a:p>
            <a:r>
              <a:rPr lang="en-US" i="1" dirty="0"/>
              <a:t>(Reading Chapter 20)</a:t>
            </a:r>
            <a:endParaRPr lang="en-US" dirty="0"/>
          </a:p>
          <a:p>
            <a:r>
              <a:rPr lang="en-US" dirty="0"/>
              <a:t> </a:t>
            </a:r>
          </a:p>
          <a:p>
            <a:r>
              <a:rPr lang="en-US" dirty="0"/>
              <a:t>1. What major concept in biology is illustrated by the gecko’s feet?</a:t>
            </a:r>
          </a:p>
          <a:p>
            <a:r>
              <a:rPr lang="en-US" dirty="0"/>
              <a:t> </a:t>
            </a:r>
          </a:p>
          <a:p>
            <a:r>
              <a:rPr lang="en-US" dirty="0"/>
              <a:t> </a:t>
            </a:r>
          </a:p>
          <a:p>
            <a:r>
              <a:rPr lang="en-US" dirty="0"/>
              <a:t> </a:t>
            </a:r>
          </a:p>
          <a:p>
            <a:r>
              <a:rPr lang="en-US" dirty="0"/>
              <a:t>2. Draw a chart or graphic that illustrates your understanding of the hierarchy of the animal body:</a:t>
            </a:r>
          </a:p>
          <a:p>
            <a:r>
              <a:rPr lang="en-US" dirty="0"/>
              <a:t> </a:t>
            </a:r>
          </a:p>
          <a:p>
            <a:r>
              <a:rPr lang="en-US" dirty="0"/>
              <a:t> </a:t>
            </a:r>
          </a:p>
          <a:p>
            <a:r>
              <a:rPr lang="en-US" dirty="0"/>
              <a:t> </a:t>
            </a:r>
          </a:p>
          <a:p>
            <a:r>
              <a:rPr lang="en-US" dirty="0"/>
              <a:t> </a:t>
            </a:r>
          </a:p>
          <a:p>
            <a:r>
              <a:rPr lang="en-US" dirty="0"/>
              <a:t> </a:t>
            </a:r>
          </a:p>
          <a:p>
            <a:r>
              <a:rPr lang="en-US" dirty="0"/>
              <a:t>3. How would you respond to this statement if you heard someone say it:</a:t>
            </a:r>
          </a:p>
          <a:p>
            <a:r>
              <a:rPr lang="en-US" dirty="0"/>
              <a:t>“A squid’s eye has been perfectly designed to see in the dark depths of the ocean.” Any words make you uncomfortable here? What concept might you find yourself teaching this person? </a:t>
            </a:r>
          </a:p>
        </p:txBody>
      </p:sp>
    </p:spTree>
    <p:extLst>
      <p:ext uri="{BB962C8B-B14F-4D97-AF65-F5344CB8AC3E}">
        <p14:creationId xmlns:p14="http://schemas.microsoft.com/office/powerpoint/2010/main" xmlns="" val="210652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Mastering Biology: students “master” through practice.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1417252"/>
            <a:ext cx="5528397" cy="26070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998346" y="1417252"/>
            <a:ext cx="2674895" cy="40339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00283" y="4495800"/>
            <a:ext cx="5386130" cy="15356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609600" y="3962400"/>
            <a:ext cx="4343400" cy="369332"/>
          </a:xfrm>
          <a:prstGeom prst="rect">
            <a:avLst/>
          </a:prstGeom>
          <a:noFill/>
        </p:spPr>
        <p:txBody>
          <a:bodyPr wrap="square" rtlCol="0">
            <a:spAutoFit/>
          </a:bodyPr>
          <a:lstStyle/>
          <a:p>
            <a:r>
              <a:rPr lang="en-US" dirty="0" smtClean="0">
                <a:solidFill>
                  <a:srgbClr val="FF0000"/>
                </a:solidFill>
              </a:rPr>
              <a:t>Study skill activities. (Ex: drag and drop)</a:t>
            </a:r>
            <a:endParaRPr lang="en-US" dirty="0">
              <a:solidFill>
                <a:srgbClr val="FF0000"/>
              </a:solidFill>
            </a:endParaRPr>
          </a:p>
        </p:txBody>
      </p:sp>
      <p:sp>
        <p:nvSpPr>
          <p:cNvPr id="5" name="TextBox 4"/>
          <p:cNvSpPr txBox="1"/>
          <p:nvPr/>
        </p:nvSpPr>
        <p:spPr>
          <a:xfrm>
            <a:off x="5998346" y="5451167"/>
            <a:ext cx="2971800" cy="923330"/>
          </a:xfrm>
          <a:prstGeom prst="rect">
            <a:avLst/>
          </a:prstGeom>
          <a:noFill/>
        </p:spPr>
        <p:txBody>
          <a:bodyPr wrap="square" rtlCol="0">
            <a:spAutoFit/>
          </a:bodyPr>
          <a:lstStyle/>
          <a:p>
            <a:r>
              <a:rPr lang="en-US" dirty="0" smtClean="0">
                <a:solidFill>
                  <a:srgbClr val="FF0000"/>
                </a:solidFill>
              </a:rPr>
              <a:t>Teaching data interpretation and graphing through step through activities.</a:t>
            </a:r>
            <a:endParaRPr lang="en-US" dirty="0">
              <a:solidFill>
                <a:srgbClr val="FF0000"/>
              </a:solidFill>
            </a:endParaRPr>
          </a:p>
        </p:txBody>
      </p:sp>
      <p:sp>
        <p:nvSpPr>
          <p:cNvPr id="6" name="TextBox 5"/>
          <p:cNvSpPr txBox="1"/>
          <p:nvPr/>
        </p:nvSpPr>
        <p:spPr>
          <a:xfrm>
            <a:off x="445293" y="6002978"/>
            <a:ext cx="4672013" cy="369332"/>
          </a:xfrm>
          <a:prstGeom prst="rect">
            <a:avLst/>
          </a:prstGeom>
          <a:noFill/>
        </p:spPr>
        <p:txBody>
          <a:bodyPr wrap="square" rtlCol="0">
            <a:spAutoFit/>
          </a:bodyPr>
          <a:lstStyle/>
          <a:p>
            <a:r>
              <a:rPr lang="en-US" dirty="0" smtClean="0">
                <a:solidFill>
                  <a:srgbClr val="FF0000"/>
                </a:solidFill>
              </a:rPr>
              <a:t>High Bloom’s level multiple choice questions.</a:t>
            </a:r>
            <a:endParaRPr lang="en-US" dirty="0">
              <a:solidFill>
                <a:srgbClr val="FF0000"/>
              </a:solidFill>
            </a:endParaRPr>
          </a:p>
        </p:txBody>
      </p:sp>
    </p:spTree>
    <p:extLst>
      <p:ext uri="{BB962C8B-B14F-4D97-AF65-F5344CB8AC3E}">
        <p14:creationId xmlns:p14="http://schemas.microsoft.com/office/powerpoint/2010/main" xmlns="" val="2212995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8792"/>
            <a:ext cx="5867401" cy="1143000"/>
          </a:xfrm>
        </p:spPr>
        <p:txBody>
          <a:bodyPr/>
          <a:lstStyle/>
          <a:p>
            <a:r>
              <a:rPr lang="en-US" dirty="0" smtClean="0"/>
              <a:t>In Class Activities: </a:t>
            </a:r>
            <a:br>
              <a:rPr lang="en-US" dirty="0" smtClean="0"/>
            </a:br>
            <a:endParaRPr lang="en-US" sz="2400" dirty="0"/>
          </a:p>
        </p:txBody>
      </p:sp>
      <p:sp>
        <p:nvSpPr>
          <p:cNvPr id="4" name="Text Placeholder 3"/>
          <p:cNvSpPr>
            <a:spLocks noGrp="1"/>
          </p:cNvSpPr>
          <p:nvPr>
            <p:ph type="body" idx="1"/>
          </p:nvPr>
        </p:nvSpPr>
        <p:spPr>
          <a:xfrm>
            <a:off x="457200" y="2219325"/>
            <a:ext cx="4040188" cy="639762"/>
          </a:xfrm>
        </p:spPr>
        <p:txBody>
          <a:bodyPr/>
          <a:lstStyle/>
          <a:p>
            <a:r>
              <a:rPr lang="en-US" dirty="0" smtClean="0"/>
              <a:t>Materials</a:t>
            </a:r>
            <a:r>
              <a:rPr lang="en-US" sz="1400" b="0" i="1" dirty="0" smtClean="0"/>
              <a:t>:</a:t>
            </a:r>
            <a:r>
              <a:rPr lang="en-US" sz="1400" b="0" i="1" dirty="0"/>
              <a:t>(can’t pass out papers to 400 students </a:t>
            </a:r>
            <a:r>
              <a:rPr lang="en-US" sz="1400" b="0" i="1" dirty="0" smtClean="0"/>
              <a:t>efficiently)</a:t>
            </a:r>
            <a:endParaRPr lang="en-US" sz="1400" b="0" i="1" dirty="0"/>
          </a:p>
        </p:txBody>
      </p:sp>
      <p:sp>
        <p:nvSpPr>
          <p:cNvPr id="3" name="Content Placeholder 2"/>
          <p:cNvSpPr>
            <a:spLocks noGrp="1"/>
          </p:cNvSpPr>
          <p:nvPr>
            <p:ph sz="half" idx="2"/>
          </p:nvPr>
        </p:nvSpPr>
        <p:spPr>
          <a:xfrm>
            <a:off x="31719" y="2830512"/>
            <a:ext cx="4040188" cy="3951288"/>
          </a:xfrm>
        </p:spPr>
        <p:txBody>
          <a:bodyPr/>
          <a:lstStyle/>
          <a:p>
            <a:r>
              <a:rPr lang="en-US" sz="2000" dirty="0"/>
              <a:t>Pre-printed skeleton notes (may include extensive data or case studies)</a:t>
            </a:r>
          </a:p>
          <a:p>
            <a:r>
              <a:rPr lang="en-US" sz="2000" dirty="0" smtClean="0"/>
              <a:t>Index </a:t>
            </a:r>
            <a:r>
              <a:rPr lang="en-US" sz="2000" dirty="0"/>
              <a:t>cards: easily passed, can be anonymous, easily collected</a:t>
            </a:r>
          </a:p>
          <a:p>
            <a:r>
              <a:rPr lang="en-US" sz="2000" dirty="0" smtClean="0"/>
              <a:t>Classroom response system: </a:t>
            </a:r>
            <a:r>
              <a:rPr lang="en-US" sz="2000" dirty="0"/>
              <a:t>problem solving, data collection for in-class experiments, collecting misconceptions, pair and </a:t>
            </a:r>
            <a:r>
              <a:rPr lang="en-US" sz="2000" dirty="0" smtClean="0"/>
              <a:t>share</a:t>
            </a:r>
          </a:p>
          <a:p>
            <a:endParaRPr lang="en-US" sz="2000" dirty="0"/>
          </a:p>
        </p:txBody>
      </p:sp>
      <p:sp>
        <p:nvSpPr>
          <p:cNvPr id="5" name="Text Placeholder 4"/>
          <p:cNvSpPr>
            <a:spLocks noGrp="1"/>
          </p:cNvSpPr>
          <p:nvPr>
            <p:ph type="body" sz="quarter" idx="3"/>
          </p:nvPr>
        </p:nvSpPr>
        <p:spPr>
          <a:xfrm>
            <a:off x="4648200" y="1981200"/>
            <a:ext cx="4041775" cy="639762"/>
          </a:xfrm>
        </p:spPr>
        <p:txBody>
          <a:bodyPr/>
          <a:lstStyle/>
          <a:p>
            <a:r>
              <a:rPr lang="en-US" dirty="0" smtClean="0"/>
              <a:t>Actions:</a:t>
            </a:r>
            <a:endParaRPr lang="en-US" dirty="0"/>
          </a:p>
        </p:txBody>
      </p:sp>
      <p:sp>
        <p:nvSpPr>
          <p:cNvPr id="6" name="Content Placeholder 5"/>
          <p:cNvSpPr>
            <a:spLocks noGrp="1"/>
          </p:cNvSpPr>
          <p:nvPr>
            <p:ph sz="quarter" idx="4"/>
          </p:nvPr>
        </p:nvSpPr>
        <p:spPr>
          <a:xfrm>
            <a:off x="4648200" y="2676525"/>
            <a:ext cx="4041775" cy="3951288"/>
          </a:xfrm>
        </p:spPr>
        <p:txBody>
          <a:bodyPr/>
          <a:lstStyle/>
          <a:p>
            <a:r>
              <a:rPr lang="en-US" sz="2000" dirty="0" smtClean="0"/>
              <a:t>Case studies/Guided Inquiry</a:t>
            </a:r>
          </a:p>
          <a:p>
            <a:r>
              <a:rPr lang="en-US" sz="2000" dirty="0" smtClean="0"/>
              <a:t>Demonstrations/role </a:t>
            </a:r>
            <a:r>
              <a:rPr lang="en-US" sz="2000" dirty="0"/>
              <a:t>plays with students guiding students</a:t>
            </a:r>
          </a:p>
          <a:p>
            <a:r>
              <a:rPr lang="en-US" sz="2000" dirty="0" smtClean="0"/>
              <a:t>Brainstorming</a:t>
            </a:r>
          </a:p>
          <a:p>
            <a:r>
              <a:rPr lang="en-US" sz="2000" dirty="0" smtClean="0"/>
              <a:t>Write </a:t>
            </a:r>
            <a:r>
              <a:rPr lang="en-US" sz="2000" dirty="0"/>
              <a:t>a </a:t>
            </a:r>
            <a:r>
              <a:rPr lang="en-US" sz="2000" dirty="0" smtClean="0"/>
              <a:t>question/Write an analogy </a:t>
            </a:r>
          </a:p>
          <a:p>
            <a:r>
              <a:rPr lang="en-US" sz="2000" dirty="0" smtClean="0"/>
              <a:t>Draw models</a:t>
            </a:r>
            <a:endParaRPr lang="en-US" sz="2000" dirty="0"/>
          </a:p>
          <a:p>
            <a:r>
              <a:rPr lang="en-US" sz="2000" dirty="0" smtClean="0"/>
              <a:t>Write figure legends for visuals</a:t>
            </a:r>
          </a:p>
          <a:p>
            <a:r>
              <a:rPr lang="en-US" sz="2000" dirty="0" smtClean="0"/>
              <a:t>Make predictions/Design  experiments/Draw graphs</a:t>
            </a:r>
          </a:p>
          <a:p>
            <a:r>
              <a:rPr lang="en-US" sz="2000" dirty="0" smtClean="0"/>
              <a:t>Quizzing/Competitive games</a:t>
            </a:r>
            <a:endParaRPr lang="en-US" sz="2000" dirty="0"/>
          </a:p>
          <a:p>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672798" y="0"/>
            <a:ext cx="1937801"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69160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2043</Words>
  <Application>Microsoft Office PowerPoint</Application>
  <PresentationFormat>On-screen Show (4:3)</PresentationFormat>
  <Paragraphs>437</Paragraphs>
  <Slides>36</Slides>
  <Notes>1</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Office Theme</vt:lpstr>
      <vt:lpstr>Default Design</vt:lpstr>
      <vt:lpstr>Engaging Students  in Large Classes</vt:lpstr>
      <vt:lpstr>Overheard on a professor rating site…</vt:lpstr>
      <vt:lpstr>Was I really doing any better than this?</vt:lpstr>
      <vt:lpstr>I needed to:</vt:lpstr>
      <vt:lpstr>Traditional, Low Structure Biol 101</vt:lpstr>
      <vt:lpstr>Reformed, High Structure Biol 101</vt:lpstr>
      <vt:lpstr>Slide 7</vt:lpstr>
      <vt:lpstr>Mastering Biology: students “master” through practice.</vt:lpstr>
      <vt:lpstr>In Class Activities:  </vt:lpstr>
      <vt:lpstr>Slide 10</vt:lpstr>
      <vt:lpstr>Slide 11</vt:lpstr>
      <vt:lpstr>Slide 12</vt:lpstr>
      <vt:lpstr>Slide 13</vt:lpstr>
      <vt:lpstr>Maybe exam 1 was just  “easier” in the reformed semesters.</vt:lpstr>
      <vt:lpstr>Slide 15</vt:lpstr>
      <vt:lpstr>Slide 16</vt:lpstr>
      <vt:lpstr>Slide 17</vt:lpstr>
      <vt:lpstr>Slide 18</vt:lpstr>
      <vt:lpstr>Slide 19</vt:lpstr>
      <vt:lpstr>Why is performance from URM students lower?</vt:lpstr>
      <vt:lpstr>What about UNC?  What about my class?</vt:lpstr>
      <vt:lpstr>Slide 22</vt:lpstr>
      <vt:lpstr>Slide 23</vt:lpstr>
      <vt:lpstr>Performance gaps for each exam:  Traditional Spring 2010</vt:lpstr>
      <vt:lpstr>Slide 25</vt:lpstr>
      <vt:lpstr>First Generation Students:</vt:lpstr>
      <vt:lpstr>What is happening?</vt:lpstr>
      <vt:lpstr>Slide 28</vt:lpstr>
      <vt:lpstr>Personalizing the Biol 101 experience, how do they know I CARE?</vt:lpstr>
      <vt:lpstr>Slide 30</vt:lpstr>
      <vt:lpstr>What next?</vt:lpstr>
      <vt:lpstr>What next?</vt:lpstr>
      <vt:lpstr>Thanks to…</vt:lpstr>
      <vt:lpstr>Spring 2010 (Traditional) </vt:lpstr>
      <vt:lpstr>Performance Gaps for each exam: Reformed Spring 2011</vt:lpstr>
      <vt:lpstr>Spring 2011 (Reformed)</vt:lpstr>
    </vt:vector>
  </TitlesOfParts>
  <Company>The University of North Carolina at Chapel Hill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A. Hogan</dc:creator>
  <cp:lastModifiedBy>UNC</cp:lastModifiedBy>
  <cp:revision>85</cp:revision>
  <dcterms:created xsi:type="dcterms:W3CDTF">2011-10-19T20:19:30Z</dcterms:created>
  <dcterms:modified xsi:type="dcterms:W3CDTF">2011-11-07T20:09:13Z</dcterms:modified>
</cp:coreProperties>
</file>