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88" r:id="rId3"/>
    <p:sldId id="295" r:id="rId4"/>
    <p:sldId id="294" r:id="rId5"/>
    <p:sldId id="293" r:id="rId6"/>
    <p:sldId id="263" r:id="rId7"/>
    <p:sldId id="297" r:id="rId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957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2EA3898-3064-4AD9-9147-0AAFFF15D384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D0184A9-DE29-4B16-ADC7-A22B90D3F2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0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84A9-DE29-4B16-ADC7-A22B90D3F2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04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84A9-DE29-4B16-ADC7-A22B90D3F2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27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84A9-DE29-4B16-ADC7-A22B90D3F2D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68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84A9-DE29-4B16-ADC7-A22B90D3F2D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85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84A9-DE29-4B16-ADC7-A22B90D3F2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82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84A9-DE29-4B16-ADC7-A22B90D3F2D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13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84A9-DE29-4B16-ADC7-A22B90D3F2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7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2D5-4FA0-7F40-8353-519D78DBD6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E19-913A-A842-8054-68C8F9951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2D5-4FA0-7F40-8353-519D78DBD6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E19-913A-A842-8054-68C8F9951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2D5-4FA0-7F40-8353-519D78DBD6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E19-913A-A842-8054-68C8F9951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2D5-4FA0-7F40-8353-519D78DBD6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E19-913A-A842-8054-68C8F9951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2D5-4FA0-7F40-8353-519D78DBD6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E19-913A-A842-8054-68C8F9951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2D5-4FA0-7F40-8353-519D78DBD6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E19-913A-A842-8054-68C8F9951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2D5-4FA0-7F40-8353-519D78DBD6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E19-913A-A842-8054-68C8F9951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2D5-4FA0-7F40-8353-519D78DBD6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E19-913A-A842-8054-68C8F9951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2D5-4FA0-7F40-8353-519D78DBD6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E19-913A-A842-8054-68C8F9951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2D5-4FA0-7F40-8353-519D78DBD6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E19-913A-A842-8054-68C8F9951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E2D5-4FA0-7F40-8353-519D78DBD6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6E19-913A-A842-8054-68C8F9951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DE2D5-4FA0-7F40-8353-519D78DBD6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E6E19-913A-A842-8054-68C8F9951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72812"/>
            <a:ext cx="9144000" cy="927363"/>
          </a:xfrm>
          <a:solidFill>
            <a:schemeClr val="accent3">
              <a:lumMod val="60000"/>
              <a:lumOff val="40000"/>
            </a:schemeClr>
          </a:solidFill>
        </p:spPr>
        <p:txBody>
          <a:bodyPr anchor="t">
            <a:noAutofit/>
          </a:bodyPr>
          <a:lstStyle/>
          <a:p>
            <a:r>
              <a:rPr lang="en-US" sz="6600" b="1" dirty="0" smtClean="0"/>
              <a:t>Mid-semester Interviews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262" y="4470273"/>
            <a:ext cx="9010738" cy="1752600"/>
          </a:xfrm>
        </p:spPr>
        <p:txBody>
          <a:bodyPr anchor="ctr">
            <a:normAutofit fontScale="92500" lnSpcReduction="20000"/>
          </a:bodyPr>
          <a:lstStyle/>
          <a:p>
            <a:pPr algn="r">
              <a:spcAft>
                <a:spcPts val="60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Mara Evans, PhD </a:t>
            </a:r>
          </a:p>
          <a:p>
            <a:pPr algn="r">
              <a:spcAft>
                <a:spcPts val="6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Lecturer</a:t>
            </a:r>
          </a:p>
          <a:p>
            <a:pPr algn="r">
              <a:spcAft>
                <a:spcPts val="6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UNC Biology Department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521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Mid-Semester Interview: </a:t>
            </a:r>
            <a:r>
              <a:rPr lang="en-US" b="1" dirty="0" smtClean="0"/>
              <a:t>Why?</a:t>
            </a:r>
            <a:endParaRPr lang="en-US" b="1" dirty="0"/>
          </a:p>
        </p:txBody>
      </p:sp>
      <p:pic>
        <p:nvPicPr>
          <p:cNvPr id="32770" name="Picture 2" descr="http://www.sunlessinseattle.com/wp-content/uploads/2014/04/on-my-mind_fea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018" y="1563410"/>
            <a:ext cx="5496411" cy="278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563410"/>
            <a:ext cx="5343525" cy="4031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 want to know what my students think about the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 have time left in the semester to make changes.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 want to discuss alternative strategies with an instructional expert.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492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Mid-semester Interview: </a:t>
            </a:r>
            <a:r>
              <a:rPr lang="en-US" b="1" dirty="0" smtClean="0"/>
              <a:t>What is it?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63410"/>
            <a:ext cx="534352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807466"/>
              </p:ext>
            </p:extLst>
          </p:nvPr>
        </p:nvGraphicFramePr>
        <p:xfrm>
          <a:off x="307183" y="1221579"/>
          <a:ext cx="8615361" cy="5129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1787"/>
                <a:gridCol w="2871787"/>
                <a:gridCol w="2871787"/>
              </a:tblGrid>
              <a:tr h="8757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The Steps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The Participants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Instructor’s</a:t>
                      </a:r>
                      <a:r>
                        <a:rPr lang="en-US" sz="2400" b="1" baseline="0" dirty="0" smtClean="0"/>
                        <a:t> or </a:t>
                      </a:r>
                      <a:r>
                        <a:rPr lang="en-US" sz="2400" b="1" dirty="0" smtClean="0"/>
                        <a:t>Class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Time Required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6263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The Interview: Teaching</a:t>
                      </a:r>
                      <a:r>
                        <a:rPr lang="en-US" sz="2400" baseline="0" dirty="0" smtClean="0"/>
                        <a:t> consultant conducts classroom interview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Teaching consultant, students</a:t>
                      </a:r>
                    </a:p>
                    <a:p>
                      <a:r>
                        <a:rPr lang="en-US" sz="2400" dirty="0" smtClean="0"/>
                        <a:t>(instructor</a:t>
                      </a:r>
                      <a:r>
                        <a:rPr lang="en-US" sz="2400" baseline="0" dirty="0" smtClean="0"/>
                        <a:t> not present)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15-20 minutes of class time</a:t>
                      </a:r>
                      <a:endParaRPr lang="en-US" sz="2400" dirty="0"/>
                    </a:p>
                  </a:txBody>
                  <a:tcPr/>
                </a:tc>
              </a:tr>
              <a:tr h="8757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Compiling the results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Teaching consultant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8757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</a:t>
                      </a:r>
                      <a:r>
                        <a:rPr lang="en-US" sz="2400" baseline="0" dirty="0" smtClean="0"/>
                        <a:t> The consultation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Teaching consultant and instructor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~1hr</a:t>
                      </a:r>
                      <a:endParaRPr lang="en-US" sz="2400" dirty="0"/>
                    </a:p>
                  </a:txBody>
                  <a:tcPr/>
                </a:tc>
              </a:tr>
              <a:tr h="8757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Follow-up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Instructor</a:t>
                      </a:r>
                      <a:r>
                        <a:rPr lang="en-US" sz="2400" baseline="0" dirty="0" smtClean="0"/>
                        <a:t> and students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~10-15</a:t>
                      </a:r>
                      <a:r>
                        <a:rPr lang="en-US" sz="2400" baseline="0" dirty="0" smtClean="0"/>
                        <a:t> minutes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78619" y="2148185"/>
            <a:ext cx="2664619" cy="14308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39690" y="2200573"/>
            <a:ext cx="2664619" cy="14308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00761" y="2200573"/>
            <a:ext cx="2664619" cy="14308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8619" y="3783807"/>
            <a:ext cx="2664619" cy="673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39690" y="3783807"/>
            <a:ext cx="2664619" cy="673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43622" y="3783807"/>
            <a:ext cx="2664619" cy="673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8619" y="4662488"/>
            <a:ext cx="2664619" cy="673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39690" y="4692472"/>
            <a:ext cx="2664619" cy="673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143622" y="4662487"/>
            <a:ext cx="2664619" cy="673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43622" y="5601813"/>
            <a:ext cx="2664619" cy="673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39690" y="5525613"/>
            <a:ext cx="2664619" cy="673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8618" y="5579190"/>
            <a:ext cx="2664619" cy="673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7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492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1. The Interview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785" y="1334981"/>
            <a:ext cx="708508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Teaching Consultant Facilitates Interview in Classroom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7162" y="1888879"/>
            <a:ext cx="2498906" cy="1200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/>
              <a:t>INDIVIDUALS:</a:t>
            </a:r>
          </a:p>
          <a:p>
            <a:pPr marL="457200" indent="-457200"/>
            <a:r>
              <a:rPr lang="en-US" sz="2400" b="1" dirty="0" smtClean="0"/>
              <a:t>Students provide</a:t>
            </a:r>
          </a:p>
          <a:p>
            <a:pPr marL="457200" indent="-457200"/>
            <a:r>
              <a:rPr lang="en-US" sz="2400" b="1" dirty="0" smtClean="0"/>
              <a:t>written feedback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30095" y="3191211"/>
            <a:ext cx="2792201" cy="1200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2. SMALL GROUPS:</a:t>
            </a:r>
          </a:p>
          <a:p>
            <a:r>
              <a:rPr lang="en-US" sz="2400" b="1" dirty="0" smtClean="0"/>
              <a:t>Students brainstorm</a:t>
            </a:r>
          </a:p>
          <a:p>
            <a:r>
              <a:rPr lang="en-US" sz="2400" b="1" dirty="0" smtClean="0"/>
              <a:t>action items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26068" y="4459931"/>
            <a:ext cx="2084224" cy="1200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b="1" dirty="0" smtClean="0"/>
              <a:t>. CLASS:</a:t>
            </a:r>
          </a:p>
          <a:p>
            <a:r>
              <a:rPr lang="en-US" sz="2400" b="1" dirty="0" smtClean="0"/>
              <a:t>Students share</a:t>
            </a:r>
          </a:p>
          <a:p>
            <a:r>
              <a:rPr lang="en-US" sz="2400" b="1" dirty="0" smtClean="0"/>
              <a:t>action items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07193" y="5747324"/>
            <a:ext cx="3124867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4. INDIVIDUALS:</a:t>
            </a:r>
          </a:p>
          <a:p>
            <a:r>
              <a:rPr lang="en-US" sz="2400" b="1" dirty="0" smtClean="0"/>
              <a:t>Vote on action items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7486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617811"/>
              </p:ext>
            </p:extLst>
          </p:nvPr>
        </p:nvGraphicFramePr>
        <p:xfrm>
          <a:off x="216368" y="196641"/>
          <a:ext cx="8814742" cy="6196547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696763"/>
                <a:gridCol w="1692347"/>
                <a:gridCol w="1716351"/>
                <a:gridCol w="1709281"/>
              </a:tblGrid>
              <a:tr h="89146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Action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Items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Agree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Disagree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No Opinion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b"/>
                </a:tc>
              </a:tr>
              <a:tr h="89146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 Lab 1 could be conducted more slowly to facilitate absorption of terminology</a:t>
                      </a:r>
                      <a:r>
                        <a:rPr lang="en-US" sz="2000" baseline="0" dirty="0" smtClean="0"/>
                        <a:t> and bird [anatomy]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79%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</a:tr>
              <a:tr h="5164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 Open</a:t>
                      </a:r>
                      <a:r>
                        <a:rPr lang="en-US" sz="2000" baseline="0" dirty="0" smtClean="0"/>
                        <a:t> lab periods for review (weekends/evenings)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86%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4%</a:t>
                      </a:r>
                      <a:endParaRPr lang="en-US" sz="2000" dirty="0"/>
                    </a:p>
                  </a:txBody>
                  <a:tcPr anchor="ctr"/>
                </a:tc>
              </a:tr>
              <a:tr h="8854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 Shorter slideshow</a:t>
                      </a:r>
                      <a:r>
                        <a:rPr lang="en-US" sz="2000" baseline="0" dirty="0" smtClean="0"/>
                        <a:t>, in order to spend more time with specimens.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36%</a:t>
                      </a:r>
                      <a:endParaRPr lang="en-US" sz="20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21%</a:t>
                      </a:r>
                      <a:endParaRPr lang="en-US" sz="20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43%</a:t>
                      </a:r>
                      <a:endParaRPr lang="en-US" sz="2000" b="1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484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4. More background information for conservation discussion.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64%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7%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29%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9483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5. When holding a discussion instructor should move to the front of the room, rather than sitting in the back.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21%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14%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64%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9483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6. More space for species notes in the workbook (e.g. see lab 1)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79%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7%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</a:rPr>
                        <a:t>14%</a:t>
                      </a:r>
                      <a:endParaRPr lang="en-US" sz="20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7678" y="2475277"/>
            <a:ext cx="921835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356347" y="1455500"/>
            <a:ext cx="3546453" cy="307521"/>
            <a:chOff x="356347" y="1464771"/>
            <a:chExt cx="3546453" cy="307521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3161175" y="1464771"/>
              <a:ext cx="741625" cy="158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56347" y="1770704"/>
              <a:ext cx="921835" cy="158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>
            <a:off x="584028" y="3152038"/>
            <a:ext cx="1761358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4028" y="4040437"/>
            <a:ext cx="2962425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4028" y="5050942"/>
            <a:ext cx="2758478" cy="927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921340" y="159557"/>
            <a:ext cx="5128310" cy="64689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53567" y="5367649"/>
            <a:ext cx="189911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380" y="2809022"/>
            <a:ext cx="173482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REFLECTION</a:t>
            </a:r>
            <a:endParaRPr lang="en-US" sz="24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3492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3. The Consultation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66719" y="1401746"/>
            <a:ext cx="143975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Instructor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65540" y="1401746"/>
            <a:ext cx="156857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Consultant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64497" y="14940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53373" y="1299765"/>
            <a:ext cx="1808157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Confidential </a:t>
            </a:r>
          </a:p>
          <a:p>
            <a:pPr algn="ctr"/>
            <a:r>
              <a:rPr lang="en-US" sz="2400" b="1" dirty="0" smtClean="0"/>
              <a:t>Consultation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56888" y="1401746"/>
            <a:ext cx="698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ym typeface="Wingdings"/>
              </a:rPr>
              <a:t></a:t>
            </a:r>
            <a:endParaRPr lang="en-US" sz="2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87380" y="2577254"/>
            <a:ext cx="8174150" cy="92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75888" y="3423087"/>
            <a:ext cx="2053266" cy="1200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INSTRUCTOR’S </a:t>
            </a:r>
          </a:p>
          <a:p>
            <a:pPr algn="ctr"/>
            <a:r>
              <a:rPr lang="en-US" sz="2400" b="1" dirty="0" smtClean="0"/>
              <a:t>STRENGTHS</a:t>
            </a:r>
          </a:p>
          <a:p>
            <a:pPr algn="ctr"/>
            <a:r>
              <a:rPr lang="en-US" sz="2400" b="1" dirty="0" smtClean="0"/>
              <a:t>(via students)</a:t>
            </a:r>
            <a:endParaRPr lang="en-US" sz="2400" b="1" dirty="0"/>
          </a:p>
        </p:txBody>
      </p:sp>
      <p:cxnSp>
        <p:nvCxnSpPr>
          <p:cNvPr id="17" name="Elbow Connector 16"/>
          <p:cNvCxnSpPr/>
          <p:nvPr/>
        </p:nvCxnSpPr>
        <p:spPr>
          <a:xfrm>
            <a:off x="1186523" y="3270687"/>
            <a:ext cx="1654887" cy="914400"/>
          </a:xfrm>
          <a:prstGeom prst="bentConnector3">
            <a:avLst>
              <a:gd name="adj1" fmla="val -416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99684" y="5237480"/>
            <a:ext cx="2005677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SUGGESTIONS</a:t>
            </a:r>
          </a:p>
          <a:p>
            <a:pPr algn="ctr"/>
            <a:r>
              <a:rPr lang="en-US" sz="2400" b="1" dirty="0" smtClean="0"/>
              <a:t>+   DATA</a:t>
            </a:r>
            <a:endParaRPr lang="en-US" sz="2400" b="1" dirty="0"/>
          </a:p>
        </p:txBody>
      </p:sp>
      <p:cxnSp>
        <p:nvCxnSpPr>
          <p:cNvPr id="22" name="Straight Arrow Connector 21"/>
          <p:cNvCxnSpPr>
            <a:endCxn id="20" idx="0"/>
          </p:cNvCxnSpPr>
          <p:nvPr/>
        </p:nvCxnSpPr>
        <p:spPr>
          <a:xfrm rot="5400000">
            <a:off x="3499243" y="4926696"/>
            <a:ext cx="614065" cy="75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60066" y="3354090"/>
            <a:ext cx="2005677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DISCUSS</a:t>
            </a:r>
          </a:p>
          <a:p>
            <a:pPr algn="ctr"/>
            <a:r>
              <a:rPr lang="en-US" sz="2400" b="1" dirty="0" smtClean="0"/>
              <a:t>SUGGESTIONS</a:t>
            </a:r>
            <a:endParaRPr lang="en-US" sz="2400" b="1" dirty="0"/>
          </a:p>
        </p:txBody>
      </p:sp>
      <p:cxnSp>
        <p:nvCxnSpPr>
          <p:cNvPr id="25" name="Elbow Connector 24"/>
          <p:cNvCxnSpPr>
            <a:stCxn id="20" idx="3"/>
            <a:endCxn id="23" idx="1"/>
          </p:cNvCxnSpPr>
          <p:nvPr/>
        </p:nvCxnSpPr>
        <p:spPr>
          <a:xfrm flipV="1">
            <a:off x="4805361" y="3769589"/>
            <a:ext cx="1354705" cy="188339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6957140" y="4488371"/>
            <a:ext cx="614065" cy="74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23043" y="4799152"/>
            <a:ext cx="2501256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IDENTIFY </a:t>
            </a:r>
          </a:p>
          <a:p>
            <a:pPr algn="ctr"/>
            <a:r>
              <a:rPr lang="en-US" sz="2400" b="1" dirty="0" smtClean="0"/>
              <a:t>FEASIBLE CHANGE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20" grpId="0" animBg="1"/>
      <p:bldP spid="23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3492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4. The Follow Up</a:t>
            </a:r>
            <a:endParaRPr lang="en-US" dirty="0"/>
          </a:p>
        </p:txBody>
      </p:sp>
      <p:pic>
        <p:nvPicPr>
          <p:cNvPr id="33794" name="Picture 2" descr="http://www.ccwatershed.org/media/photologue/photos/start-conversati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96" y="1965017"/>
            <a:ext cx="3614737" cy="361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236161" y="2332363"/>
            <a:ext cx="4489947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Thank students for their feedback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236161" y="3120557"/>
            <a:ext cx="4489947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Let them know what changes </a:t>
            </a:r>
          </a:p>
          <a:p>
            <a:pPr algn="ctr"/>
            <a:r>
              <a:rPr lang="en-US" sz="2400" b="1" dirty="0" smtClean="0"/>
              <a:t>to expect (even small ones!)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236160" y="4278083"/>
            <a:ext cx="4489947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Let them know what you </a:t>
            </a:r>
            <a:r>
              <a:rPr lang="en-US" sz="2400" b="1" u="sng" dirty="0" smtClean="0"/>
              <a:t>cannot</a:t>
            </a:r>
            <a:r>
              <a:rPr lang="en-US" sz="2400" b="1" dirty="0" smtClean="0"/>
              <a:t> change and WHY!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36159" y="5460720"/>
            <a:ext cx="4489947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Thank students for their feedback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2944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4" grpId="0" animBg="1"/>
      <p:bldP spid="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358</Words>
  <Application>Microsoft Office PowerPoint</Application>
  <PresentationFormat>On-screen Show (4:3)</PresentationFormat>
  <Paragraphs>96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Mid-semester Interviews</vt:lpstr>
      <vt:lpstr>Mid-Semester Interview: Why?</vt:lpstr>
      <vt:lpstr>Mid-semester Interview: What is it?</vt:lpstr>
      <vt:lpstr>1. The Interview</vt:lpstr>
      <vt:lpstr>PowerPoint Presentation</vt:lpstr>
      <vt:lpstr>3. The Consultation</vt:lpstr>
      <vt:lpstr>4. The Follow Up</vt:lpstr>
    </vt:vector>
  </TitlesOfParts>
  <Company>UGA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Mara</dc:creator>
  <cp:lastModifiedBy>Osment, Matt</cp:lastModifiedBy>
  <cp:revision>29</cp:revision>
  <cp:lastPrinted>2015-11-16T15:49:24Z</cp:lastPrinted>
  <dcterms:created xsi:type="dcterms:W3CDTF">2013-04-04T12:08:39Z</dcterms:created>
  <dcterms:modified xsi:type="dcterms:W3CDTF">2015-11-16T15:53:48Z</dcterms:modified>
</cp:coreProperties>
</file>