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259" r:id="rId3"/>
    <p:sldId id="453" r:id="rId4"/>
    <p:sldId id="392" r:id="rId5"/>
    <p:sldId id="414" r:id="rId6"/>
    <p:sldId id="415" r:id="rId7"/>
    <p:sldId id="454" r:id="rId8"/>
    <p:sldId id="348" r:id="rId9"/>
    <p:sldId id="455" r:id="rId10"/>
    <p:sldId id="418" r:id="rId11"/>
    <p:sldId id="419" r:id="rId12"/>
    <p:sldId id="420" r:id="rId13"/>
    <p:sldId id="421" r:id="rId14"/>
    <p:sldId id="444" r:id="rId15"/>
    <p:sldId id="445" r:id="rId16"/>
    <p:sldId id="457" r:id="rId17"/>
    <p:sldId id="411"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9FC9"/>
    <a:srgbClr val="6AAA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75969" autoAdjust="0"/>
  </p:normalViewPr>
  <p:slideViewPr>
    <p:cSldViewPr snapToGrid="0">
      <p:cViewPr varScale="1">
        <p:scale>
          <a:sx n="96" d="100"/>
          <a:sy n="96" d="100"/>
        </p:scale>
        <p:origin x="86" y="288"/>
      </p:cViewPr>
      <p:guideLst>
        <p:guide pos="3840"/>
        <p:guide orient="horz" pos="216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9" d="100"/>
          <a:sy n="79" d="100"/>
        </p:scale>
        <p:origin x="2827" y="8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16575746659119"/>
          <c:y val="3.5023709948526174E-2"/>
          <c:w val="0.8546862402003671"/>
          <c:h val="0.66691325748539876"/>
        </c:manualLayout>
      </c:layout>
      <c:barChart>
        <c:barDir val="bar"/>
        <c:grouping val="clustered"/>
        <c:varyColors val="0"/>
        <c:ser>
          <c:idx val="0"/>
          <c:order val="0"/>
          <c:tx>
            <c:strRef>
              <c:f>Sheet1!$B$1</c:f>
              <c:strCache>
                <c:ptCount val="1"/>
                <c:pt idx="0">
                  <c:v>No change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Community Resources</c:v>
                </c:pt>
                <c:pt idx="1">
                  <c:v>Emotional Stressors58</c:v>
                </c:pt>
                <c:pt idx="2">
                  <c:v>Improving Situation</c:v>
                </c:pt>
                <c:pt idx="3">
                  <c:v>Difficult Choices</c:v>
                </c:pt>
                <c:pt idx="4">
                  <c:v>Financial Pressures</c:v>
                </c:pt>
              </c:strCache>
            </c:strRef>
          </c:cat>
          <c:val>
            <c:numRef>
              <c:f>Sheet1!$B$2:$B$6</c:f>
              <c:numCache>
                <c:formatCode>General</c:formatCode>
                <c:ptCount val="5"/>
                <c:pt idx="0">
                  <c:v>17</c:v>
                </c:pt>
                <c:pt idx="1">
                  <c:v>26</c:v>
                </c:pt>
                <c:pt idx="2">
                  <c:v>30</c:v>
                </c:pt>
                <c:pt idx="3">
                  <c:v>28</c:v>
                </c:pt>
                <c:pt idx="4">
                  <c:v>26</c:v>
                </c:pt>
              </c:numCache>
            </c:numRef>
          </c:val>
          <c:extLst>
            <c:ext xmlns:c16="http://schemas.microsoft.com/office/drawing/2014/chart" uri="{C3380CC4-5D6E-409C-BE32-E72D297353CC}">
              <c16:uniqueId val="{00000000-91C9-4D49-9717-ADE6AA25850B}"/>
            </c:ext>
          </c:extLst>
        </c:ser>
        <c:ser>
          <c:idx val="1"/>
          <c:order val="1"/>
          <c:tx>
            <c:strRef>
              <c:f>Sheet1!$C$1</c:f>
              <c:strCache>
                <c:ptCount val="1"/>
                <c:pt idx="0">
                  <c:v>Increased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Community Resources</c:v>
                </c:pt>
                <c:pt idx="1">
                  <c:v>Emotional Stressors58</c:v>
                </c:pt>
                <c:pt idx="2">
                  <c:v>Improving Situation</c:v>
                </c:pt>
                <c:pt idx="3">
                  <c:v>Difficult Choices</c:v>
                </c:pt>
                <c:pt idx="4">
                  <c:v>Financial Pressures</c:v>
                </c:pt>
              </c:strCache>
            </c:strRef>
          </c:cat>
          <c:val>
            <c:numRef>
              <c:f>Sheet1!$C$2:$C$6</c:f>
              <c:numCache>
                <c:formatCode>General</c:formatCode>
                <c:ptCount val="5"/>
                <c:pt idx="0">
                  <c:v>83</c:v>
                </c:pt>
                <c:pt idx="1">
                  <c:v>73</c:v>
                </c:pt>
                <c:pt idx="2">
                  <c:v>70</c:v>
                </c:pt>
                <c:pt idx="3">
                  <c:v>72</c:v>
                </c:pt>
                <c:pt idx="4">
                  <c:v>74</c:v>
                </c:pt>
              </c:numCache>
            </c:numRef>
          </c:val>
          <c:extLst>
            <c:ext xmlns:c16="http://schemas.microsoft.com/office/drawing/2014/chart" uri="{C3380CC4-5D6E-409C-BE32-E72D297353CC}">
              <c16:uniqueId val="{00000001-91C9-4D49-9717-ADE6AA25850B}"/>
            </c:ext>
          </c:extLst>
        </c:ser>
        <c:dLbls>
          <c:dLblPos val="outEnd"/>
          <c:showLegendKey val="0"/>
          <c:showVal val="1"/>
          <c:showCatName val="0"/>
          <c:showSerName val="0"/>
          <c:showPercent val="0"/>
          <c:showBubbleSize val="0"/>
        </c:dLbls>
        <c:gapWidth val="182"/>
        <c:axId val="359057032"/>
        <c:axId val="359057424"/>
      </c:barChart>
      <c:catAx>
        <c:axId val="359057032"/>
        <c:scaling>
          <c:orientation val="minMax"/>
        </c:scaling>
        <c:delete val="1"/>
        <c:axPos val="l"/>
        <c:numFmt formatCode="General" sourceLinked="1"/>
        <c:majorTickMark val="none"/>
        <c:minorTickMark val="none"/>
        <c:tickLblPos val="nextTo"/>
        <c:crossAx val="359057424"/>
        <c:crosses val="autoZero"/>
        <c:auto val="1"/>
        <c:lblAlgn val="ctr"/>
        <c:lblOffset val="100"/>
        <c:noMultiLvlLbl val="0"/>
      </c:catAx>
      <c:valAx>
        <c:axId val="35905742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59057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52252293473927"/>
          <c:y val="8.0587515775823959E-2"/>
          <c:w val="0.6706533247689368"/>
          <c:h val="0.73101068402620162"/>
        </c:manualLayout>
      </c:layout>
      <c:pieChart>
        <c:varyColors val="1"/>
        <c:ser>
          <c:idx val="0"/>
          <c:order val="0"/>
          <c:tx>
            <c:strRef>
              <c:f>Sheet1!$B$1</c:f>
              <c:strCache>
                <c:ptCount val="1"/>
                <c:pt idx="0">
                  <c:v>Column1</c:v>
                </c:pt>
              </c:strCache>
            </c:strRef>
          </c:tx>
          <c:explosion val="6"/>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28-4D95-95B2-E6F769C3B7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28-4D95-95B2-E6F769C3B7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28-4D95-95B2-E6F769C3B7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728-4D95-95B2-E6F769C3B76F}"/>
              </c:ext>
            </c:extLst>
          </c:dPt>
          <c:dLbls>
            <c:dLbl>
              <c:idx val="0"/>
              <c:layout/>
              <c:tx>
                <c:rich>
                  <a:bodyPr/>
                  <a:lstStyle/>
                  <a:p>
                    <a:r>
                      <a:rPr lang="en-US" dirty="0" smtClean="0"/>
                      <a:t>37%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728-4D95-95B2-E6F769C3B76F}"/>
                </c:ext>
              </c:extLst>
            </c:dLbl>
            <c:dLbl>
              <c:idx val="1"/>
              <c:layout>
                <c:manualLayout>
                  <c:x val="-3.7403101872747498E-17"/>
                  <c:y val="-4.4060987238326174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r>
                      <a:rPr lang="en-US" dirty="0" smtClean="0"/>
                      <a:t>37%</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8920747667995416"/>
                      <c:h val="0.10837321551000126"/>
                    </c:manualLayout>
                  </c15:layout>
                </c:ext>
                <c:ext xmlns:c16="http://schemas.microsoft.com/office/drawing/2014/chart" uri="{C3380CC4-5D6E-409C-BE32-E72D297353CC}">
                  <c16:uniqueId val="{00000003-D728-4D95-95B2-E6F769C3B76F}"/>
                </c:ext>
              </c:extLst>
            </c:dLbl>
            <c:dLbl>
              <c:idx val="2"/>
              <c:layout/>
              <c:tx>
                <c:rich>
                  <a:bodyPr/>
                  <a:lstStyle/>
                  <a:p>
                    <a:r>
                      <a:rPr lang="en-US" dirty="0" smtClean="0"/>
                      <a:t>15%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728-4D95-95B2-E6F769C3B76F}"/>
                </c:ext>
              </c:extLst>
            </c:dLbl>
            <c:dLbl>
              <c:idx val="3"/>
              <c:layout/>
              <c:tx>
                <c:rich>
                  <a:bodyPr/>
                  <a:lstStyle/>
                  <a:p>
                    <a:r>
                      <a:rPr lang="en-US" dirty="0" smtClean="0"/>
                      <a:t>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728-4D95-95B2-E6F769C3B76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Very</c:v>
                </c:pt>
                <c:pt idx="1">
                  <c:v>Somewhat</c:v>
                </c:pt>
                <c:pt idx="2">
                  <c:v>Not very</c:v>
                </c:pt>
                <c:pt idx="3">
                  <c:v>Not</c:v>
                </c:pt>
              </c:strCache>
            </c:strRef>
          </c:cat>
          <c:val>
            <c:numRef>
              <c:f>Sheet1!$B$2:$B$5</c:f>
              <c:numCache>
                <c:formatCode>General</c:formatCode>
                <c:ptCount val="4"/>
                <c:pt idx="0">
                  <c:v>36.76</c:v>
                </c:pt>
                <c:pt idx="1">
                  <c:v>36.770000000000003</c:v>
                </c:pt>
                <c:pt idx="2">
                  <c:v>14.7</c:v>
                </c:pt>
                <c:pt idx="3">
                  <c:v>11.76</c:v>
                </c:pt>
              </c:numCache>
            </c:numRef>
          </c:val>
          <c:extLst>
            <c:ext xmlns:c16="http://schemas.microsoft.com/office/drawing/2014/chart" uri="{C3380CC4-5D6E-409C-BE32-E72D297353CC}">
              <c16:uniqueId val="{00000008-D728-4D95-95B2-E6F769C3B76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62445429338083"/>
          <c:y val="0.10998636462990478"/>
          <c:w val="0.66945246824927052"/>
          <c:h val="0.73138573848629052"/>
        </c:manualLayout>
      </c:layout>
      <c:pieChart>
        <c:varyColors val="1"/>
        <c:ser>
          <c:idx val="0"/>
          <c:order val="0"/>
          <c:tx>
            <c:strRef>
              <c:f>Sheet1!$B$1</c:f>
              <c:strCache>
                <c:ptCount val="1"/>
                <c:pt idx="0">
                  <c:v>Value of Simulation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3B-4ED6-8D5A-22ACD7FA5DE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3B-4ED6-8D5A-22ACD7FA5D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3B-4ED6-8D5A-22ACD7FA5DE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3B-4ED6-8D5A-22ACD7FA5DE4}"/>
              </c:ext>
            </c:extLst>
          </c:dPt>
          <c:dLbls>
            <c:dLbl>
              <c:idx val="0"/>
              <c:layout/>
              <c:tx>
                <c:rich>
                  <a:bodyPr/>
                  <a:lstStyle/>
                  <a:p>
                    <a:r>
                      <a:rPr lang="en-US" smtClean="0"/>
                      <a:t>63%</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3B-4ED6-8D5A-22ACD7FA5DE4}"/>
                </c:ext>
              </c:extLst>
            </c:dLbl>
            <c:dLbl>
              <c:idx val="1"/>
              <c:layout>
                <c:manualLayout>
                  <c:x val="3.1459896686571884E-2"/>
                  <c:y val="3.9808929675801706E-2"/>
                </c:manualLayout>
              </c:layout>
              <c:tx>
                <c:rich>
                  <a:bodyPr/>
                  <a:lstStyle/>
                  <a:p>
                    <a:r>
                      <a:rPr lang="en-US" dirty="0" smtClean="0"/>
                      <a:t>25%</a:t>
                    </a:r>
                  </a:p>
                  <a:p>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manualLayout>
                      <c:w val="0.16094798657718118"/>
                      <c:h val="0.18690292482788903"/>
                    </c:manualLayout>
                  </c15:layout>
                </c:ext>
                <c:ext xmlns:c16="http://schemas.microsoft.com/office/drawing/2014/chart" uri="{C3380CC4-5D6E-409C-BE32-E72D297353CC}">
                  <c16:uniqueId val="{00000003-BE3B-4ED6-8D5A-22ACD7FA5DE4}"/>
                </c:ext>
              </c:extLst>
            </c:dLbl>
            <c:dLbl>
              <c:idx val="2"/>
              <c:layout>
                <c:manualLayout>
                  <c:x val="2.0973154362416108E-2"/>
                  <c:y val="4.3789822643381889E-2"/>
                </c:manualLayout>
              </c:layout>
              <c:tx>
                <c:rich>
                  <a:bodyPr/>
                  <a:lstStyle/>
                  <a:p>
                    <a:r>
                      <a:rPr lang="en-US" dirty="0" smtClean="0"/>
                      <a:t>11%</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E3B-4ED6-8D5A-22ACD7FA5DE4}"/>
                </c:ext>
              </c:extLst>
            </c:dLbl>
            <c:dLbl>
              <c:idx val="3"/>
              <c:layout>
                <c:manualLayout>
                  <c:x val="2.5167785234899327E-2"/>
                  <c:y val="2.7866250773061204E-2"/>
                </c:manualLayout>
              </c:layout>
              <c:tx>
                <c:rich>
                  <a:bodyPr/>
                  <a:lstStyle/>
                  <a:p>
                    <a:r>
                      <a:rPr lang="en-US" dirty="0" smtClean="0"/>
                      <a:t>2%</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E3B-4ED6-8D5A-22ACD7FA5DE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Very</c:v>
                </c:pt>
                <c:pt idx="1">
                  <c:v>Somewhat</c:v>
                </c:pt>
                <c:pt idx="2">
                  <c:v>Not very</c:v>
                </c:pt>
                <c:pt idx="3">
                  <c:v>Not</c:v>
                </c:pt>
              </c:strCache>
            </c:strRef>
          </c:cat>
          <c:val>
            <c:numRef>
              <c:f>Sheet1!$B$2:$B$5</c:f>
              <c:numCache>
                <c:formatCode>General</c:formatCode>
                <c:ptCount val="4"/>
                <c:pt idx="0">
                  <c:v>63</c:v>
                </c:pt>
                <c:pt idx="1">
                  <c:v>24.56</c:v>
                </c:pt>
                <c:pt idx="2">
                  <c:v>10.53</c:v>
                </c:pt>
                <c:pt idx="3">
                  <c:v>1.75</c:v>
                </c:pt>
              </c:numCache>
            </c:numRef>
          </c:val>
          <c:extLst>
            <c:ext xmlns:c16="http://schemas.microsoft.com/office/drawing/2014/chart" uri="{C3380CC4-5D6E-409C-BE32-E72D297353CC}">
              <c16:uniqueId val="{00000008-BE3B-4ED6-8D5A-22ACD7FA5DE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Value of Simulation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3E-4671-8A41-031326D19EF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13E-4671-8A41-031326D19EF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13E-4671-8A41-031326D19E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13E-4671-8A41-031326D19EFF}"/>
              </c:ext>
            </c:extLst>
          </c:dPt>
          <c:cat>
            <c:strRef>
              <c:f>Sheet1!$A$2:$A$5</c:f>
              <c:strCache>
                <c:ptCount val="4"/>
                <c:pt idx="0">
                  <c:v>Very</c:v>
                </c:pt>
                <c:pt idx="1">
                  <c:v>Somewhat</c:v>
                </c:pt>
                <c:pt idx="2">
                  <c:v>Not very</c:v>
                </c:pt>
                <c:pt idx="3">
                  <c:v>Not</c:v>
                </c:pt>
              </c:strCache>
            </c:strRef>
          </c:cat>
          <c:val>
            <c:numRef>
              <c:f>Sheet1!$B$2:$B$5</c:f>
              <c:numCache>
                <c:formatCode>General</c:formatCode>
                <c:ptCount val="4"/>
                <c:pt idx="0">
                  <c:v>70</c:v>
                </c:pt>
                <c:pt idx="1">
                  <c:v>28</c:v>
                </c:pt>
                <c:pt idx="2">
                  <c:v>2</c:v>
                </c:pt>
                <c:pt idx="3">
                  <c:v>0</c:v>
                </c:pt>
              </c:numCache>
            </c:numRef>
          </c:val>
          <c:extLst>
            <c:ext xmlns:c16="http://schemas.microsoft.com/office/drawing/2014/chart" uri="{C3380CC4-5D6E-409C-BE32-E72D297353CC}">
              <c16:uniqueId val="{00000008-A13E-4671-8A41-031326D19EF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cdr:x>
      <cdr:y>0.75597</cdr:y>
    </cdr:from>
    <cdr:to>
      <cdr:x>0.79379</cdr:x>
      <cdr:y>1</cdr:y>
    </cdr:to>
    <cdr:sp macro="" textlink="">
      <cdr:nvSpPr>
        <cdr:cNvPr id="2" name="TextBox 1"/>
        <cdr:cNvSpPr txBox="1"/>
      </cdr:nvSpPr>
      <cdr:spPr>
        <a:xfrm xmlns:a="http://schemas.openxmlformats.org/drawingml/2006/main">
          <a:off x="1556225" y="317812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t>2015</a:t>
          </a:r>
          <a:endParaRPr lang="en-US" sz="32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52" tIns="46578" rIns="93152" bIns="46578"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52" tIns="46578" rIns="93152" bIns="46578" rtlCol="0"/>
          <a:lstStyle>
            <a:lvl1pPr algn="r">
              <a:defRPr sz="1200"/>
            </a:lvl1pPr>
          </a:lstStyle>
          <a:p>
            <a:fld id="{F47AD3EC-6246-4BB5-AE08-B0A00F2718CE}" type="datetimeFigureOut">
              <a:rPr lang="en-US" smtClean="0"/>
              <a:t>10/29/2018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2" tIns="46578" rIns="93152" bIns="4657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2" tIns="46578" rIns="93152" bIns="465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2"/>
            <a:ext cx="3037840" cy="466433"/>
          </a:xfrm>
          <a:prstGeom prst="rect">
            <a:avLst/>
          </a:prstGeom>
        </p:spPr>
        <p:txBody>
          <a:bodyPr vert="horz" lIns="93152" tIns="46578" rIns="93152" bIns="4657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2"/>
            <a:ext cx="3037840" cy="466433"/>
          </a:xfrm>
          <a:prstGeom prst="rect">
            <a:avLst/>
          </a:prstGeom>
        </p:spPr>
        <p:txBody>
          <a:bodyPr vert="horz" lIns="93152" tIns="46578" rIns="93152" bIns="46578" rtlCol="0" anchor="b"/>
          <a:lstStyle>
            <a:lvl1pPr algn="r">
              <a:defRPr sz="1200"/>
            </a:lvl1pPr>
          </a:lstStyle>
          <a:p>
            <a:fld id="{3DADC89C-E48B-4312-B8CB-B2994998DFB8}" type="slidenum">
              <a:rPr lang="en-US" smtClean="0"/>
              <a:t>‹#›</a:t>
            </a:fld>
            <a:endParaRPr lang="en-US"/>
          </a:p>
        </p:txBody>
      </p:sp>
    </p:spTree>
    <p:extLst>
      <p:ext uri="{BB962C8B-B14F-4D97-AF65-F5344CB8AC3E}">
        <p14:creationId xmlns:p14="http://schemas.microsoft.com/office/powerpoint/2010/main" val="3355185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1</a:t>
            </a:fld>
            <a:endParaRPr lang="en-US"/>
          </a:p>
        </p:txBody>
      </p:sp>
    </p:spTree>
    <p:extLst>
      <p:ext uri="{BB962C8B-B14F-4D97-AF65-F5344CB8AC3E}">
        <p14:creationId xmlns:p14="http://schemas.microsoft.com/office/powerpoint/2010/main" val="4102611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Immediately following the debriefing session, a confidential retrospective pre-test and post-test questionnaire was administered.  In 2015, 2016 and 2017, students assessed their level of understanding before and then after the simulation (no understanding, little understanding, moderate understanding, quite a bit of understanding, complete understanding) specific to each of the following five domains: (a) the financial pressures experienced by low-income families when attempting to meet basic needs (b) the difficult choices people with low resources must make each month when stretching limited income (c) the difficulties in improving one’s situation and becoming more self-sufficient on a limited income  (d) the emotional stressors and frustrations created by having limited resources and (e) the positive and negative impact of obtaining community resources for people with limited resources.</a:t>
            </a:r>
          </a:p>
          <a:p>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10</a:t>
            </a:fld>
            <a:endParaRPr lang="en-US"/>
          </a:p>
        </p:txBody>
      </p:sp>
    </p:spTree>
    <p:extLst>
      <p:ext uri="{BB962C8B-B14F-4D97-AF65-F5344CB8AC3E}">
        <p14:creationId xmlns:p14="http://schemas.microsoft.com/office/powerpoint/2010/main" val="73621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asked students to score</a:t>
            </a:r>
            <a:r>
              <a:rPr lang="en-US" baseline="0" dirty="0" smtClean="0"/>
              <a:t> the value of the simulation, as well as asking them open ended questions.</a:t>
            </a:r>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11</a:t>
            </a:fld>
            <a:endParaRPr lang="en-US"/>
          </a:p>
        </p:txBody>
      </p:sp>
    </p:spTree>
    <p:extLst>
      <p:ext uri="{BB962C8B-B14F-4D97-AF65-F5344CB8AC3E}">
        <p14:creationId xmlns:p14="http://schemas.microsoft.com/office/powerpoint/2010/main" val="273920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ADC89C-E48B-4312-B8CB-B2994998DFB8}" type="slidenum">
              <a:rPr lang="en-US" smtClean="0"/>
              <a:t>12</a:t>
            </a:fld>
            <a:endParaRPr lang="en-US"/>
          </a:p>
        </p:txBody>
      </p:sp>
    </p:spTree>
    <p:extLst>
      <p:ext uri="{BB962C8B-B14F-4D97-AF65-F5344CB8AC3E}">
        <p14:creationId xmlns:p14="http://schemas.microsoft.com/office/powerpoint/2010/main" val="54884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become</a:t>
            </a:r>
            <a:r>
              <a:rPr lang="en-US" baseline="0" dirty="0" smtClean="0"/>
              <a:t> quite clear that the reframing as well as the experience of leading a simulation made a difference over time</a:t>
            </a:r>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13</a:t>
            </a:fld>
            <a:endParaRPr lang="en-US"/>
          </a:p>
        </p:txBody>
      </p:sp>
    </p:spTree>
    <p:extLst>
      <p:ext uri="{BB962C8B-B14F-4D97-AF65-F5344CB8AC3E}">
        <p14:creationId xmlns:p14="http://schemas.microsoft.com/office/powerpoint/2010/main" val="110515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we were really looking for, did the simulation</a:t>
            </a:r>
            <a:r>
              <a:rPr lang="en-US" baseline="0" dirty="0" smtClean="0"/>
              <a:t> make a difference.  For well over half of the class it appears to have had a difference on the degree of empathy students showed toward the patients they saw during their extramural rotations. </a:t>
            </a:r>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14</a:t>
            </a:fld>
            <a:endParaRPr lang="en-US"/>
          </a:p>
        </p:txBody>
      </p:sp>
    </p:spTree>
    <p:extLst>
      <p:ext uri="{BB962C8B-B14F-4D97-AF65-F5344CB8AC3E}">
        <p14:creationId xmlns:p14="http://schemas.microsoft.com/office/powerpoint/2010/main" val="665203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simulation appears to have helped students be</a:t>
            </a:r>
            <a:r>
              <a:rPr lang="en-US" baseline="0" dirty="0" smtClean="0"/>
              <a:t> more self-aware and </a:t>
            </a:r>
            <a:r>
              <a:rPr lang="en-US" baseline="0" smtClean="0"/>
              <a:t>less judgmental </a:t>
            </a:r>
            <a:r>
              <a:rPr lang="en-US" baseline="0" dirty="0" smtClean="0"/>
              <a:t>toward the patients they treated during the summer.  It would appear that the impact of the simulation is indeed sticky.</a:t>
            </a:r>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15</a:t>
            </a:fld>
            <a:endParaRPr lang="en-US"/>
          </a:p>
        </p:txBody>
      </p:sp>
    </p:spTree>
    <p:extLst>
      <p:ext uri="{BB962C8B-B14F-4D97-AF65-F5344CB8AC3E}">
        <p14:creationId xmlns:p14="http://schemas.microsoft.com/office/powerpoint/2010/main" val="3935307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17</a:t>
            </a:fld>
            <a:endParaRPr lang="en-US"/>
          </a:p>
        </p:txBody>
      </p:sp>
    </p:spTree>
    <p:extLst>
      <p:ext uri="{BB962C8B-B14F-4D97-AF65-F5344CB8AC3E}">
        <p14:creationId xmlns:p14="http://schemas.microsoft.com/office/powerpoint/2010/main" val="2291162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slide.</a:t>
            </a:r>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2</a:t>
            </a:fld>
            <a:endParaRPr lang="en-US"/>
          </a:p>
        </p:txBody>
      </p:sp>
    </p:spTree>
    <p:extLst>
      <p:ext uri="{BB962C8B-B14F-4D97-AF65-F5344CB8AC3E}">
        <p14:creationId xmlns:p14="http://schemas.microsoft.com/office/powerpoint/2010/main" val="344375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ADC89C-E48B-4312-B8CB-B2994998DFB8}" type="slidenum">
              <a:rPr lang="en-US" smtClean="0"/>
              <a:t>3</a:t>
            </a:fld>
            <a:endParaRPr lang="en-US"/>
          </a:p>
        </p:txBody>
      </p:sp>
    </p:spTree>
    <p:extLst>
      <p:ext uri="{BB962C8B-B14F-4D97-AF65-F5344CB8AC3E}">
        <p14:creationId xmlns:p14="http://schemas.microsoft.com/office/powerpoint/2010/main" val="3746450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Students are asked to write about a significant incident that occurred during one of their rotations. The “critical incidents” could be events that challenged them professionally</a:t>
            </a:r>
            <a:r>
              <a:rPr lang="en-US" baseline="0" dirty="0" smtClean="0"/>
              <a:t> or </a:t>
            </a:r>
            <a:r>
              <a:rPr lang="en-US" dirty="0" smtClean="0"/>
              <a:t> personally, something that caused them  great difficulty, discomfort, or pressure. </a:t>
            </a:r>
          </a:p>
          <a:p>
            <a:endParaRPr lang="en-US" dirty="0" smtClean="0"/>
          </a:p>
          <a:p>
            <a:pPr defTabSz="931570">
              <a:defRPr/>
            </a:pPr>
            <a:r>
              <a:rPr lang="en-US" dirty="0" smtClean="0"/>
              <a:t>They then come together in the fall for two</a:t>
            </a:r>
            <a:r>
              <a:rPr lang="en-US" baseline="0" dirty="0" smtClean="0"/>
              <a:t> hour small group seminars where they share these experiences with each other.  The stories at times are quite powerful and moving.</a:t>
            </a:r>
          </a:p>
          <a:p>
            <a:pPr defTabSz="931570">
              <a:defRPr/>
            </a:pPr>
            <a:endParaRPr lang="en-US" dirty="0" smtClean="0"/>
          </a:p>
          <a:p>
            <a:r>
              <a:rPr lang="en-US" dirty="0" smtClean="0"/>
              <a:t>At the same time: NEXT</a:t>
            </a:r>
            <a:r>
              <a:rPr lang="en-US" baseline="0" dirty="0" smtClean="0"/>
              <a:t> SLIDE</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4</a:t>
            </a:fld>
            <a:endParaRPr lang="en-US"/>
          </a:p>
        </p:txBody>
      </p:sp>
    </p:spTree>
    <p:extLst>
      <p:ext uri="{BB962C8B-B14F-4D97-AF65-F5344CB8AC3E}">
        <p14:creationId xmlns:p14="http://schemas.microsoft.com/office/powerpoint/2010/main" val="2084785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During the reflective sessions I participated in the fall of 2013 and the fall of 2014 I found that certain themes emerged during the conversations.  Some students spoke about  patients brining their entire families along to the dental visit; they questioned parenting skills &amp; the poor food choice made.  Others described patients as apathetic and unreliable. They didn’t cancel appointments. Patients were described as not being appreciative of the care they received. </a:t>
            </a:r>
          </a:p>
          <a:p>
            <a:endParaRPr lang="en-US" baseline="0" dirty="0" smtClean="0"/>
          </a:p>
        </p:txBody>
      </p:sp>
      <p:sp>
        <p:nvSpPr>
          <p:cNvPr id="4" name="Slide Number Placeholder 3"/>
          <p:cNvSpPr>
            <a:spLocks noGrp="1"/>
          </p:cNvSpPr>
          <p:nvPr>
            <p:ph type="sldNum" sz="quarter" idx="10"/>
          </p:nvPr>
        </p:nvSpPr>
        <p:spPr/>
        <p:txBody>
          <a:bodyPr/>
          <a:lstStyle/>
          <a:p>
            <a:fld id="{3DADC89C-E48B-4312-B8CB-B2994998DFB8}" type="slidenum">
              <a:rPr lang="en-US" smtClean="0"/>
              <a:t>5</a:t>
            </a:fld>
            <a:endParaRPr lang="en-US"/>
          </a:p>
        </p:txBody>
      </p:sp>
    </p:spTree>
    <p:extLst>
      <p:ext uri="{BB962C8B-B14F-4D97-AF65-F5344CB8AC3E}">
        <p14:creationId xmlns:p14="http://schemas.microsoft.com/office/powerpoint/2010/main" val="1575719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was clear to her, and became clear to me were signs of pedagogical failure in preparing students to go out into the community and provide care to </a:t>
            </a:r>
          </a:p>
          <a:p>
            <a:r>
              <a:rPr lang="en-US" baseline="0" dirty="0" smtClean="0"/>
              <a:t>low income families..</a:t>
            </a:r>
            <a:endParaRPr lang="en-US" baseline="0" dirty="0"/>
          </a:p>
          <a:p>
            <a:r>
              <a:rPr lang="en-US" baseline="0" dirty="0" smtClean="0"/>
              <a:t>UNC was doing a great job in technically preparing students to provide quality dental care.  What we had not been doing though was preparing students to understand:</a:t>
            </a:r>
          </a:p>
          <a:p>
            <a:r>
              <a:rPr lang="en-US" baseline="0" dirty="0" smtClean="0"/>
              <a:t>Realities of poverty</a:t>
            </a:r>
          </a:p>
          <a:p>
            <a:r>
              <a:rPr lang="en-US" baseline="0" dirty="0" smtClean="0"/>
              <a:t>Causes of oral health disparities</a:t>
            </a:r>
          </a:p>
          <a:p>
            <a:r>
              <a:rPr lang="en-US" baseline="0" dirty="0" smtClean="0"/>
              <a:t>Pragmatic tactics for providing care to underserved populations</a:t>
            </a:r>
          </a:p>
          <a:p>
            <a:r>
              <a:rPr lang="en-US" dirty="0" smtClean="0"/>
              <a:t>Lack of focus on social justice and health equity</a:t>
            </a:r>
          </a:p>
          <a:p>
            <a:r>
              <a:rPr lang="en-US" dirty="0" smtClean="0"/>
              <a:t>Accepting a commodified health care system</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DADC89C-E48B-4312-B8CB-B2994998DFB8}" type="slidenum">
              <a:rPr lang="en-US" smtClean="0"/>
              <a:t>6</a:t>
            </a:fld>
            <a:endParaRPr lang="en-US"/>
          </a:p>
        </p:txBody>
      </p:sp>
    </p:spTree>
    <p:extLst>
      <p:ext uri="{BB962C8B-B14F-4D97-AF65-F5344CB8AC3E}">
        <p14:creationId xmlns:p14="http://schemas.microsoft.com/office/powerpoint/2010/main" val="50774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Aan</a:t>
            </a:r>
            <a:r>
              <a:rPr lang="en-US" dirty="0"/>
              <a:t> experiential learning modality to increase student understanding of poverty has been used with undergraduate students and with graduate students in social work, nursing and public health.  All have utilized the Missouri Community Action Poverty Simulation (CAPS). </a:t>
            </a:r>
          </a:p>
          <a:p>
            <a:endParaRPr lang="en-US" dirty="0"/>
          </a:p>
        </p:txBody>
      </p:sp>
      <p:sp>
        <p:nvSpPr>
          <p:cNvPr id="4" name="Slide Number Placeholder 3"/>
          <p:cNvSpPr>
            <a:spLocks noGrp="1"/>
          </p:cNvSpPr>
          <p:nvPr>
            <p:ph type="sldNum" sz="quarter" idx="10"/>
          </p:nvPr>
        </p:nvSpPr>
        <p:spPr/>
        <p:txBody>
          <a:bodyPr/>
          <a:lstStyle/>
          <a:p>
            <a:fld id="{3DADC89C-E48B-4312-B8CB-B2994998DFB8}" type="slidenum">
              <a:rPr lang="en-US" smtClean="0"/>
              <a:t>7</a:t>
            </a:fld>
            <a:endParaRPr lang="en-US"/>
          </a:p>
        </p:txBody>
      </p:sp>
    </p:spTree>
    <p:extLst>
      <p:ext uri="{BB962C8B-B14F-4D97-AF65-F5344CB8AC3E}">
        <p14:creationId xmlns:p14="http://schemas.microsoft.com/office/powerpoint/2010/main" val="321652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146050"/>
            <a:ext cx="7381876" cy="4152900"/>
          </a:xfrm>
        </p:spPr>
      </p:sp>
      <p:sp>
        <p:nvSpPr>
          <p:cNvPr id="3" name="Notes Placeholder 2"/>
          <p:cNvSpPr>
            <a:spLocks noGrp="1"/>
          </p:cNvSpPr>
          <p:nvPr>
            <p:ph type="body" idx="1"/>
          </p:nvPr>
        </p:nvSpPr>
        <p:spPr/>
        <p:txBody>
          <a:bodyPr/>
          <a:lstStyle/>
          <a:p>
            <a:pPr defTabSz="931570">
              <a:defRPr/>
            </a:pPr>
            <a:r>
              <a:rPr lang="en-US" dirty="0" smtClean="0"/>
              <a:t>Students are randomly assigned a role to play as a member of a low-income family. Students received a packet which described the family, its individual members, the family’s sources of income, the monthly bills that needed to be paid and various other items the family would need to survive.  These family groups varied and ranged from single parents trying to care for their children, the newly unemployed, homeless individuals and families, senior citizens living on Social Security, grandparents raising their grandchildren along with other scenarios. </a:t>
            </a:r>
          </a:p>
          <a:p>
            <a:pPr defTabSz="931570">
              <a:defRPr/>
            </a:pPr>
            <a:endParaRPr lang="en-US" dirty="0" smtClean="0"/>
          </a:p>
          <a:p>
            <a:pPr defTabSz="931570">
              <a:defRPr/>
            </a:pPr>
            <a:r>
              <a:rPr lang="en-US" dirty="0" smtClean="0"/>
              <a:t>At the various tables around the room are volunteers acting as the community resources that could provide assistance to the families. These resources included a bank, a Community Action Agency, an employer, the utility company, a pawn broker, a grocery, a social service agency, a faith-based agency, a payday and title loan facility, a mortgage company, a school, a community health center, and a child care center and a jail.  Families interacted with these various resources during each work week minutes.  Often there were long lines, bureaucratic hurdles, or limitations to the quality and types of services available to the families through the various community resources. </a:t>
            </a:r>
          </a:p>
          <a:p>
            <a:pPr defTabSz="931570">
              <a:defRPr/>
            </a:pPr>
            <a:endParaRPr lang="en-US" dirty="0" smtClean="0"/>
          </a:p>
          <a:p>
            <a:pPr defTabSz="931570">
              <a:defRPr/>
            </a:pPr>
            <a:r>
              <a:rPr lang="en-US" dirty="0" smtClean="0"/>
              <a:t>The task of each family is to provide food, shelter and other basic necessities for four 15 -minute weeks, representing one month in life of the family. </a:t>
            </a:r>
          </a:p>
          <a:p>
            <a:endParaRPr lang="en-US" dirty="0" smtClean="0"/>
          </a:p>
        </p:txBody>
      </p:sp>
      <p:sp>
        <p:nvSpPr>
          <p:cNvPr id="4" name="Slide Number Placeholder 3"/>
          <p:cNvSpPr>
            <a:spLocks noGrp="1"/>
          </p:cNvSpPr>
          <p:nvPr>
            <p:ph type="sldNum" sz="quarter" idx="10"/>
          </p:nvPr>
        </p:nvSpPr>
        <p:spPr/>
        <p:txBody>
          <a:bodyPr/>
          <a:lstStyle/>
          <a:p>
            <a:fld id="{3DADC89C-E48B-4312-B8CB-B2994998DFB8}" type="slidenum">
              <a:rPr lang="en-US" smtClean="0"/>
              <a:t>8</a:t>
            </a:fld>
            <a:endParaRPr lang="en-US"/>
          </a:p>
        </p:txBody>
      </p:sp>
    </p:spTree>
    <p:extLst>
      <p:ext uri="{BB962C8B-B14F-4D97-AF65-F5344CB8AC3E}">
        <p14:creationId xmlns:p14="http://schemas.microsoft.com/office/powerpoint/2010/main" val="124089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ADC89C-E48B-4312-B8CB-B2994998DFB8}" type="slidenum">
              <a:rPr lang="en-US" smtClean="0"/>
              <a:t>9</a:t>
            </a:fld>
            <a:endParaRPr lang="en-US"/>
          </a:p>
        </p:txBody>
      </p:sp>
    </p:spTree>
    <p:extLst>
      <p:ext uri="{BB962C8B-B14F-4D97-AF65-F5344CB8AC3E}">
        <p14:creationId xmlns:p14="http://schemas.microsoft.com/office/powerpoint/2010/main" val="4274625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49FC9"/>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042" y="3208422"/>
            <a:ext cx="12192000" cy="1556084"/>
          </a:xfrm>
          <a:prstGeom prst="rect">
            <a:avLst/>
          </a:prstGeom>
        </p:spPr>
      </p:pic>
      <p:sp>
        <p:nvSpPr>
          <p:cNvPr id="9" name="Rectangle 8"/>
          <p:cNvSpPr/>
          <p:nvPr userDrawn="1"/>
        </p:nvSpPr>
        <p:spPr>
          <a:xfrm>
            <a:off x="0" y="5892800"/>
            <a:ext cx="12192000" cy="965201"/>
          </a:xfrm>
          <a:prstGeom prst="rect">
            <a:avLst/>
          </a:prstGeom>
          <a:gradFill>
            <a:gsLst>
              <a:gs pos="0">
                <a:srgbClr val="639EC8"/>
              </a:gs>
              <a:gs pos="100000">
                <a:srgbClr val="6BABD8"/>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9819" y="5438274"/>
            <a:ext cx="3946576" cy="882316"/>
          </a:xfrm>
          <a:prstGeom prst="rect">
            <a:avLst/>
          </a:prstGeom>
        </p:spPr>
      </p:pic>
      <p:sp>
        <p:nvSpPr>
          <p:cNvPr id="19" name="Text Placeholder 18"/>
          <p:cNvSpPr>
            <a:spLocks noGrp="1"/>
          </p:cNvSpPr>
          <p:nvPr>
            <p:ph type="body" sz="quarter" idx="10" hasCustomPrompt="1"/>
          </p:nvPr>
        </p:nvSpPr>
        <p:spPr>
          <a:xfrm>
            <a:off x="450850" y="1514475"/>
            <a:ext cx="11122025" cy="1323975"/>
          </a:xfrm>
        </p:spPr>
        <p:txBody>
          <a:bodyPr/>
          <a:lstStyle>
            <a:lvl1pPr marL="0" indent="0">
              <a:buFontTx/>
              <a:buNone/>
              <a:defRPr baseline="0">
                <a:solidFill>
                  <a:schemeClr val="bg1"/>
                </a:solidFill>
              </a:defRPr>
            </a:lvl1pPr>
          </a:lstStyle>
          <a:p>
            <a:pPr lvl="0"/>
            <a:r>
              <a:rPr lang="en-US" dirty="0" smtClean="0"/>
              <a:t>Insert Title Information Here</a:t>
            </a:r>
            <a:endParaRPr lang="en-US" dirty="0"/>
          </a:p>
        </p:txBody>
      </p:sp>
    </p:spTree>
    <p:extLst>
      <p:ext uri="{BB962C8B-B14F-4D97-AF65-F5344CB8AC3E}">
        <p14:creationId xmlns:p14="http://schemas.microsoft.com/office/powerpoint/2010/main" val="99473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225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407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407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14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08C20-D86B-42F6-B9C1-BAD8A5FA11F7}" type="slidenum">
              <a:rPr lang="en-US" smtClean="0"/>
              <a:t>‹#›</a:t>
            </a:fld>
            <a:endParaRPr lang="en-US"/>
          </a:p>
        </p:txBody>
      </p:sp>
    </p:spTree>
    <p:extLst>
      <p:ext uri="{BB962C8B-B14F-4D97-AF65-F5344CB8AC3E}">
        <p14:creationId xmlns:p14="http://schemas.microsoft.com/office/powerpoint/2010/main" val="4035493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585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4"/>
            <a:ext cx="10515600" cy="11835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1355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39610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39610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30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2952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2952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835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6205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534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5418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44611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39306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60728-468D-460E-AEFC-84EB83B68110}" type="slidenum">
              <a:rPr lang="en-US" smtClean="0"/>
              <a:t>‹#›</a:t>
            </a:fld>
            <a:endParaRPr lang="en-US"/>
          </a:p>
        </p:txBody>
      </p:sp>
      <p:sp>
        <p:nvSpPr>
          <p:cNvPr id="7" name="Rectangle 6"/>
          <p:cNvSpPr/>
          <p:nvPr userDrawn="1"/>
        </p:nvSpPr>
        <p:spPr>
          <a:xfrm>
            <a:off x="0" y="5892800"/>
            <a:ext cx="12192000" cy="965201"/>
          </a:xfrm>
          <a:prstGeom prst="rect">
            <a:avLst/>
          </a:prstGeom>
          <a:gradFill>
            <a:gsLst>
              <a:gs pos="0">
                <a:srgbClr val="639EC8"/>
              </a:gs>
              <a:gs pos="100000">
                <a:srgbClr val="6BABD8"/>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71747" y="6019193"/>
            <a:ext cx="3152775" cy="704850"/>
          </a:xfrm>
          <a:prstGeom prst="rect">
            <a:avLst/>
          </a:prstGeom>
        </p:spPr>
      </p:pic>
    </p:spTree>
    <p:extLst>
      <p:ext uri="{BB962C8B-B14F-4D97-AF65-F5344CB8AC3E}">
        <p14:creationId xmlns:p14="http://schemas.microsoft.com/office/powerpoint/2010/main" val="2202590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hdr="0" ftr="0" dt="0"/>
  <p:txStyles>
    <p:titleStyle>
      <a:lvl1pPr algn="l" defTabSz="914400" rtl="0" eaLnBrk="1" latinLnBrk="0" hangingPunct="1">
        <a:lnSpc>
          <a:spcPct val="90000"/>
        </a:lnSpc>
        <a:spcBef>
          <a:spcPct val="0"/>
        </a:spcBef>
        <a:buNone/>
        <a:defRPr sz="4000" kern="1200">
          <a:solidFill>
            <a:srgbClr val="649FC9"/>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65000"/>
              <a:lumOff val="35000"/>
            </a:schemeClr>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Franklin Gothic Medium" panose="020B0603020102020204" pitchFamily="34" charset="0"/>
        <a:buChar char="−"/>
        <a:defRPr sz="2800" kern="1200">
          <a:solidFill>
            <a:schemeClr val="tx1">
              <a:lumMod val="65000"/>
              <a:lumOff val="35000"/>
            </a:schemeClr>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Franklin Gothic Medium" panose="020B0603020102020204" pitchFamily="34" charset="0"/>
        <a:buChar char="−"/>
        <a:defRPr sz="2000" kern="1200">
          <a:solidFill>
            <a:schemeClr val="tx1">
              <a:lumMod val="65000"/>
              <a:lumOff val="35000"/>
            </a:schemeClr>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www.povertysimulation.net/" TargetMode="External"/><Relationship Id="rId2" Type="http://schemas.openxmlformats.org/officeDocument/2006/relationships/hyperlink" Target="http://www.communityaction.org/povertysimulations/" TargetMode="External"/><Relationship Id="rId1" Type="http://schemas.openxmlformats.org/officeDocument/2006/relationships/slideLayout" Target="../slideLayouts/slideLayout2.xml"/><Relationship Id="rId5" Type="http://schemas.openxmlformats.org/officeDocument/2006/relationships/hyperlink" Target="https://www.ncbi.nlm.nih.gov/pubmed/28864786" TargetMode="External"/><Relationship Id="rId4" Type="http://schemas.openxmlformats.org/officeDocument/2006/relationships/hyperlink" Target="http://playspent.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www.povertysimulation.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2166" y="760021"/>
            <a:ext cx="11487538" cy="2078429"/>
          </a:xfrm>
        </p:spPr>
        <p:txBody>
          <a:bodyPr>
            <a:normAutofit/>
          </a:bodyPr>
          <a:lstStyle/>
          <a:p>
            <a:r>
              <a:rPr lang="en-US" dirty="0" smtClean="0"/>
              <a:t>Simulating Poverty: An </a:t>
            </a:r>
            <a:r>
              <a:rPr lang="en-US" dirty="0"/>
              <a:t>Experiential Method for Increasing Student Understanding of the Challenges Faced by </a:t>
            </a:r>
            <a:r>
              <a:rPr lang="en-US" dirty="0" smtClean="0"/>
              <a:t>Low Income </a:t>
            </a:r>
            <a:r>
              <a:rPr lang="en-US" dirty="0"/>
              <a:t>Families</a:t>
            </a:r>
            <a:endParaRPr lang="en-US" sz="3600" dirty="0"/>
          </a:p>
        </p:txBody>
      </p:sp>
      <p:sp>
        <p:nvSpPr>
          <p:cNvPr id="3" name="TextBox 2"/>
          <p:cNvSpPr txBox="1"/>
          <p:nvPr/>
        </p:nvSpPr>
        <p:spPr>
          <a:xfrm>
            <a:off x="542166" y="4855222"/>
            <a:ext cx="6765084" cy="1938992"/>
          </a:xfrm>
          <a:prstGeom prst="rect">
            <a:avLst/>
          </a:prstGeom>
          <a:noFill/>
        </p:spPr>
        <p:txBody>
          <a:bodyPr wrap="square" rtlCol="0">
            <a:spAutoFit/>
          </a:bodyPr>
          <a:lstStyle/>
          <a:p>
            <a:endParaRPr lang="en-US" sz="2000" dirty="0">
              <a:solidFill>
                <a:schemeClr val="bg1"/>
              </a:solidFill>
            </a:endParaRPr>
          </a:p>
          <a:p>
            <a:r>
              <a:rPr lang="en-US" sz="2000" dirty="0" smtClean="0">
                <a:solidFill>
                  <a:schemeClr val="bg1"/>
                </a:solidFill>
              </a:rPr>
              <a:t>Lewis </a:t>
            </a:r>
            <a:r>
              <a:rPr lang="en-US" sz="2000" dirty="0">
                <a:solidFill>
                  <a:schemeClr val="bg1"/>
                </a:solidFill>
              </a:rPr>
              <a:t>N. Lampiris DDS, </a:t>
            </a:r>
            <a:r>
              <a:rPr lang="en-US" sz="2000" dirty="0" smtClean="0">
                <a:solidFill>
                  <a:schemeClr val="bg1"/>
                </a:solidFill>
              </a:rPr>
              <a:t>MPH</a:t>
            </a:r>
          </a:p>
          <a:p>
            <a:r>
              <a:rPr lang="en-US" sz="2000" dirty="0" smtClean="0">
                <a:solidFill>
                  <a:schemeClr val="bg1"/>
                </a:solidFill>
              </a:rPr>
              <a:t>CFE Faculty Showcase on Teaching</a:t>
            </a:r>
          </a:p>
          <a:p>
            <a:r>
              <a:rPr lang="en-US" sz="2000" dirty="0" smtClean="0">
                <a:solidFill>
                  <a:schemeClr val="bg1"/>
                </a:solidFill>
              </a:rPr>
              <a:t>November 2, 2018</a:t>
            </a:r>
            <a:endParaRPr lang="en-US" sz="2000" dirty="0">
              <a:solidFill>
                <a:schemeClr val="bg1"/>
              </a:solidFill>
            </a:endParaRPr>
          </a:p>
          <a:p>
            <a:endParaRPr lang="en-US" sz="2000" dirty="0">
              <a:solidFill>
                <a:schemeClr val="bg1"/>
              </a:solidFill>
            </a:endParaRPr>
          </a:p>
          <a:p>
            <a:endParaRPr lang="en-US" sz="2000" dirty="0" smtClean="0">
              <a:solidFill>
                <a:schemeClr val="bg1"/>
              </a:solidFill>
            </a:endParaRPr>
          </a:p>
        </p:txBody>
      </p:sp>
    </p:spTree>
    <p:extLst>
      <p:ext uri="{BB962C8B-B14F-4D97-AF65-F5344CB8AC3E}">
        <p14:creationId xmlns:p14="http://schemas.microsoft.com/office/powerpoint/2010/main" val="3682438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lstStyle/>
          <a:p>
            <a:r>
              <a:rPr lang="en-US" dirty="0" smtClean="0"/>
              <a:t>Evaluation and Impact</a:t>
            </a:r>
            <a:endParaRPr lang="en-US" dirty="0"/>
          </a:p>
        </p:txBody>
      </p:sp>
      <p:sp>
        <p:nvSpPr>
          <p:cNvPr id="3" name="Content Placeholder 2"/>
          <p:cNvSpPr>
            <a:spLocks noGrp="1"/>
          </p:cNvSpPr>
          <p:nvPr>
            <p:ph sz="half" idx="1"/>
          </p:nvPr>
        </p:nvSpPr>
        <p:spPr>
          <a:xfrm>
            <a:off x="838200" y="1470991"/>
            <a:ext cx="5771322" cy="4315660"/>
          </a:xfrm>
        </p:spPr>
        <p:txBody>
          <a:bodyPr>
            <a:normAutofit/>
          </a:bodyPr>
          <a:lstStyle/>
          <a:p>
            <a:pPr marL="0" indent="0">
              <a:buNone/>
            </a:pPr>
            <a:r>
              <a:rPr lang="en-US" dirty="0" smtClean="0"/>
              <a:t>Retrospective pre-test/post test: before vs. after simulation</a:t>
            </a:r>
          </a:p>
          <a:p>
            <a:pPr marL="0" indent="0">
              <a:buNone/>
            </a:pPr>
            <a:endParaRPr lang="en-US" dirty="0"/>
          </a:p>
          <a:p>
            <a:pPr lvl="1"/>
            <a:r>
              <a:rPr lang="en-US" dirty="0"/>
              <a:t>No understanding</a:t>
            </a:r>
          </a:p>
          <a:p>
            <a:pPr lvl="1"/>
            <a:r>
              <a:rPr lang="en-US" dirty="0"/>
              <a:t>Little understanding</a:t>
            </a:r>
          </a:p>
          <a:p>
            <a:pPr lvl="1"/>
            <a:r>
              <a:rPr lang="en-US" dirty="0"/>
              <a:t>Moderate understanding</a:t>
            </a:r>
          </a:p>
          <a:p>
            <a:pPr lvl="1"/>
            <a:r>
              <a:rPr lang="en-US" dirty="0"/>
              <a:t>Quite a bit of understanding</a:t>
            </a:r>
          </a:p>
          <a:p>
            <a:pPr lvl="1"/>
            <a:r>
              <a:rPr lang="en-US" dirty="0" smtClean="0"/>
              <a:t>Almost </a:t>
            </a:r>
            <a:r>
              <a:rPr lang="en-US" dirty="0"/>
              <a:t>complete understanding</a:t>
            </a:r>
          </a:p>
          <a:p>
            <a:endParaRPr lang="en-US" dirty="0"/>
          </a:p>
        </p:txBody>
      </p:sp>
      <p:pic>
        <p:nvPicPr>
          <p:cNvPr id="9" name="Content Placeholder 8"/>
          <p:cNvPicPr>
            <a:picLocks noGrp="1" noChangeAspect="1"/>
          </p:cNvPicPr>
          <p:nvPr>
            <p:ph sz="half" idx="2"/>
          </p:nvPr>
        </p:nvPicPr>
        <p:blipFill>
          <a:blip r:embed="rId3"/>
          <a:stretch>
            <a:fillRect/>
          </a:stretch>
        </p:blipFill>
        <p:spPr>
          <a:xfrm>
            <a:off x="6798065" y="755375"/>
            <a:ext cx="4949987" cy="5031064"/>
          </a:xfrm>
          <a:prstGeom prst="rect">
            <a:avLst/>
          </a:prstGeom>
        </p:spPr>
      </p:pic>
    </p:spTree>
    <p:extLst>
      <p:ext uri="{BB962C8B-B14F-4D97-AF65-F5344CB8AC3E}">
        <p14:creationId xmlns:p14="http://schemas.microsoft.com/office/powerpoint/2010/main" val="1186805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and Impact</a:t>
            </a:r>
            <a:endParaRPr lang="en-US" dirty="0"/>
          </a:p>
        </p:txBody>
      </p:sp>
      <p:sp>
        <p:nvSpPr>
          <p:cNvPr id="3" name="Content Placeholder 2"/>
          <p:cNvSpPr>
            <a:spLocks noGrp="1"/>
          </p:cNvSpPr>
          <p:nvPr>
            <p:ph idx="1"/>
          </p:nvPr>
        </p:nvSpPr>
        <p:spPr>
          <a:xfrm>
            <a:off x="838200" y="1855442"/>
            <a:ext cx="10515600" cy="3930649"/>
          </a:xfrm>
        </p:spPr>
        <p:txBody>
          <a:bodyPr/>
          <a:lstStyle/>
          <a:p>
            <a:pPr lvl="0"/>
            <a:r>
              <a:rPr lang="en-US" sz="2000" dirty="0"/>
              <a:t>On a scale from 1 to 10 how would you rate the value of this simulation exercise in preparing you to understand </a:t>
            </a:r>
            <a:r>
              <a:rPr lang="en-US" sz="2000" dirty="0" smtClean="0"/>
              <a:t>the </a:t>
            </a:r>
            <a:r>
              <a:rPr lang="en-US" sz="2000" dirty="0"/>
              <a:t>challenges faced by patients who have limited incomes/resources that you will be seeing during you’re DISC rotation</a:t>
            </a:r>
            <a:r>
              <a:rPr lang="en-US" sz="2000" dirty="0" smtClean="0"/>
              <a:t>?</a:t>
            </a:r>
          </a:p>
          <a:p>
            <a:pPr lvl="0"/>
            <a:endParaRPr lang="en-US" dirty="0"/>
          </a:p>
          <a:p>
            <a:endParaRPr lang="en-US" sz="2000" dirty="0" smtClean="0"/>
          </a:p>
          <a:p>
            <a:r>
              <a:rPr lang="en-US" sz="2000" dirty="0" smtClean="0"/>
              <a:t>In your opinion what do you think was the best part of the activity?</a:t>
            </a:r>
          </a:p>
          <a:p>
            <a:endParaRPr lang="en-US" sz="2000" dirty="0" smtClean="0"/>
          </a:p>
          <a:p>
            <a:r>
              <a:rPr lang="en-US" sz="2000" dirty="0" smtClean="0"/>
              <a:t>Please list any suggestions you have to improve this activity</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2332685478"/>
              </p:ext>
            </p:extLst>
          </p:nvPr>
        </p:nvGraphicFramePr>
        <p:xfrm>
          <a:off x="1172815" y="2842592"/>
          <a:ext cx="9839740" cy="586408"/>
        </p:xfrm>
        <a:graphic>
          <a:graphicData uri="http://schemas.openxmlformats.org/drawingml/2006/table">
            <a:tbl>
              <a:tblPr firstRow="1" firstCol="1" bandRow="1"/>
              <a:tblGrid>
                <a:gridCol w="983974">
                  <a:extLst>
                    <a:ext uri="{9D8B030D-6E8A-4147-A177-3AD203B41FA5}">
                      <a16:colId xmlns:a16="http://schemas.microsoft.com/office/drawing/2014/main" val="20000"/>
                    </a:ext>
                  </a:extLst>
                </a:gridCol>
                <a:gridCol w="983974">
                  <a:extLst>
                    <a:ext uri="{9D8B030D-6E8A-4147-A177-3AD203B41FA5}">
                      <a16:colId xmlns:a16="http://schemas.microsoft.com/office/drawing/2014/main" val="20001"/>
                    </a:ext>
                  </a:extLst>
                </a:gridCol>
                <a:gridCol w="983974">
                  <a:extLst>
                    <a:ext uri="{9D8B030D-6E8A-4147-A177-3AD203B41FA5}">
                      <a16:colId xmlns:a16="http://schemas.microsoft.com/office/drawing/2014/main" val="20002"/>
                    </a:ext>
                  </a:extLst>
                </a:gridCol>
                <a:gridCol w="983974">
                  <a:extLst>
                    <a:ext uri="{9D8B030D-6E8A-4147-A177-3AD203B41FA5}">
                      <a16:colId xmlns:a16="http://schemas.microsoft.com/office/drawing/2014/main" val="20003"/>
                    </a:ext>
                  </a:extLst>
                </a:gridCol>
                <a:gridCol w="983974">
                  <a:extLst>
                    <a:ext uri="{9D8B030D-6E8A-4147-A177-3AD203B41FA5}">
                      <a16:colId xmlns:a16="http://schemas.microsoft.com/office/drawing/2014/main" val="20004"/>
                    </a:ext>
                  </a:extLst>
                </a:gridCol>
                <a:gridCol w="983974">
                  <a:extLst>
                    <a:ext uri="{9D8B030D-6E8A-4147-A177-3AD203B41FA5}">
                      <a16:colId xmlns:a16="http://schemas.microsoft.com/office/drawing/2014/main" val="20005"/>
                    </a:ext>
                  </a:extLst>
                </a:gridCol>
                <a:gridCol w="983974">
                  <a:extLst>
                    <a:ext uri="{9D8B030D-6E8A-4147-A177-3AD203B41FA5}">
                      <a16:colId xmlns:a16="http://schemas.microsoft.com/office/drawing/2014/main" val="20006"/>
                    </a:ext>
                  </a:extLst>
                </a:gridCol>
                <a:gridCol w="983974">
                  <a:extLst>
                    <a:ext uri="{9D8B030D-6E8A-4147-A177-3AD203B41FA5}">
                      <a16:colId xmlns:a16="http://schemas.microsoft.com/office/drawing/2014/main" val="20007"/>
                    </a:ext>
                  </a:extLst>
                </a:gridCol>
                <a:gridCol w="983974">
                  <a:extLst>
                    <a:ext uri="{9D8B030D-6E8A-4147-A177-3AD203B41FA5}">
                      <a16:colId xmlns:a16="http://schemas.microsoft.com/office/drawing/2014/main" val="20008"/>
                    </a:ext>
                  </a:extLst>
                </a:gridCol>
                <a:gridCol w="983974">
                  <a:extLst>
                    <a:ext uri="{9D8B030D-6E8A-4147-A177-3AD203B41FA5}">
                      <a16:colId xmlns:a16="http://schemas.microsoft.com/office/drawing/2014/main" val="20009"/>
                    </a:ext>
                  </a:extLst>
                </a:gridCol>
              </a:tblGrid>
              <a:tr h="390939">
                <a:tc>
                  <a:txBody>
                    <a:bodyPr/>
                    <a:lstStyle/>
                    <a:p>
                      <a:pPr marL="0" marR="0" algn="ctr">
                        <a:lnSpc>
                          <a:spcPct val="107000"/>
                        </a:lnSpc>
                        <a:spcBef>
                          <a:spcPts val="600"/>
                        </a:spcBef>
                        <a:spcAft>
                          <a:spcPts val="6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No value</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600"/>
                        </a:spcBef>
                        <a:spcAft>
                          <a:spcPts val="6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Extremely valuable</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195469">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71995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6160"/>
          </a:xfrm>
        </p:spPr>
        <p:txBody>
          <a:bodyPr>
            <a:noAutofit/>
          </a:bodyPr>
          <a:lstStyle/>
          <a:p>
            <a:pPr algn="ctr"/>
            <a:r>
              <a:rPr lang="en-US" sz="3600" b="1" dirty="0" smtClean="0"/>
              <a:t>Percent Change in Understanding by Domain and Year</a:t>
            </a:r>
            <a:endParaRPr lang="en-US" sz="3600" b="1" dirty="0"/>
          </a:p>
        </p:txBody>
      </p:sp>
      <p:pic>
        <p:nvPicPr>
          <p:cNvPr id="9" name="Content Placeholder 8"/>
          <p:cNvPicPr>
            <a:picLocks noGrp="1" noChangeAspect="1"/>
          </p:cNvPicPr>
          <p:nvPr>
            <p:ph sz="half" idx="1"/>
          </p:nvPr>
        </p:nvPicPr>
        <p:blipFill rotWithShape="1">
          <a:blip r:embed="rId3"/>
          <a:srcRect r="-180" b="27056"/>
          <a:stretch/>
        </p:blipFill>
        <p:spPr>
          <a:xfrm>
            <a:off x="39352" y="1293224"/>
            <a:ext cx="4985872" cy="3545840"/>
          </a:xfrm>
          <a:prstGeom prst="rect">
            <a:avLst/>
          </a:prstGeom>
        </p:spPr>
      </p:pic>
      <p:sp>
        <p:nvSpPr>
          <p:cNvPr id="13" name="TextBox 12"/>
          <p:cNvSpPr txBox="1"/>
          <p:nvPr/>
        </p:nvSpPr>
        <p:spPr>
          <a:xfrm>
            <a:off x="9024731" y="970059"/>
            <a:ext cx="978010" cy="646331"/>
          </a:xfrm>
          <a:prstGeom prst="rect">
            <a:avLst/>
          </a:prstGeom>
          <a:noFill/>
        </p:spPr>
        <p:txBody>
          <a:bodyPr wrap="square" rtlCol="0">
            <a:spAutoFit/>
          </a:bodyPr>
          <a:lstStyle/>
          <a:p>
            <a:endParaRPr lang="en-US" b="1" dirty="0" smtClean="0"/>
          </a:p>
          <a:p>
            <a:endParaRPr lang="en-US" b="1" dirty="0"/>
          </a:p>
        </p:txBody>
      </p:sp>
      <p:graphicFrame>
        <p:nvGraphicFramePr>
          <p:cNvPr id="7" name="Content Placeholder 6"/>
          <p:cNvGraphicFramePr>
            <a:graphicFrameLocks/>
          </p:cNvGraphicFramePr>
          <p:nvPr>
            <p:extLst>
              <p:ext uri="{D42A27DB-BD31-4B8C-83A1-F6EECF244321}">
                <p14:modId xmlns:p14="http://schemas.microsoft.com/office/powerpoint/2010/main" val="1130167949"/>
              </p:ext>
            </p:extLst>
          </p:nvPr>
        </p:nvGraphicFramePr>
        <p:xfrm>
          <a:off x="7975600" y="1330961"/>
          <a:ext cx="4663440" cy="451103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047460" y="4738978"/>
            <a:ext cx="1963879" cy="646331"/>
          </a:xfrm>
          <a:prstGeom prst="rect">
            <a:avLst/>
          </a:prstGeom>
          <a:noFill/>
        </p:spPr>
        <p:txBody>
          <a:bodyPr wrap="square" rtlCol="0">
            <a:spAutoFit/>
          </a:bodyPr>
          <a:lstStyle/>
          <a:p>
            <a:r>
              <a:rPr lang="en-US" sz="3600" dirty="0" smtClean="0"/>
              <a:t>2015</a:t>
            </a:r>
            <a:endParaRPr lang="en-US" sz="3600" dirty="0"/>
          </a:p>
        </p:txBody>
      </p:sp>
      <p:sp>
        <p:nvSpPr>
          <p:cNvPr id="4" name="TextBox 3"/>
          <p:cNvSpPr txBox="1"/>
          <p:nvPr/>
        </p:nvSpPr>
        <p:spPr>
          <a:xfrm>
            <a:off x="5856173" y="4738977"/>
            <a:ext cx="1661234" cy="646331"/>
          </a:xfrm>
          <a:prstGeom prst="rect">
            <a:avLst/>
          </a:prstGeom>
          <a:noFill/>
        </p:spPr>
        <p:txBody>
          <a:bodyPr wrap="square" rtlCol="0">
            <a:spAutoFit/>
          </a:bodyPr>
          <a:lstStyle/>
          <a:p>
            <a:r>
              <a:rPr lang="en-US" sz="3600" dirty="0" smtClean="0"/>
              <a:t>2016</a:t>
            </a:r>
            <a:endParaRPr lang="en-US" sz="3600" dirty="0"/>
          </a:p>
        </p:txBody>
      </p:sp>
      <p:sp>
        <p:nvSpPr>
          <p:cNvPr id="5" name="TextBox 4"/>
          <p:cNvSpPr txBox="1"/>
          <p:nvPr/>
        </p:nvSpPr>
        <p:spPr>
          <a:xfrm>
            <a:off x="9471991" y="4738978"/>
            <a:ext cx="1575149" cy="646331"/>
          </a:xfrm>
          <a:prstGeom prst="rect">
            <a:avLst/>
          </a:prstGeom>
          <a:noFill/>
        </p:spPr>
        <p:txBody>
          <a:bodyPr wrap="square" rtlCol="0">
            <a:spAutoFit/>
          </a:bodyPr>
          <a:lstStyle/>
          <a:p>
            <a:r>
              <a:rPr lang="en-US" sz="3600" dirty="0" smtClean="0"/>
              <a:t>2017</a:t>
            </a:r>
            <a:endParaRPr lang="en-US" sz="3600" dirty="0"/>
          </a:p>
        </p:txBody>
      </p:sp>
      <p:sp>
        <p:nvSpPr>
          <p:cNvPr id="6" name="TextBox 5"/>
          <p:cNvSpPr txBox="1"/>
          <p:nvPr/>
        </p:nvSpPr>
        <p:spPr>
          <a:xfrm>
            <a:off x="3061252" y="5208655"/>
            <a:ext cx="6589643" cy="523220"/>
          </a:xfrm>
          <a:prstGeom prst="rect">
            <a:avLst/>
          </a:prstGeom>
          <a:noFill/>
        </p:spPr>
        <p:txBody>
          <a:bodyPr wrap="square" rtlCol="0">
            <a:spAutoFit/>
          </a:bodyPr>
          <a:lstStyle/>
          <a:p>
            <a:r>
              <a:rPr lang="en-US" sz="2800" b="1" dirty="0" smtClean="0">
                <a:solidFill>
                  <a:srgbClr val="0070C0"/>
                </a:solidFill>
              </a:rPr>
              <a:t>   NO CHANGE                          </a:t>
            </a:r>
            <a:r>
              <a:rPr lang="en-US" sz="2800" b="1" dirty="0" smtClean="0">
                <a:solidFill>
                  <a:schemeClr val="accent2">
                    <a:lumMod val="75000"/>
                  </a:schemeClr>
                </a:solidFill>
              </a:rPr>
              <a:t>INCREASE  </a:t>
            </a:r>
            <a:endParaRPr lang="en-US" sz="2800" b="1" dirty="0">
              <a:solidFill>
                <a:schemeClr val="accent2">
                  <a:lumMod val="75000"/>
                </a:schemeClr>
              </a:solidFill>
            </a:endParaRPr>
          </a:p>
        </p:txBody>
      </p:sp>
      <p:pic>
        <p:nvPicPr>
          <p:cNvPr id="14" name="Content Placeholder 13"/>
          <p:cNvPicPr>
            <a:picLocks noGrp="1"/>
          </p:cNvPicPr>
          <p:nvPr>
            <p:ph sz="half" idx="2"/>
          </p:nvPr>
        </p:nvPicPr>
        <p:blipFill rotWithShape="1">
          <a:blip r:embed="rId5"/>
          <a:srcRect l="20769" t="16869" r="13205" b="26834"/>
          <a:stretch/>
        </p:blipFill>
        <p:spPr bwMode="auto">
          <a:xfrm>
            <a:off x="4627563" y="1463041"/>
            <a:ext cx="3562350" cy="31089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8597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8"/>
          <p:cNvGraphicFramePr>
            <a:graphicFrameLocks/>
          </p:cNvGraphicFramePr>
          <p:nvPr>
            <p:extLst>
              <p:ext uri="{D42A27DB-BD31-4B8C-83A1-F6EECF244321}">
                <p14:modId xmlns:p14="http://schemas.microsoft.com/office/powerpoint/2010/main" val="3044051065"/>
              </p:ext>
            </p:extLst>
          </p:nvPr>
        </p:nvGraphicFramePr>
        <p:xfrm>
          <a:off x="839789" y="1556439"/>
          <a:ext cx="3112451" cy="37470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ontent Placeholder 10"/>
          <p:cNvGraphicFramePr>
            <a:graphicFrameLocks/>
          </p:cNvGraphicFramePr>
          <p:nvPr>
            <p:extLst>
              <p:ext uri="{D42A27DB-BD31-4B8C-83A1-F6EECF244321}">
                <p14:modId xmlns:p14="http://schemas.microsoft.com/office/powerpoint/2010/main" val="258065084"/>
              </p:ext>
            </p:extLst>
          </p:nvPr>
        </p:nvGraphicFramePr>
        <p:xfrm>
          <a:off x="4541520" y="1818640"/>
          <a:ext cx="3048000" cy="31902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ontent Placeholder 10"/>
          <p:cNvGraphicFramePr>
            <a:graphicFrameLocks/>
          </p:cNvGraphicFramePr>
          <p:nvPr>
            <p:extLst>
              <p:ext uri="{D42A27DB-BD31-4B8C-83A1-F6EECF244321}">
                <p14:modId xmlns:p14="http://schemas.microsoft.com/office/powerpoint/2010/main" val="3038536226"/>
              </p:ext>
            </p:extLst>
          </p:nvPr>
        </p:nvGraphicFramePr>
        <p:xfrm>
          <a:off x="8280400" y="2187972"/>
          <a:ext cx="2621280" cy="230274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8280400" y="2265680"/>
            <a:ext cx="619760" cy="369332"/>
          </a:xfrm>
          <a:prstGeom prst="rect">
            <a:avLst/>
          </a:prstGeom>
          <a:noFill/>
        </p:spPr>
        <p:txBody>
          <a:bodyPr wrap="square" rtlCol="0">
            <a:spAutoFit/>
          </a:bodyPr>
          <a:lstStyle/>
          <a:p>
            <a:r>
              <a:rPr lang="en-US" dirty="0" smtClean="0"/>
              <a:t>28%</a:t>
            </a:r>
            <a:endParaRPr lang="en-US" dirty="0"/>
          </a:p>
        </p:txBody>
      </p:sp>
      <p:sp>
        <p:nvSpPr>
          <p:cNvPr id="6" name="TextBox 5"/>
          <p:cNvSpPr txBox="1"/>
          <p:nvPr/>
        </p:nvSpPr>
        <p:spPr>
          <a:xfrm>
            <a:off x="10566400" y="3799840"/>
            <a:ext cx="660399" cy="369332"/>
          </a:xfrm>
          <a:prstGeom prst="rect">
            <a:avLst/>
          </a:prstGeom>
          <a:noFill/>
        </p:spPr>
        <p:txBody>
          <a:bodyPr wrap="square" rtlCol="0">
            <a:spAutoFit/>
          </a:bodyPr>
          <a:lstStyle/>
          <a:p>
            <a:r>
              <a:rPr lang="en-US" b="1" dirty="0" smtClean="0"/>
              <a:t>70%</a:t>
            </a:r>
            <a:endParaRPr lang="en-US" b="1" dirty="0"/>
          </a:p>
        </p:txBody>
      </p:sp>
      <p:sp>
        <p:nvSpPr>
          <p:cNvPr id="7" name="TextBox 6"/>
          <p:cNvSpPr txBox="1"/>
          <p:nvPr/>
        </p:nvSpPr>
        <p:spPr>
          <a:xfrm>
            <a:off x="9377680" y="1818640"/>
            <a:ext cx="619760" cy="369332"/>
          </a:xfrm>
          <a:prstGeom prst="rect">
            <a:avLst/>
          </a:prstGeom>
          <a:noFill/>
        </p:spPr>
        <p:txBody>
          <a:bodyPr wrap="square" rtlCol="0">
            <a:spAutoFit/>
          </a:bodyPr>
          <a:lstStyle/>
          <a:p>
            <a:r>
              <a:rPr lang="en-US" dirty="0" smtClean="0"/>
              <a:t>2%</a:t>
            </a:r>
            <a:endParaRPr lang="en-US" dirty="0"/>
          </a:p>
        </p:txBody>
      </p:sp>
      <p:sp>
        <p:nvSpPr>
          <p:cNvPr id="8" name="TextBox 7"/>
          <p:cNvSpPr txBox="1"/>
          <p:nvPr/>
        </p:nvSpPr>
        <p:spPr>
          <a:xfrm>
            <a:off x="5760720" y="5547360"/>
            <a:ext cx="184731" cy="369332"/>
          </a:xfrm>
          <a:prstGeom prst="rect">
            <a:avLst/>
          </a:prstGeom>
          <a:noFill/>
        </p:spPr>
        <p:txBody>
          <a:bodyPr wrap="none" rtlCol="0">
            <a:spAutoFit/>
          </a:bodyPr>
          <a:lstStyle/>
          <a:p>
            <a:endParaRPr lang="en-US" dirty="0"/>
          </a:p>
        </p:txBody>
      </p:sp>
      <p:sp>
        <p:nvSpPr>
          <p:cNvPr id="9" name="TextBox 8"/>
          <p:cNvSpPr txBox="1"/>
          <p:nvPr/>
        </p:nvSpPr>
        <p:spPr>
          <a:xfrm>
            <a:off x="198783" y="5116810"/>
            <a:ext cx="12046244" cy="461665"/>
          </a:xfrm>
          <a:prstGeom prst="rect">
            <a:avLst/>
          </a:prstGeom>
          <a:noFill/>
        </p:spPr>
        <p:txBody>
          <a:bodyPr wrap="square" rtlCol="0">
            <a:spAutoFit/>
          </a:bodyPr>
          <a:lstStyle/>
          <a:p>
            <a:r>
              <a:rPr lang="en-US" sz="2400" b="1" dirty="0" smtClean="0">
                <a:solidFill>
                  <a:schemeClr val="accent1"/>
                </a:solidFill>
              </a:rPr>
              <a:t>8 </a:t>
            </a:r>
            <a:r>
              <a:rPr lang="en-US" sz="2400" b="1" dirty="0">
                <a:solidFill>
                  <a:schemeClr val="accent1"/>
                </a:solidFill>
              </a:rPr>
              <a:t>– 10 very valuable  </a:t>
            </a:r>
            <a:r>
              <a:rPr lang="en-US" sz="2400" b="1" dirty="0">
                <a:solidFill>
                  <a:schemeClr val="bg2">
                    <a:lumMod val="50000"/>
                  </a:schemeClr>
                </a:solidFill>
              </a:rPr>
              <a:t> </a:t>
            </a:r>
            <a:r>
              <a:rPr lang="en-US" sz="2400" b="1" dirty="0" smtClean="0">
                <a:solidFill>
                  <a:schemeClr val="bg2">
                    <a:lumMod val="50000"/>
                  </a:schemeClr>
                </a:solidFill>
              </a:rPr>
              <a:t>   </a:t>
            </a:r>
            <a:r>
              <a:rPr lang="en-US" sz="2400" b="1" dirty="0" smtClean="0">
                <a:solidFill>
                  <a:schemeClr val="accent2"/>
                </a:solidFill>
              </a:rPr>
              <a:t>6 – </a:t>
            </a:r>
            <a:r>
              <a:rPr lang="en-US" sz="2400" b="1" dirty="0">
                <a:solidFill>
                  <a:schemeClr val="accent2"/>
                </a:solidFill>
              </a:rPr>
              <a:t>7  somewhat </a:t>
            </a:r>
            <a:r>
              <a:rPr lang="en-US" sz="2400" b="1" dirty="0" smtClean="0">
                <a:solidFill>
                  <a:schemeClr val="accent2"/>
                </a:solidFill>
              </a:rPr>
              <a:t>valuable  </a:t>
            </a:r>
            <a:r>
              <a:rPr lang="en-US" sz="2400" b="1" dirty="0" smtClean="0">
                <a:solidFill>
                  <a:schemeClr val="bg2">
                    <a:lumMod val="50000"/>
                  </a:schemeClr>
                </a:solidFill>
              </a:rPr>
              <a:t> </a:t>
            </a:r>
            <a:r>
              <a:rPr lang="en-US" sz="2400" b="1" dirty="0">
                <a:solidFill>
                  <a:schemeClr val="bg2">
                    <a:lumMod val="50000"/>
                  </a:schemeClr>
                </a:solidFill>
              </a:rPr>
              <a:t>4 – 5  not very valuable   </a:t>
            </a:r>
            <a:r>
              <a:rPr lang="en-US" sz="2400" b="1" dirty="0">
                <a:solidFill>
                  <a:schemeClr val="accent4">
                    <a:lumMod val="75000"/>
                  </a:schemeClr>
                </a:solidFill>
              </a:rPr>
              <a:t>1 – 3  not </a:t>
            </a:r>
            <a:r>
              <a:rPr lang="en-US" sz="2400" b="1" dirty="0" smtClean="0">
                <a:solidFill>
                  <a:schemeClr val="accent4">
                    <a:lumMod val="75000"/>
                  </a:schemeClr>
                </a:solidFill>
              </a:rPr>
              <a:t>valuable</a:t>
            </a:r>
            <a:endParaRPr lang="en-US" sz="2400" b="1" dirty="0"/>
          </a:p>
        </p:txBody>
      </p:sp>
      <p:sp>
        <p:nvSpPr>
          <p:cNvPr id="10" name="TextBox 9"/>
          <p:cNvSpPr txBox="1"/>
          <p:nvPr/>
        </p:nvSpPr>
        <p:spPr>
          <a:xfrm>
            <a:off x="6573520" y="4338320"/>
            <a:ext cx="1688787" cy="584775"/>
          </a:xfrm>
          <a:prstGeom prst="rect">
            <a:avLst/>
          </a:prstGeom>
          <a:noFill/>
        </p:spPr>
        <p:txBody>
          <a:bodyPr wrap="square" rtlCol="0">
            <a:spAutoFit/>
          </a:bodyPr>
          <a:lstStyle/>
          <a:p>
            <a:r>
              <a:rPr lang="en-US" sz="3200" b="1" dirty="0" smtClean="0"/>
              <a:t>2016</a:t>
            </a:r>
            <a:endParaRPr lang="en-US" sz="3200" b="1" dirty="0"/>
          </a:p>
        </p:txBody>
      </p:sp>
      <p:sp>
        <p:nvSpPr>
          <p:cNvPr id="11" name="TextBox 10"/>
          <p:cNvSpPr txBox="1"/>
          <p:nvPr/>
        </p:nvSpPr>
        <p:spPr>
          <a:xfrm>
            <a:off x="3429000" y="332264"/>
            <a:ext cx="6122504" cy="1077218"/>
          </a:xfrm>
          <a:prstGeom prst="rect">
            <a:avLst/>
          </a:prstGeom>
          <a:noFill/>
        </p:spPr>
        <p:txBody>
          <a:bodyPr wrap="square" rtlCol="0">
            <a:spAutoFit/>
          </a:bodyPr>
          <a:lstStyle/>
          <a:p>
            <a:r>
              <a:rPr lang="en-US" dirty="0" smtClean="0"/>
              <a:t>                       </a:t>
            </a:r>
            <a:r>
              <a:rPr lang="en-US" sz="3200" b="1" dirty="0" smtClean="0"/>
              <a:t>Value of Simulation </a:t>
            </a:r>
          </a:p>
          <a:p>
            <a:r>
              <a:rPr lang="en-US" sz="3200" dirty="0" smtClean="0"/>
              <a:t> </a:t>
            </a:r>
            <a:r>
              <a:rPr lang="en-US" sz="2400" i="1" dirty="0" smtClean="0"/>
              <a:t>(scale of 1= no value; 10 = extremely valuable )</a:t>
            </a:r>
            <a:endParaRPr lang="en-US" sz="2400" i="1" dirty="0"/>
          </a:p>
        </p:txBody>
      </p:sp>
      <p:sp>
        <p:nvSpPr>
          <p:cNvPr id="12" name="TextBox 11"/>
          <p:cNvSpPr txBox="1"/>
          <p:nvPr/>
        </p:nvSpPr>
        <p:spPr>
          <a:xfrm>
            <a:off x="10393681" y="4338320"/>
            <a:ext cx="1851346" cy="584775"/>
          </a:xfrm>
          <a:prstGeom prst="rect">
            <a:avLst/>
          </a:prstGeom>
          <a:noFill/>
        </p:spPr>
        <p:txBody>
          <a:bodyPr wrap="square" rtlCol="0">
            <a:spAutoFit/>
          </a:bodyPr>
          <a:lstStyle/>
          <a:p>
            <a:r>
              <a:rPr lang="en-US" sz="3200" b="1" dirty="0" smtClean="0"/>
              <a:t>2017</a:t>
            </a:r>
            <a:endParaRPr lang="en-US" sz="3200" b="1" dirty="0"/>
          </a:p>
        </p:txBody>
      </p:sp>
    </p:spTree>
    <p:extLst>
      <p:ext uri="{BB962C8B-B14F-4D97-AF65-F5344CB8AC3E}">
        <p14:creationId xmlns:p14="http://schemas.microsoft.com/office/powerpoint/2010/main" val="4102833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prstClr val="black"/>
                </a:solidFill>
              </a:rPr>
              <a:t>How much effect, if any, did the </a:t>
            </a:r>
            <a:r>
              <a:rPr lang="en-US" sz="2800" b="1" dirty="0">
                <a:solidFill>
                  <a:srgbClr val="FF0000"/>
                </a:solidFill>
              </a:rPr>
              <a:t>Poverty Simulation </a:t>
            </a:r>
            <a:r>
              <a:rPr lang="en-US" sz="2800" b="1" dirty="0">
                <a:solidFill>
                  <a:prstClr val="black"/>
                </a:solidFill>
              </a:rPr>
              <a:t>have on your ability to be </a:t>
            </a:r>
            <a:r>
              <a:rPr lang="en-US" sz="2800" b="1" dirty="0" smtClean="0">
                <a:solidFill>
                  <a:schemeClr val="tx1"/>
                </a:solidFill>
              </a:rPr>
              <a:t>MORE EMPATHETIC toward </a:t>
            </a:r>
            <a:r>
              <a:rPr lang="en-US" sz="2800" b="1" dirty="0">
                <a:solidFill>
                  <a:schemeClr val="tx1"/>
                </a:solidFill>
              </a:rPr>
              <a:t>the low-income patients you served during your DISC rotations?</a:t>
            </a:r>
            <a:endParaRPr lang="en-US" dirty="0">
              <a:solidFill>
                <a:schemeClr val="tx1"/>
              </a:solidFill>
            </a:endParaRPr>
          </a:p>
        </p:txBody>
      </p:sp>
      <p:sp>
        <p:nvSpPr>
          <p:cNvPr id="3" name="Text Placeholder 2"/>
          <p:cNvSpPr>
            <a:spLocks noGrp="1"/>
          </p:cNvSpPr>
          <p:nvPr>
            <p:ph type="body" idx="1"/>
          </p:nvPr>
        </p:nvSpPr>
        <p:spPr>
          <a:xfrm>
            <a:off x="839788" y="1690688"/>
            <a:ext cx="5242960" cy="714582"/>
          </a:xfrm>
        </p:spPr>
        <p:txBody>
          <a:bodyPr>
            <a:normAutofit/>
          </a:bodyPr>
          <a:lstStyle/>
          <a:p>
            <a:pPr algn="ctr"/>
            <a:r>
              <a:rPr lang="en-US" dirty="0" smtClean="0"/>
              <a:t>2016</a:t>
            </a:r>
            <a:endParaRPr lang="en-US" dirty="0"/>
          </a:p>
        </p:txBody>
      </p:sp>
      <p:sp>
        <p:nvSpPr>
          <p:cNvPr id="5" name="Text Placeholder 4"/>
          <p:cNvSpPr>
            <a:spLocks noGrp="1"/>
          </p:cNvSpPr>
          <p:nvPr>
            <p:ph type="body" sz="quarter" idx="3"/>
          </p:nvPr>
        </p:nvSpPr>
        <p:spPr>
          <a:xfrm>
            <a:off x="7523922" y="1681163"/>
            <a:ext cx="3831466" cy="724107"/>
          </a:xfrm>
        </p:spPr>
        <p:txBody>
          <a:bodyPr>
            <a:normAutofit/>
          </a:bodyPr>
          <a:lstStyle/>
          <a:p>
            <a:pPr algn="ctr"/>
            <a:r>
              <a:rPr lang="en-US" dirty="0" smtClean="0"/>
              <a:t>2017</a:t>
            </a:r>
            <a:endParaRPr lang="en-US" dirty="0"/>
          </a:p>
        </p:txBody>
      </p:sp>
      <p:pic>
        <p:nvPicPr>
          <p:cNvPr id="12" name="Content Placeholder 11"/>
          <p:cNvPicPr>
            <a:picLocks noGrp="1" noChangeAspect="1"/>
          </p:cNvPicPr>
          <p:nvPr>
            <p:ph sz="half" idx="2"/>
          </p:nvPr>
        </p:nvPicPr>
        <p:blipFill rotWithShape="1">
          <a:blip r:embed="rId3"/>
          <a:srcRect t="10956"/>
          <a:stretch/>
        </p:blipFill>
        <p:spPr>
          <a:xfrm>
            <a:off x="0" y="2405270"/>
            <a:ext cx="5997575" cy="3031434"/>
          </a:xfrm>
          <a:prstGeom prst="rect">
            <a:avLst/>
          </a:prstGeom>
        </p:spPr>
      </p:pic>
      <p:pic>
        <p:nvPicPr>
          <p:cNvPr id="13" name="Content Placeholder 12"/>
          <p:cNvPicPr>
            <a:picLocks noGrp="1" noChangeAspect="1"/>
          </p:cNvPicPr>
          <p:nvPr>
            <p:ph sz="quarter" idx="4"/>
          </p:nvPr>
        </p:nvPicPr>
        <p:blipFill rotWithShape="1">
          <a:blip r:embed="rId4"/>
          <a:srcRect t="11147"/>
          <a:stretch/>
        </p:blipFill>
        <p:spPr>
          <a:xfrm>
            <a:off x="6211955" y="2286001"/>
            <a:ext cx="5526157" cy="3150703"/>
          </a:xfrm>
          <a:prstGeom prst="rect">
            <a:avLst/>
          </a:prstGeom>
        </p:spPr>
      </p:pic>
      <p:sp>
        <p:nvSpPr>
          <p:cNvPr id="14" name="Left-Right Arrow 13"/>
          <p:cNvSpPr/>
          <p:nvPr/>
        </p:nvSpPr>
        <p:spPr>
          <a:xfrm>
            <a:off x="3617844" y="5347252"/>
            <a:ext cx="1013791" cy="3677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62%</a:t>
            </a:r>
            <a:endParaRPr lang="en-US" sz="1400" dirty="0"/>
          </a:p>
        </p:txBody>
      </p:sp>
      <p:sp>
        <p:nvSpPr>
          <p:cNvPr id="15" name="Left-Right Arrow 14"/>
          <p:cNvSpPr/>
          <p:nvPr/>
        </p:nvSpPr>
        <p:spPr>
          <a:xfrm>
            <a:off x="9539046" y="5347252"/>
            <a:ext cx="1016311" cy="3677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65%</a:t>
            </a:r>
            <a:endParaRPr lang="en-US" sz="1400" dirty="0"/>
          </a:p>
        </p:txBody>
      </p:sp>
    </p:spTree>
    <p:extLst>
      <p:ext uri="{BB962C8B-B14F-4D97-AF65-F5344CB8AC3E}">
        <p14:creationId xmlns:p14="http://schemas.microsoft.com/office/powerpoint/2010/main" val="4034745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prstClr val="black"/>
                </a:solidFill>
              </a:rPr>
              <a:t>How much effect, if any, did the </a:t>
            </a:r>
            <a:r>
              <a:rPr lang="en-US" sz="2800" b="1" dirty="0">
                <a:solidFill>
                  <a:srgbClr val="FF0000"/>
                </a:solidFill>
              </a:rPr>
              <a:t>Poverty Simulation </a:t>
            </a:r>
            <a:r>
              <a:rPr lang="en-US" sz="2800" b="1" dirty="0">
                <a:solidFill>
                  <a:prstClr val="black"/>
                </a:solidFill>
              </a:rPr>
              <a:t>have on your </a:t>
            </a:r>
            <a:r>
              <a:rPr lang="en-US" sz="2800" b="1" dirty="0">
                <a:solidFill>
                  <a:schemeClr val="tx1"/>
                </a:solidFill>
              </a:rPr>
              <a:t>ability to be </a:t>
            </a:r>
            <a:r>
              <a:rPr lang="en-US" sz="2800" b="1" dirty="0" smtClean="0">
                <a:solidFill>
                  <a:schemeClr val="tx1"/>
                </a:solidFill>
              </a:rPr>
              <a:t>LESS JUDGMENTAL toward </a:t>
            </a:r>
            <a:r>
              <a:rPr lang="en-US" sz="2800" b="1" dirty="0">
                <a:solidFill>
                  <a:schemeClr val="tx1"/>
                </a:solidFill>
              </a:rPr>
              <a:t>the low-income patients you served during your DISC rotations?</a:t>
            </a:r>
            <a:endParaRPr lang="en-US" dirty="0">
              <a:solidFill>
                <a:schemeClr val="tx1"/>
              </a:solidFill>
            </a:endParaRPr>
          </a:p>
        </p:txBody>
      </p:sp>
      <p:sp>
        <p:nvSpPr>
          <p:cNvPr id="3" name="Text Placeholder 2"/>
          <p:cNvSpPr>
            <a:spLocks noGrp="1"/>
          </p:cNvSpPr>
          <p:nvPr>
            <p:ph type="body" idx="1"/>
          </p:nvPr>
        </p:nvSpPr>
        <p:spPr>
          <a:xfrm>
            <a:off x="839788" y="1681163"/>
            <a:ext cx="5157787" cy="575020"/>
          </a:xfrm>
        </p:spPr>
        <p:txBody>
          <a:bodyPr>
            <a:normAutofit/>
          </a:bodyPr>
          <a:lstStyle/>
          <a:p>
            <a:pPr algn="ctr"/>
            <a:r>
              <a:rPr lang="en-US" dirty="0" smtClean="0"/>
              <a:t>2016</a:t>
            </a:r>
            <a:endParaRPr lang="en-US" dirty="0"/>
          </a:p>
        </p:txBody>
      </p:sp>
      <p:sp>
        <p:nvSpPr>
          <p:cNvPr id="5" name="Text Placeholder 4"/>
          <p:cNvSpPr>
            <a:spLocks noGrp="1"/>
          </p:cNvSpPr>
          <p:nvPr>
            <p:ph type="body" sz="quarter" idx="3"/>
          </p:nvPr>
        </p:nvSpPr>
        <p:spPr>
          <a:xfrm>
            <a:off x="6172200" y="1681163"/>
            <a:ext cx="5183188" cy="402079"/>
          </a:xfrm>
        </p:spPr>
        <p:txBody>
          <a:bodyPr>
            <a:normAutofit lnSpcReduction="10000"/>
          </a:bodyPr>
          <a:lstStyle/>
          <a:p>
            <a:pPr algn="ctr"/>
            <a:r>
              <a:rPr lang="en-US" dirty="0" smtClean="0"/>
              <a:t>2017</a:t>
            </a:r>
            <a:endParaRPr lang="en-US" dirty="0"/>
          </a:p>
        </p:txBody>
      </p:sp>
      <p:pic>
        <p:nvPicPr>
          <p:cNvPr id="7" name="Content Placeholder 6"/>
          <p:cNvPicPr>
            <a:picLocks noGrp="1" noChangeAspect="1"/>
          </p:cNvPicPr>
          <p:nvPr>
            <p:ph sz="half" idx="2"/>
          </p:nvPr>
        </p:nvPicPr>
        <p:blipFill rotWithShape="1">
          <a:blip r:embed="rId3"/>
          <a:srcRect t="13185"/>
          <a:stretch/>
        </p:blipFill>
        <p:spPr>
          <a:xfrm>
            <a:off x="839788" y="2425149"/>
            <a:ext cx="5157787" cy="3031434"/>
          </a:xfrm>
          <a:prstGeom prst="rect">
            <a:avLst/>
          </a:prstGeom>
        </p:spPr>
      </p:pic>
      <p:pic>
        <p:nvPicPr>
          <p:cNvPr id="11" name="Content Placeholder 10"/>
          <p:cNvPicPr>
            <a:picLocks noGrp="1" noChangeAspect="1"/>
          </p:cNvPicPr>
          <p:nvPr>
            <p:ph sz="quarter" idx="4"/>
          </p:nvPr>
        </p:nvPicPr>
        <p:blipFill rotWithShape="1">
          <a:blip r:embed="rId4"/>
          <a:srcRect t="13366"/>
          <a:stretch/>
        </p:blipFill>
        <p:spPr>
          <a:xfrm>
            <a:off x="6097588" y="2539449"/>
            <a:ext cx="5183188" cy="2802834"/>
          </a:xfrm>
          <a:prstGeom prst="rect">
            <a:avLst/>
          </a:prstGeom>
        </p:spPr>
      </p:pic>
      <p:sp>
        <p:nvSpPr>
          <p:cNvPr id="15" name="Left-Right Arrow 14"/>
          <p:cNvSpPr/>
          <p:nvPr/>
        </p:nvSpPr>
        <p:spPr>
          <a:xfrm>
            <a:off x="3856382" y="5387009"/>
            <a:ext cx="997491" cy="39140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58%</a:t>
            </a:r>
            <a:endParaRPr lang="en-US" sz="1400" dirty="0"/>
          </a:p>
        </p:txBody>
      </p:sp>
      <p:sp>
        <p:nvSpPr>
          <p:cNvPr id="16" name="Left-Right Arrow 15"/>
          <p:cNvSpPr/>
          <p:nvPr/>
        </p:nvSpPr>
        <p:spPr>
          <a:xfrm>
            <a:off x="9223513" y="5387009"/>
            <a:ext cx="1053549" cy="39140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70%</a:t>
            </a:r>
            <a:endParaRPr lang="en-US" sz="1400" dirty="0"/>
          </a:p>
        </p:txBody>
      </p:sp>
    </p:spTree>
    <p:extLst>
      <p:ext uri="{BB962C8B-B14F-4D97-AF65-F5344CB8AC3E}">
        <p14:creationId xmlns:p14="http://schemas.microsoft.com/office/powerpoint/2010/main" val="3460241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23" y="365126"/>
            <a:ext cx="10606377" cy="581080"/>
          </a:xfrm>
        </p:spPr>
        <p:txBody>
          <a:bodyPr>
            <a:normAutofit fontScale="90000"/>
          </a:bodyPr>
          <a:lstStyle/>
          <a:p>
            <a:r>
              <a:rPr lang="en-US" dirty="0" smtClean="0"/>
              <a:t>Resources</a:t>
            </a:r>
            <a:endParaRPr lang="en-US" dirty="0"/>
          </a:p>
        </p:txBody>
      </p:sp>
      <p:sp>
        <p:nvSpPr>
          <p:cNvPr id="3" name="Content Placeholder 2"/>
          <p:cNvSpPr>
            <a:spLocks noGrp="1"/>
          </p:cNvSpPr>
          <p:nvPr>
            <p:ph idx="1"/>
          </p:nvPr>
        </p:nvSpPr>
        <p:spPr>
          <a:xfrm>
            <a:off x="838200" y="1041621"/>
            <a:ext cx="10515600" cy="5216056"/>
          </a:xfrm>
        </p:spPr>
        <p:txBody>
          <a:bodyPr>
            <a:normAutofit fontScale="40000" lnSpcReduction="20000"/>
          </a:bodyPr>
          <a:lstStyle/>
          <a:p>
            <a:pPr marL="0" marR="0" indent="0">
              <a:lnSpc>
                <a:spcPct val="107000"/>
              </a:lnSpc>
              <a:spcBef>
                <a:spcPts val="0"/>
              </a:spcBef>
              <a:spcAft>
                <a:spcPts val="800"/>
              </a:spcAft>
              <a:buNone/>
            </a:pPr>
            <a:r>
              <a:rPr lang="en-US" sz="4500" b="1" dirty="0">
                <a:latin typeface="Calibri" panose="020F0502020204030204" pitchFamily="34" charset="0"/>
                <a:ea typeface="Calibri" panose="020F0502020204030204" pitchFamily="34" charset="0"/>
                <a:cs typeface="Times New Roman" panose="02020603050405020304" pitchFamily="18" charset="0"/>
              </a:rPr>
              <a:t>Missouri Community Action Network	</a:t>
            </a:r>
            <a:r>
              <a:rPr lang="en-US" sz="4500" dirty="0">
                <a:latin typeface="Calibri" panose="020F0502020204030204" pitchFamily="34" charset="0"/>
                <a:ea typeface="Calibri" panose="020F0502020204030204" pitchFamily="34" charset="0"/>
                <a:cs typeface="Times New Roman" panose="02020603050405020304" pitchFamily="18" charset="0"/>
              </a:rPr>
              <a:t>	</a:t>
            </a:r>
            <a:r>
              <a:rPr lang="en-US" sz="4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http://www.communityaction.org/povertysimulations/</a:t>
            </a:r>
            <a:endParaRPr lang="en-US" sz="4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500" b="1" dirty="0">
                <a:latin typeface="Calibri" panose="020F0502020204030204" pitchFamily="34" charset="0"/>
                <a:ea typeface="Calibri" panose="020F0502020204030204" pitchFamily="34" charset="0"/>
                <a:cs typeface="Times New Roman" panose="02020603050405020304" pitchFamily="18" charset="0"/>
              </a:rPr>
              <a:t>Community Action Poverty Simulation</a:t>
            </a:r>
            <a:r>
              <a:rPr lang="en-US" sz="4500" dirty="0">
                <a:latin typeface="Calibri" panose="020F0502020204030204" pitchFamily="34" charset="0"/>
                <a:ea typeface="Calibri" panose="020F0502020204030204" pitchFamily="34" charset="0"/>
                <a:cs typeface="Times New Roman" panose="02020603050405020304" pitchFamily="18" charset="0"/>
              </a:rPr>
              <a:t>		</a:t>
            </a:r>
            <a:r>
              <a:rPr lang="en-US" sz="4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http://www.povertysimulation.net/</a:t>
            </a:r>
            <a:endParaRPr lang="en-US" sz="4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500" b="1" dirty="0">
                <a:latin typeface="Calibri" panose="020F0502020204030204" pitchFamily="34" charset="0"/>
                <a:ea typeface="Calibri" panose="020F0502020204030204" pitchFamily="34" charset="0"/>
                <a:cs typeface="Times New Roman" panose="02020603050405020304" pitchFamily="18" charset="0"/>
              </a:rPr>
              <a:t>SPENT</a:t>
            </a:r>
            <a:r>
              <a:rPr lang="en-US" sz="4500" dirty="0">
                <a:latin typeface="Calibri" panose="020F0502020204030204" pitchFamily="34" charset="0"/>
                <a:ea typeface="Calibri" panose="020F0502020204030204" pitchFamily="34" charset="0"/>
                <a:cs typeface="Times New Roman" panose="02020603050405020304" pitchFamily="18" charset="0"/>
              </a:rPr>
              <a:t>	</a:t>
            </a:r>
            <a:r>
              <a:rPr lang="en-US" sz="4500" dirty="0" smtClean="0">
                <a:latin typeface="Calibri" panose="020F0502020204030204" pitchFamily="34" charset="0"/>
                <a:ea typeface="Calibri" panose="020F0502020204030204" pitchFamily="34" charset="0"/>
                <a:cs typeface="Times New Roman" panose="02020603050405020304" pitchFamily="18" charset="0"/>
              </a:rPr>
              <a:t>				</a:t>
            </a:r>
            <a:r>
              <a:rPr lang="en-US" sz="45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a:t>
            </a:r>
            <a:r>
              <a:rPr lang="en-US" sz="4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://playspent.org/</a:t>
            </a:r>
            <a:endParaRPr lang="en-US" sz="4500"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r>
              <a:rPr lang="en-US" sz="4500" b="1" dirty="0">
                <a:latin typeface="Calibri" panose="020F0502020204030204" pitchFamily="34" charset="0"/>
                <a:ea typeface="Calibri" panose="020F0502020204030204" pitchFamily="34" charset="0"/>
                <a:cs typeface="Times New Roman" panose="02020603050405020304" pitchFamily="18" charset="0"/>
              </a:rPr>
              <a:t>Spent is an online game about surviving poverty and </a:t>
            </a:r>
            <a:r>
              <a:rPr lang="en-US" sz="4500" b="1" dirty="0" smtClean="0">
                <a:latin typeface="Calibri" panose="020F0502020204030204" pitchFamily="34" charset="0"/>
                <a:ea typeface="Calibri" panose="020F0502020204030204" pitchFamily="34" charset="0"/>
                <a:cs typeface="Times New Roman" panose="02020603050405020304" pitchFamily="18" charset="0"/>
              </a:rPr>
              <a:t>homelessness.</a:t>
            </a:r>
          </a:p>
          <a:p>
            <a:pPr marR="0" indent="0">
              <a:lnSpc>
                <a:spcPct val="107000"/>
              </a:lnSpc>
              <a:spcBef>
                <a:spcPts val="0"/>
              </a:spcBef>
              <a:spcAft>
                <a:spcPts val="800"/>
              </a:spcAft>
              <a:buNone/>
            </a:pPr>
            <a:endParaRPr lang="en-US" sz="45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45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Lampiris LN, White A, Sams LD, White T, Weintraub JA. </a:t>
            </a:r>
            <a:r>
              <a:rPr lang="en-US" sz="45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5"/>
              </a:rPr>
              <a:t>Enhancing Dental Students' Understanding of Poverty Through Simulation</a:t>
            </a:r>
            <a:r>
              <a:rPr lang="en-US" sz="4500" u="sng"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5"/>
              </a:rPr>
              <a:t>.</a:t>
            </a:r>
            <a:r>
              <a:rPr lang="en-US" sz="45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4500" dirty="0" smtClean="0">
                <a:latin typeface="Calibri" panose="020F0502020204030204" pitchFamily="34" charset="0"/>
                <a:ea typeface="Calibri" panose="020F0502020204030204" pitchFamily="34" charset="0"/>
                <a:cs typeface="Times New Roman" panose="02020603050405020304" pitchFamily="18" charset="0"/>
              </a:rPr>
              <a:t>J Dent Educ. 2017 Sep;81(9):1053-1061</a:t>
            </a:r>
          </a:p>
          <a:p>
            <a:pPr marL="0" marR="0" indent="0">
              <a:spcBef>
                <a:spcPts val="0"/>
              </a:spcBef>
              <a:spcAft>
                <a:spcPts val="0"/>
              </a:spcAft>
              <a:buNone/>
            </a:pPr>
            <a:r>
              <a:rPr lang="en-US" sz="4500" dirty="0">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4500" dirty="0">
                <a:latin typeface="Calibri" panose="020F0502020204030204" pitchFamily="34" charset="0"/>
                <a:ea typeface="Calibri" panose="020F0502020204030204" pitchFamily="34" charset="0"/>
                <a:cs typeface="Times New Roman" panose="02020603050405020304" pitchFamily="18" charset="0"/>
              </a:rPr>
              <a:t>Yang K, </a:t>
            </a:r>
            <a:r>
              <a:rPr lang="en-US" sz="4500" dirty="0" err="1">
                <a:latin typeface="Calibri" panose="020F0502020204030204" pitchFamily="34" charset="0"/>
                <a:ea typeface="Calibri" panose="020F0502020204030204" pitchFamily="34" charset="0"/>
                <a:cs typeface="Times New Roman" panose="02020603050405020304" pitchFamily="18" charset="0"/>
              </a:rPr>
              <a:t>Woomer</a:t>
            </a:r>
            <a:r>
              <a:rPr lang="en-US" sz="4500" dirty="0">
                <a:latin typeface="Calibri" panose="020F0502020204030204" pitchFamily="34" charset="0"/>
                <a:ea typeface="Calibri" panose="020F0502020204030204" pitchFamily="34" charset="0"/>
                <a:cs typeface="Times New Roman" panose="02020603050405020304" pitchFamily="18" charset="0"/>
              </a:rPr>
              <a:t> GR, </a:t>
            </a:r>
            <a:r>
              <a:rPr lang="en-US" sz="4500" dirty="0" err="1">
                <a:latin typeface="Calibri" panose="020F0502020204030204" pitchFamily="34" charset="0"/>
                <a:ea typeface="Calibri" panose="020F0502020204030204" pitchFamily="34" charset="0"/>
                <a:cs typeface="Times New Roman" panose="02020603050405020304" pitchFamily="18" charset="0"/>
              </a:rPr>
              <a:t>Agbemenu</a:t>
            </a:r>
            <a:r>
              <a:rPr lang="en-US" sz="4500" dirty="0">
                <a:latin typeface="Calibri" panose="020F0502020204030204" pitchFamily="34" charset="0"/>
                <a:ea typeface="Calibri" panose="020F0502020204030204" pitchFamily="34" charset="0"/>
                <a:cs typeface="Times New Roman" panose="02020603050405020304" pitchFamily="18" charset="0"/>
              </a:rPr>
              <a:t> K, Williams L Relate better and judge less: poverty simulation promoting culturally competent care in community health nursing. Nurse </a:t>
            </a:r>
            <a:r>
              <a:rPr lang="en-US" sz="4500" dirty="0" err="1">
                <a:latin typeface="Calibri" panose="020F0502020204030204" pitchFamily="34" charset="0"/>
                <a:ea typeface="Calibri" panose="020F0502020204030204" pitchFamily="34" charset="0"/>
                <a:cs typeface="Times New Roman" panose="02020603050405020304" pitchFamily="18" charset="0"/>
              </a:rPr>
              <a:t>Educ</a:t>
            </a:r>
            <a:r>
              <a:rPr lang="en-US" sz="4500" dirty="0">
                <a:latin typeface="Calibri" panose="020F0502020204030204" pitchFamily="34" charset="0"/>
                <a:ea typeface="Calibri" panose="020F0502020204030204" pitchFamily="34" charset="0"/>
                <a:cs typeface="Times New Roman" panose="02020603050405020304" pitchFamily="18" charset="0"/>
              </a:rPr>
              <a:t> </a:t>
            </a:r>
            <a:r>
              <a:rPr lang="en-US" sz="4500" dirty="0" err="1">
                <a:latin typeface="Calibri" panose="020F0502020204030204" pitchFamily="34" charset="0"/>
                <a:ea typeface="Calibri" panose="020F0502020204030204" pitchFamily="34" charset="0"/>
                <a:cs typeface="Times New Roman" panose="02020603050405020304" pitchFamily="18" charset="0"/>
              </a:rPr>
              <a:t>Pract</a:t>
            </a:r>
            <a:r>
              <a:rPr lang="en-US" sz="4500" dirty="0">
                <a:latin typeface="Calibri" panose="020F0502020204030204" pitchFamily="34" charset="0"/>
                <a:ea typeface="Calibri" panose="020F0502020204030204" pitchFamily="34" charset="0"/>
                <a:cs typeface="Times New Roman" panose="02020603050405020304" pitchFamily="18" charset="0"/>
              </a:rPr>
              <a:t>. 2014 Nov;14(6):680-5</a:t>
            </a:r>
          </a:p>
          <a:p>
            <a:pPr marL="0" marR="0" indent="0">
              <a:lnSpc>
                <a:spcPct val="107000"/>
              </a:lnSpc>
              <a:spcBef>
                <a:spcPts val="0"/>
              </a:spcBef>
              <a:spcAft>
                <a:spcPts val="800"/>
              </a:spcAft>
              <a:buNone/>
            </a:pPr>
            <a:r>
              <a:rPr lang="en-US" sz="4500" dirty="0" err="1">
                <a:latin typeface="Calibri" panose="020F0502020204030204" pitchFamily="34" charset="0"/>
                <a:ea typeface="Calibri" panose="020F0502020204030204" pitchFamily="34" charset="0"/>
                <a:cs typeface="Times New Roman" panose="02020603050405020304" pitchFamily="18" charset="0"/>
              </a:rPr>
              <a:t>Vandsburger</a:t>
            </a:r>
            <a:r>
              <a:rPr lang="en-US" sz="4500" dirty="0">
                <a:latin typeface="Calibri" panose="020F0502020204030204" pitchFamily="34" charset="0"/>
                <a:ea typeface="Calibri" panose="020F0502020204030204" pitchFamily="34" charset="0"/>
                <a:cs typeface="Times New Roman" panose="02020603050405020304" pitchFamily="18" charset="0"/>
              </a:rPr>
              <a:t> E, Duncan-</a:t>
            </a:r>
            <a:r>
              <a:rPr lang="en-US" sz="4500" dirty="0" err="1">
                <a:latin typeface="Calibri" panose="020F0502020204030204" pitchFamily="34" charset="0"/>
                <a:ea typeface="Calibri" panose="020F0502020204030204" pitchFamily="34" charset="0"/>
                <a:cs typeface="Times New Roman" panose="02020603050405020304" pitchFamily="18" charset="0"/>
              </a:rPr>
              <a:t>Daston</a:t>
            </a:r>
            <a:r>
              <a:rPr lang="en-US" sz="4500" dirty="0">
                <a:latin typeface="Calibri" panose="020F0502020204030204" pitchFamily="34" charset="0"/>
                <a:ea typeface="Calibri" panose="020F0502020204030204" pitchFamily="34" charset="0"/>
                <a:cs typeface="Times New Roman" panose="02020603050405020304" pitchFamily="18" charset="0"/>
              </a:rPr>
              <a:t> R, </a:t>
            </a:r>
            <a:r>
              <a:rPr lang="en-US" sz="4500" dirty="0" err="1">
                <a:latin typeface="Calibri" panose="020F0502020204030204" pitchFamily="34" charset="0"/>
                <a:ea typeface="Calibri" panose="020F0502020204030204" pitchFamily="34" charset="0"/>
                <a:cs typeface="Times New Roman" panose="02020603050405020304" pitchFamily="18" charset="0"/>
              </a:rPr>
              <a:t>Kerson</a:t>
            </a:r>
            <a:r>
              <a:rPr lang="en-US" sz="4500" dirty="0">
                <a:latin typeface="Calibri" panose="020F0502020204030204" pitchFamily="34" charset="0"/>
                <a:ea typeface="Calibri" panose="020F0502020204030204" pitchFamily="34" charset="0"/>
                <a:cs typeface="Times New Roman" panose="02020603050405020304" pitchFamily="18" charset="0"/>
              </a:rPr>
              <a:t> E, Dillon T. The Effect of poverty Simulation, an Experiential Learning Modality on Students’ Understanding of Life in Poverty. J Teaching in Social Work 2010 30:300-316</a:t>
            </a:r>
          </a:p>
          <a:p>
            <a:pPr marL="0" marR="0" indent="0">
              <a:lnSpc>
                <a:spcPct val="107000"/>
              </a:lnSpc>
              <a:spcBef>
                <a:spcPts val="0"/>
              </a:spcBef>
              <a:spcAft>
                <a:spcPts val="800"/>
              </a:spcAft>
              <a:buNone/>
            </a:pPr>
            <a:r>
              <a:rPr lang="en-US" sz="4500" dirty="0" err="1">
                <a:latin typeface="Calibri" panose="020F0502020204030204" pitchFamily="34" charset="0"/>
                <a:ea typeface="Calibri" panose="020F0502020204030204" pitchFamily="34" charset="0"/>
                <a:cs typeface="Times New Roman" panose="02020603050405020304" pitchFamily="18" charset="0"/>
              </a:rPr>
              <a:t>Nickols</a:t>
            </a:r>
            <a:r>
              <a:rPr lang="en-US" sz="4500" dirty="0">
                <a:latin typeface="Calibri" panose="020F0502020204030204" pitchFamily="34" charset="0"/>
                <a:ea typeface="Calibri" panose="020F0502020204030204" pitchFamily="34" charset="0"/>
                <a:cs typeface="Times New Roman" panose="02020603050405020304" pitchFamily="18" charset="0"/>
              </a:rPr>
              <a:t> SY, Nielsen RB. “So many People are struggling”: Developing Social Empathy Through a Poverty Simulation. J Poverty 2011 15:22-42.</a:t>
            </a:r>
          </a:p>
          <a:p>
            <a:pPr marL="0" marR="0" indent="0">
              <a:lnSpc>
                <a:spcPct val="107000"/>
              </a:lnSpc>
              <a:spcBef>
                <a:spcPts val="0"/>
              </a:spcBef>
              <a:spcAft>
                <a:spcPts val="800"/>
              </a:spcAft>
              <a:buNone/>
            </a:pPr>
            <a:r>
              <a:rPr lang="en-US" sz="4500" dirty="0" err="1">
                <a:latin typeface="Calibri" panose="020F0502020204030204" pitchFamily="34" charset="0"/>
                <a:ea typeface="Calibri" panose="020F0502020204030204" pitchFamily="34" charset="0"/>
                <a:cs typeface="Times New Roman" panose="02020603050405020304" pitchFamily="18" charset="0"/>
              </a:rPr>
              <a:t>Strasser</a:t>
            </a:r>
            <a:r>
              <a:rPr lang="en-US" sz="4500" dirty="0">
                <a:latin typeface="Calibri" panose="020F0502020204030204" pitchFamily="34" charset="0"/>
                <a:ea typeface="Calibri" panose="020F0502020204030204" pitchFamily="34" charset="0"/>
                <a:cs typeface="Times New Roman" panose="02020603050405020304" pitchFamily="18" charset="0"/>
              </a:rPr>
              <a:t> S, Smith MO, Denney DP, Jackson MC, </a:t>
            </a:r>
            <a:r>
              <a:rPr lang="en-US" sz="4500" dirty="0" err="1">
                <a:latin typeface="Calibri" panose="020F0502020204030204" pitchFamily="34" charset="0"/>
                <a:ea typeface="Calibri" panose="020F0502020204030204" pitchFamily="34" charset="0"/>
                <a:cs typeface="Times New Roman" panose="02020603050405020304" pitchFamily="18" charset="0"/>
              </a:rPr>
              <a:t>Buckmaster</a:t>
            </a:r>
            <a:r>
              <a:rPr lang="en-US" sz="4500" dirty="0">
                <a:latin typeface="Calibri" panose="020F0502020204030204" pitchFamily="34" charset="0"/>
                <a:ea typeface="Calibri" panose="020F0502020204030204" pitchFamily="34" charset="0"/>
                <a:cs typeface="Times New Roman" panose="02020603050405020304" pitchFamily="18" charset="0"/>
              </a:rPr>
              <a:t> P. A Poverty Simulation to Inform Public Health Practice. American Journal of Health Education 2013 44(5):259-264</a:t>
            </a:r>
          </a:p>
          <a:p>
            <a:endParaRPr lang="en-US" dirty="0"/>
          </a:p>
        </p:txBody>
      </p:sp>
    </p:spTree>
    <p:extLst>
      <p:ext uri="{BB962C8B-B14F-4D97-AF65-F5344CB8AC3E}">
        <p14:creationId xmlns:p14="http://schemas.microsoft.com/office/powerpoint/2010/main" val="2936060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1999281"/>
            <a:ext cx="6757260" cy="2400657"/>
          </a:xfrm>
          <a:prstGeom prst="rect">
            <a:avLst/>
          </a:prstGeom>
          <a:noFill/>
        </p:spPr>
        <p:txBody>
          <a:bodyPr wrap="square" rtlCol="0">
            <a:spAutoFit/>
          </a:bodyPr>
          <a:lstStyle/>
          <a:p>
            <a:r>
              <a:rPr lang="en-US" sz="5400" dirty="0" smtClean="0"/>
              <a:t>THANK YOU!</a:t>
            </a:r>
          </a:p>
          <a:p>
            <a:endParaRPr lang="en-US" sz="4800" dirty="0"/>
          </a:p>
          <a:p>
            <a:r>
              <a:rPr lang="en-US" sz="4800" dirty="0" smtClean="0"/>
              <a:t>Lewis_Lampiris@unc.edu</a:t>
            </a:r>
            <a:endParaRPr lang="en-US" sz="4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968" y="1046780"/>
            <a:ext cx="4135787" cy="2998277"/>
          </a:xfrm>
          <a:prstGeom prst="rect">
            <a:avLst/>
          </a:prstGeom>
        </p:spPr>
      </p:pic>
    </p:spTree>
    <p:extLst>
      <p:ext uri="{BB962C8B-B14F-4D97-AF65-F5344CB8AC3E}">
        <p14:creationId xmlns:p14="http://schemas.microsoft.com/office/powerpoint/2010/main" val="1303748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321" y="365125"/>
            <a:ext cx="11620072" cy="1325563"/>
          </a:xfrm>
        </p:spPr>
        <p:txBody>
          <a:bodyPr>
            <a:normAutofit/>
          </a:bodyPr>
          <a:lstStyle/>
          <a:p>
            <a:r>
              <a:rPr lang="en-US" b="1" dirty="0" smtClean="0"/>
              <a:t>Dentistry in Service to Communities (DISC)</a:t>
            </a:r>
            <a:endParaRPr lang="en-US" b="1" dirty="0"/>
          </a:p>
        </p:txBody>
      </p:sp>
      <p:sp>
        <p:nvSpPr>
          <p:cNvPr id="3" name="Content Placeholder 2"/>
          <p:cNvSpPr>
            <a:spLocks noGrp="1"/>
          </p:cNvSpPr>
          <p:nvPr>
            <p:ph idx="1"/>
          </p:nvPr>
        </p:nvSpPr>
        <p:spPr>
          <a:xfrm>
            <a:off x="349321" y="1534333"/>
            <a:ext cx="11004479" cy="4221942"/>
          </a:xfrm>
        </p:spPr>
        <p:txBody>
          <a:bodyPr>
            <a:normAutofit lnSpcReduction="10000"/>
          </a:bodyPr>
          <a:lstStyle/>
          <a:p>
            <a:pPr marL="342900" lvl="0" indent="-342900" defTabSz="457200">
              <a:lnSpc>
                <a:spcPct val="100000"/>
              </a:lnSpc>
              <a:buClr>
                <a:srgbClr val="A53010"/>
              </a:buClr>
              <a:buFont typeface="Wingdings 3" charset="2"/>
              <a:buChar char=""/>
            </a:pPr>
            <a:r>
              <a:rPr lang="en-US" altLang="en-US" sz="2800" dirty="0" smtClean="0">
                <a:solidFill>
                  <a:prstClr val="black"/>
                </a:solidFill>
                <a:latin typeface="Century Gothic" panose="020B0502020202020204"/>
              </a:rPr>
              <a:t>Program established in 1970</a:t>
            </a:r>
          </a:p>
          <a:p>
            <a:pPr marL="342900" lvl="0" indent="-342900" defTabSz="457200">
              <a:lnSpc>
                <a:spcPct val="100000"/>
              </a:lnSpc>
              <a:buClr>
                <a:srgbClr val="A53010"/>
              </a:buClr>
              <a:buFont typeface="Wingdings 3" charset="2"/>
              <a:buChar char=""/>
            </a:pPr>
            <a:endParaRPr lang="en-US" altLang="en-US" sz="2800" dirty="0">
              <a:solidFill>
                <a:prstClr val="black"/>
              </a:solidFill>
              <a:latin typeface="Century Gothic" panose="020B0502020202020204"/>
            </a:endParaRPr>
          </a:p>
          <a:p>
            <a:pPr marL="342900" indent="-342900" defTabSz="457200">
              <a:lnSpc>
                <a:spcPct val="100000"/>
              </a:lnSpc>
              <a:buClr>
                <a:srgbClr val="A53010"/>
              </a:buClr>
              <a:buFont typeface="Wingdings 3" charset="2"/>
              <a:buChar char=""/>
            </a:pPr>
            <a:r>
              <a:rPr lang="en-US" altLang="en-US" sz="2800" dirty="0" smtClean="0">
                <a:solidFill>
                  <a:prstClr val="black">
                    <a:lumMod val="75000"/>
                    <a:lumOff val="25000"/>
                  </a:prstClr>
                </a:solidFill>
                <a:latin typeface="Century Gothic" panose="020B0502020202020204"/>
              </a:rPr>
              <a:t>All DDS </a:t>
            </a:r>
            <a:r>
              <a:rPr lang="en-US" altLang="en-US" sz="2800" dirty="0">
                <a:solidFill>
                  <a:prstClr val="black">
                    <a:lumMod val="75000"/>
                    <a:lumOff val="25000"/>
                  </a:prstClr>
                </a:solidFill>
                <a:latin typeface="Century Gothic" panose="020B0502020202020204"/>
              </a:rPr>
              <a:t>students spend 8 weeks in community based </a:t>
            </a:r>
            <a:r>
              <a:rPr lang="en-US" altLang="en-US" sz="2800" dirty="0" smtClean="0">
                <a:solidFill>
                  <a:prstClr val="black">
                    <a:lumMod val="75000"/>
                    <a:lumOff val="25000"/>
                  </a:prstClr>
                </a:solidFill>
                <a:latin typeface="Century Gothic" panose="020B0502020202020204"/>
              </a:rPr>
              <a:t>settings </a:t>
            </a:r>
            <a:r>
              <a:rPr lang="en-US" altLang="en-US" sz="2800" dirty="0">
                <a:solidFill>
                  <a:prstClr val="black">
                    <a:lumMod val="75000"/>
                    <a:lumOff val="25000"/>
                  </a:prstClr>
                </a:solidFill>
                <a:latin typeface="Century Gothic" panose="020B0502020202020204"/>
              </a:rPr>
              <a:t>over the summer between 3</a:t>
            </a:r>
            <a:r>
              <a:rPr lang="en-US" altLang="en-US" sz="2800" baseline="30000" dirty="0">
                <a:solidFill>
                  <a:prstClr val="black">
                    <a:lumMod val="75000"/>
                    <a:lumOff val="25000"/>
                  </a:prstClr>
                </a:solidFill>
                <a:latin typeface="Century Gothic" panose="020B0502020202020204"/>
              </a:rPr>
              <a:t>rd</a:t>
            </a:r>
            <a:r>
              <a:rPr lang="en-US" altLang="en-US" sz="2800" dirty="0">
                <a:solidFill>
                  <a:prstClr val="black">
                    <a:lumMod val="75000"/>
                    <a:lumOff val="25000"/>
                  </a:prstClr>
                </a:solidFill>
                <a:latin typeface="Century Gothic" panose="020B0502020202020204"/>
              </a:rPr>
              <a:t> and 4</a:t>
            </a:r>
            <a:r>
              <a:rPr lang="en-US" altLang="en-US" sz="2800" baseline="30000" dirty="0">
                <a:solidFill>
                  <a:prstClr val="black">
                    <a:lumMod val="75000"/>
                    <a:lumOff val="25000"/>
                  </a:prstClr>
                </a:solidFill>
                <a:latin typeface="Century Gothic" panose="020B0502020202020204"/>
              </a:rPr>
              <a:t>th</a:t>
            </a:r>
            <a:r>
              <a:rPr lang="en-US" altLang="en-US" sz="2800" dirty="0">
                <a:solidFill>
                  <a:prstClr val="black">
                    <a:lumMod val="75000"/>
                    <a:lumOff val="25000"/>
                  </a:prstClr>
                </a:solidFill>
                <a:latin typeface="Century Gothic" panose="020B0502020202020204"/>
              </a:rPr>
              <a:t> </a:t>
            </a:r>
            <a:r>
              <a:rPr lang="en-US" altLang="en-US" sz="2800" dirty="0" smtClean="0">
                <a:solidFill>
                  <a:prstClr val="black">
                    <a:lumMod val="75000"/>
                    <a:lumOff val="25000"/>
                  </a:prstClr>
                </a:solidFill>
                <a:latin typeface="Century Gothic" panose="020B0502020202020204"/>
              </a:rPr>
              <a:t>year</a:t>
            </a:r>
          </a:p>
          <a:p>
            <a:pPr marL="342900" indent="-342900" defTabSz="457200">
              <a:lnSpc>
                <a:spcPct val="100000"/>
              </a:lnSpc>
              <a:buClr>
                <a:srgbClr val="A53010"/>
              </a:buClr>
              <a:buFont typeface="Wingdings 3" charset="2"/>
              <a:buChar char=""/>
            </a:pPr>
            <a:endParaRPr lang="en-US" altLang="en-US" sz="2800" dirty="0" smtClean="0">
              <a:solidFill>
                <a:prstClr val="black">
                  <a:lumMod val="75000"/>
                  <a:lumOff val="25000"/>
                </a:prstClr>
              </a:solidFill>
              <a:latin typeface="Century Gothic" panose="020B0502020202020204"/>
            </a:endParaRPr>
          </a:p>
          <a:p>
            <a:pPr marL="342900" indent="-342900" defTabSz="457200">
              <a:lnSpc>
                <a:spcPct val="100000"/>
              </a:lnSpc>
              <a:buClr>
                <a:srgbClr val="A53010"/>
              </a:buClr>
              <a:buFont typeface="Wingdings 3" charset="2"/>
              <a:buChar char=""/>
            </a:pPr>
            <a:r>
              <a:rPr lang="en-US" altLang="en-US" sz="2800" dirty="0" smtClean="0">
                <a:solidFill>
                  <a:prstClr val="black">
                    <a:lumMod val="75000"/>
                    <a:lumOff val="25000"/>
                  </a:prstClr>
                </a:solidFill>
                <a:latin typeface="Century Gothic" panose="020B0502020202020204"/>
              </a:rPr>
              <a:t>Required for graduation</a:t>
            </a:r>
          </a:p>
          <a:p>
            <a:pPr marL="342900" indent="-342900" defTabSz="457200">
              <a:lnSpc>
                <a:spcPct val="100000"/>
              </a:lnSpc>
              <a:buClr>
                <a:srgbClr val="A53010"/>
              </a:buClr>
              <a:buFont typeface="Wingdings 3" charset="2"/>
              <a:buChar char=""/>
            </a:pPr>
            <a:endParaRPr lang="en-US" altLang="en-US" sz="2800" dirty="0" smtClean="0">
              <a:solidFill>
                <a:prstClr val="black">
                  <a:lumMod val="75000"/>
                  <a:lumOff val="25000"/>
                </a:prstClr>
              </a:solidFill>
              <a:latin typeface="Century Gothic" panose="020B0502020202020204"/>
            </a:endParaRPr>
          </a:p>
          <a:p>
            <a:pPr marL="342900" indent="-342900" defTabSz="457200">
              <a:lnSpc>
                <a:spcPct val="100000"/>
              </a:lnSpc>
              <a:buClr>
                <a:srgbClr val="A53010"/>
              </a:buClr>
              <a:buFont typeface="Wingdings 3" charset="2"/>
              <a:buChar char=""/>
            </a:pPr>
            <a:r>
              <a:rPr lang="en-US" altLang="en-US" sz="2800" dirty="0" smtClean="0">
                <a:solidFill>
                  <a:prstClr val="black">
                    <a:lumMod val="75000"/>
                    <a:lumOff val="25000"/>
                  </a:prstClr>
                </a:solidFill>
                <a:latin typeface="Century Gothic" panose="020B0502020202020204"/>
              </a:rPr>
              <a:t>Well accepted by faculty, students, and alumni</a:t>
            </a:r>
          </a:p>
          <a:p>
            <a:pPr marL="342900" indent="-342900" defTabSz="457200">
              <a:lnSpc>
                <a:spcPct val="100000"/>
              </a:lnSpc>
              <a:buClr>
                <a:srgbClr val="A53010"/>
              </a:buClr>
              <a:buFont typeface="Wingdings 3" charset="2"/>
              <a:buChar char=""/>
            </a:pPr>
            <a:endParaRPr lang="en-US" altLang="en-US" sz="2800" dirty="0">
              <a:solidFill>
                <a:prstClr val="black">
                  <a:lumMod val="75000"/>
                  <a:lumOff val="25000"/>
                </a:prstClr>
              </a:solidFill>
              <a:latin typeface="Century Gothic" panose="020B0502020202020204"/>
            </a:endParaRPr>
          </a:p>
          <a:p>
            <a:pPr marL="0" indent="0" defTabSz="457200">
              <a:lnSpc>
                <a:spcPct val="100000"/>
              </a:lnSpc>
              <a:buClr>
                <a:srgbClr val="A53010"/>
              </a:buClr>
              <a:buNone/>
            </a:pPr>
            <a:endParaRPr lang="en-US" altLang="en-US" sz="2200" dirty="0">
              <a:solidFill>
                <a:prstClr val="black">
                  <a:lumMod val="75000"/>
                  <a:lumOff val="25000"/>
                </a:prstClr>
              </a:solidFill>
              <a:latin typeface="Century Gothic" panose="020B0502020202020204"/>
            </a:endParaRPr>
          </a:p>
        </p:txBody>
      </p:sp>
      <p:pic>
        <p:nvPicPr>
          <p:cNvPr id="4" name="Picture 4" descr="DISCLOblack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072" y="3790949"/>
            <a:ext cx="14478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722813" y="5496674"/>
            <a:ext cx="301686" cy="369332"/>
          </a:xfrm>
          <a:prstGeom prst="rect">
            <a:avLst/>
          </a:prstGeom>
          <a:noFill/>
        </p:spPr>
        <p:txBody>
          <a:bodyPr wrap="none" rtlCol="0">
            <a:spAutoFit/>
          </a:bodyPr>
          <a:lstStyle/>
          <a:p>
            <a:r>
              <a:rPr lang="en-US" dirty="0" smtClean="0"/>
              <a:t>2</a:t>
            </a:r>
            <a:endParaRPr lang="en-US" dirty="0"/>
          </a:p>
        </p:txBody>
      </p:sp>
    </p:spTree>
    <p:extLst>
      <p:ext uri="{BB962C8B-B14F-4D97-AF65-F5344CB8AC3E}">
        <p14:creationId xmlns:p14="http://schemas.microsoft.com/office/powerpoint/2010/main" val="1605622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a:xfrm>
            <a:off x="1981200" y="6356351"/>
            <a:ext cx="2133600" cy="365125"/>
          </a:xfrm>
        </p:spPr>
        <p:txBody>
          <a:bodyPr/>
          <a:lstStyle/>
          <a:p>
            <a:pPr>
              <a:defRPr/>
            </a:pPr>
            <a:fld id="{4F24785F-FF91-43D6-8C87-212B1AA53708}" type="datetime1">
              <a:rPr lang="en-US"/>
              <a:pPr>
                <a:defRPr/>
              </a:pPr>
              <a:t>10/29/2018</a:t>
            </a:fld>
            <a:endParaRPr lang="en-US" dirty="0"/>
          </a:p>
        </p:txBody>
      </p:sp>
      <p:grpSp>
        <p:nvGrpSpPr>
          <p:cNvPr id="5" name="Group 472"/>
          <p:cNvGrpSpPr>
            <a:grpSpLocks/>
          </p:cNvGrpSpPr>
          <p:nvPr/>
        </p:nvGrpSpPr>
        <p:grpSpPr bwMode="auto">
          <a:xfrm>
            <a:off x="1854200" y="1858964"/>
            <a:ext cx="8318500" cy="3070225"/>
            <a:chOff x="240" y="1155"/>
            <a:chExt cx="5240" cy="1934"/>
          </a:xfrm>
        </p:grpSpPr>
        <p:sp>
          <p:nvSpPr>
            <p:cNvPr id="6" name="Freeform 473"/>
            <p:cNvSpPr>
              <a:spLocks/>
            </p:cNvSpPr>
            <p:nvPr/>
          </p:nvSpPr>
          <p:spPr bwMode="auto">
            <a:xfrm>
              <a:off x="414" y="1939"/>
              <a:ext cx="266" cy="170"/>
            </a:xfrm>
            <a:custGeom>
              <a:avLst/>
              <a:gdLst>
                <a:gd name="T0" fmla="*/ 948 w 232"/>
                <a:gd name="T1" fmla="*/ 618 h 148"/>
                <a:gd name="T2" fmla="*/ 868 w 232"/>
                <a:gd name="T3" fmla="*/ 700 h 148"/>
                <a:gd name="T4" fmla="*/ 493 w 232"/>
                <a:gd name="T5" fmla="*/ 700 h 148"/>
                <a:gd name="T6" fmla="*/ 164 w 232"/>
                <a:gd name="T7" fmla="*/ 778 h 148"/>
                <a:gd name="T8" fmla="*/ 0 w 232"/>
                <a:gd name="T9" fmla="*/ 574 h 148"/>
                <a:gd name="T10" fmla="*/ 38 w 232"/>
                <a:gd name="T11" fmla="*/ 163 h 148"/>
                <a:gd name="T12" fmla="*/ 208 w 232"/>
                <a:gd name="T13" fmla="*/ 0 h 148"/>
                <a:gd name="T14" fmla="*/ 208 w 232"/>
                <a:gd name="T15" fmla="*/ 39 h 148"/>
                <a:gd name="T16" fmla="*/ 1199 w 232"/>
                <a:gd name="T17" fmla="*/ 121 h 148"/>
                <a:gd name="T18" fmla="*/ 1159 w 232"/>
                <a:gd name="T19" fmla="*/ 284 h 148"/>
                <a:gd name="T20" fmla="*/ 912 w 232"/>
                <a:gd name="T21" fmla="*/ 532 h 148"/>
                <a:gd name="T22" fmla="*/ 948 w 232"/>
                <a:gd name="T23" fmla="*/ 618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2"/>
                <a:gd name="T37" fmla="*/ 0 h 148"/>
                <a:gd name="T38" fmla="*/ 232 w 232"/>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2" h="148">
                  <a:moveTo>
                    <a:pt x="184" y="117"/>
                  </a:moveTo>
                  <a:lnTo>
                    <a:pt x="168" y="132"/>
                  </a:lnTo>
                  <a:lnTo>
                    <a:pt x="96" y="132"/>
                  </a:lnTo>
                  <a:lnTo>
                    <a:pt x="32" y="148"/>
                  </a:lnTo>
                  <a:lnTo>
                    <a:pt x="0" y="109"/>
                  </a:lnTo>
                  <a:lnTo>
                    <a:pt x="8" y="31"/>
                  </a:lnTo>
                  <a:lnTo>
                    <a:pt x="40" y="0"/>
                  </a:lnTo>
                  <a:lnTo>
                    <a:pt x="40" y="8"/>
                  </a:lnTo>
                  <a:lnTo>
                    <a:pt x="232" y="23"/>
                  </a:lnTo>
                  <a:lnTo>
                    <a:pt x="224" y="54"/>
                  </a:lnTo>
                  <a:lnTo>
                    <a:pt x="176" y="101"/>
                  </a:lnTo>
                  <a:lnTo>
                    <a:pt x="184" y="117"/>
                  </a:lnTo>
                  <a:close/>
                </a:path>
              </a:pathLst>
            </a:custGeom>
            <a:solidFill>
              <a:srgbClr val="C0C0C0"/>
            </a:solidFill>
            <a:ln w="12700">
              <a:solidFill>
                <a:srgbClr val="C0C0C0"/>
              </a:solidFill>
              <a:prstDash val="solid"/>
              <a:round/>
              <a:headEnd/>
              <a:tailEnd/>
            </a:ln>
          </p:spPr>
          <p:txBody>
            <a:bodyPr/>
            <a:lstStyle/>
            <a:p>
              <a:endParaRPr lang="en-US"/>
            </a:p>
          </p:txBody>
        </p:sp>
        <p:sp>
          <p:nvSpPr>
            <p:cNvPr id="7" name="Freeform 474"/>
            <p:cNvSpPr>
              <a:spLocks/>
            </p:cNvSpPr>
            <p:nvPr/>
          </p:nvSpPr>
          <p:spPr bwMode="auto">
            <a:xfrm>
              <a:off x="817" y="1895"/>
              <a:ext cx="257" cy="383"/>
            </a:xfrm>
            <a:custGeom>
              <a:avLst/>
              <a:gdLst>
                <a:gd name="T0" fmla="*/ 917 w 224"/>
                <a:gd name="T1" fmla="*/ 1589 h 335"/>
                <a:gd name="T2" fmla="*/ 624 w 224"/>
                <a:gd name="T3" fmla="*/ 1671 h 335"/>
                <a:gd name="T4" fmla="*/ 624 w 224"/>
                <a:gd name="T5" fmla="*/ 1634 h 335"/>
                <a:gd name="T6" fmla="*/ 497 w 224"/>
                <a:gd name="T7" fmla="*/ 1435 h 335"/>
                <a:gd name="T8" fmla="*/ 542 w 224"/>
                <a:gd name="T9" fmla="*/ 1323 h 335"/>
                <a:gd name="T10" fmla="*/ 329 w 224"/>
                <a:gd name="T11" fmla="*/ 1123 h 335"/>
                <a:gd name="T12" fmla="*/ 329 w 224"/>
                <a:gd name="T13" fmla="*/ 893 h 335"/>
                <a:gd name="T14" fmla="*/ 164 w 224"/>
                <a:gd name="T15" fmla="*/ 893 h 335"/>
                <a:gd name="T16" fmla="*/ 39 w 224"/>
                <a:gd name="T17" fmla="*/ 623 h 335"/>
                <a:gd name="T18" fmla="*/ 39 w 224"/>
                <a:gd name="T19" fmla="*/ 545 h 335"/>
                <a:gd name="T20" fmla="*/ 0 w 224"/>
                <a:gd name="T21" fmla="*/ 191 h 335"/>
                <a:gd name="T22" fmla="*/ 83 w 224"/>
                <a:gd name="T23" fmla="*/ 191 h 335"/>
                <a:gd name="T24" fmla="*/ 287 w 224"/>
                <a:gd name="T25" fmla="*/ 0 h 335"/>
                <a:gd name="T26" fmla="*/ 461 w 224"/>
                <a:gd name="T27" fmla="*/ 38 h 335"/>
                <a:gd name="T28" fmla="*/ 1165 w 224"/>
                <a:gd name="T29" fmla="*/ 737 h 335"/>
                <a:gd name="T30" fmla="*/ 1126 w 224"/>
                <a:gd name="T31" fmla="*/ 932 h 335"/>
                <a:gd name="T32" fmla="*/ 957 w 224"/>
                <a:gd name="T33" fmla="*/ 1123 h 335"/>
                <a:gd name="T34" fmla="*/ 997 w 224"/>
                <a:gd name="T35" fmla="*/ 1204 h 335"/>
                <a:gd name="T36" fmla="*/ 788 w 224"/>
                <a:gd name="T37" fmla="*/ 1435 h 335"/>
                <a:gd name="T38" fmla="*/ 917 w 224"/>
                <a:gd name="T39" fmla="*/ 1589 h 3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4"/>
                <a:gd name="T61" fmla="*/ 0 h 335"/>
                <a:gd name="T62" fmla="*/ 224 w 224"/>
                <a:gd name="T63" fmla="*/ 335 h 3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4" h="335">
                  <a:moveTo>
                    <a:pt x="176" y="319"/>
                  </a:moveTo>
                  <a:lnTo>
                    <a:pt x="120" y="335"/>
                  </a:lnTo>
                  <a:lnTo>
                    <a:pt x="120" y="327"/>
                  </a:lnTo>
                  <a:lnTo>
                    <a:pt x="96" y="288"/>
                  </a:lnTo>
                  <a:lnTo>
                    <a:pt x="104" y="265"/>
                  </a:lnTo>
                  <a:lnTo>
                    <a:pt x="64" y="226"/>
                  </a:lnTo>
                  <a:lnTo>
                    <a:pt x="64" y="179"/>
                  </a:lnTo>
                  <a:lnTo>
                    <a:pt x="32" y="179"/>
                  </a:lnTo>
                  <a:lnTo>
                    <a:pt x="8" y="125"/>
                  </a:lnTo>
                  <a:lnTo>
                    <a:pt x="8" y="109"/>
                  </a:lnTo>
                  <a:lnTo>
                    <a:pt x="0" y="39"/>
                  </a:lnTo>
                  <a:lnTo>
                    <a:pt x="16" y="39"/>
                  </a:lnTo>
                  <a:lnTo>
                    <a:pt x="56" y="0"/>
                  </a:lnTo>
                  <a:lnTo>
                    <a:pt x="88" y="8"/>
                  </a:lnTo>
                  <a:lnTo>
                    <a:pt x="224" y="148"/>
                  </a:lnTo>
                  <a:lnTo>
                    <a:pt x="216" y="187"/>
                  </a:lnTo>
                  <a:lnTo>
                    <a:pt x="184" y="226"/>
                  </a:lnTo>
                  <a:lnTo>
                    <a:pt x="192" y="241"/>
                  </a:lnTo>
                  <a:lnTo>
                    <a:pt x="152" y="288"/>
                  </a:lnTo>
                  <a:lnTo>
                    <a:pt x="176" y="319"/>
                  </a:lnTo>
                  <a:close/>
                </a:path>
              </a:pathLst>
            </a:custGeom>
            <a:solidFill>
              <a:srgbClr val="C0C0C0"/>
            </a:solidFill>
            <a:ln w="12700">
              <a:solidFill>
                <a:srgbClr val="C0C0C0"/>
              </a:solidFill>
              <a:prstDash val="solid"/>
              <a:round/>
              <a:headEnd/>
              <a:tailEnd/>
            </a:ln>
          </p:spPr>
          <p:txBody>
            <a:bodyPr/>
            <a:lstStyle/>
            <a:p>
              <a:endParaRPr lang="en-US"/>
            </a:p>
          </p:txBody>
        </p:sp>
        <p:sp>
          <p:nvSpPr>
            <p:cNvPr id="8" name="Freeform 475"/>
            <p:cNvSpPr>
              <a:spLocks/>
            </p:cNvSpPr>
            <p:nvPr/>
          </p:nvSpPr>
          <p:spPr bwMode="auto">
            <a:xfrm>
              <a:off x="588" y="2038"/>
              <a:ext cx="367" cy="240"/>
            </a:xfrm>
            <a:custGeom>
              <a:avLst/>
              <a:gdLst>
                <a:gd name="T0" fmla="*/ 1657 w 320"/>
                <a:gd name="T1" fmla="*/ 1041 h 210"/>
                <a:gd name="T2" fmla="*/ 664 w 320"/>
                <a:gd name="T3" fmla="*/ 1041 h 210"/>
                <a:gd name="T4" fmla="*/ 579 w 320"/>
                <a:gd name="T5" fmla="*/ 1041 h 210"/>
                <a:gd name="T6" fmla="*/ 212 w 320"/>
                <a:gd name="T7" fmla="*/ 497 h 210"/>
                <a:gd name="T8" fmla="*/ 0 w 320"/>
                <a:gd name="T9" fmla="*/ 497 h 210"/>
                <a:gd name="T10" fmla="*/ 83 w 320"/>
                <a:gd name="T11" fmla="*/ 231 h 210"/>
                <a:gd name="T12" fmla="*/ 164 w 320"/>
                <a:gd name="T13" fmla="*/ 155 h 210"/>
                <a:gd name="T14" fmla="*/ 1080 w 320"/>
                <a:gd name="T15" fmla="*/ 0 h 210"/>
                <a:gd name="T16" fmla="*/ 1202 w 320"/>
                <a:gd name="T17" fmla="*/ 271 h 210"/>
                <a:gd name="T18" fmla="*/ 1368 w 320"/>
                <a:gd name="T19" fmla="*/ 271 h 210"/>
                <a:gd name="T20" fmla="*/ 1368 w 320"/>
                <a:gd name="T21" fmla="*/ 497 h 210"/>
                <a:gd name="T22" fmla="*/ 1576 w 320"/>
                <a:gd name="T23" fmla="*/ 696 h 210"/>
                <a:gd name="T24" fmla="*/ 1531 w 320"/>
                <a:gd name="T25" fmla="*/ 808 h 210"/>
                <a:gd name="T26" fmla="*/ 1657 w 320"/>
                <a:gd name="T27" fmla="*/ 1002 h 210"/>
                <a:gd name="T28" fmla="*/ 1657 w 320"/>
                <a:gd name="T29" fmla="*/ 1041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210"/>
                <a:gd name="T47" fmla="*/ 320 w 320"/>
                <a:gd name="T48" fmla="*/ 210 h 2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210">
                  <a:moveTo>
                    <a:pt x="320" y="210"/>
                  </a:moveTo>
                  <a:lnTo>
                    <a:pt x="128" y="210"/>
                  </a:lnTo>
                  <a:lnTo>
                    <a:pt x="112" y="210"/>
                  </a:lnTo>
                  <a:lnTo>
                    <a:pt x="40" y="101"/>
                  </a:lnTo>
                  <a:lnTo>
                    <a:pt x="0" y="101"/>
                  </a:lnTo>
                  <a:lnTo>
                    <a:pt x="16" y="46"/>
                  </a:lnTo>
                  <a:lnTo>
                    <a:pt x="32" y="31"/>
                  </a:lnTo>
                  <a:lnTo>
                    <a:pt x="208" y="0"/>
                  </a:lnTo>
                  <a:lnTo>
                    <a:pt x="232" y="54"/>
                  </a:lnTo>
                  <a:lnTo>
                    <a:pt x="264" y="54"/>
                  </a:lnTo>
                  <a:lnTo>
                    <a:pt x="264" y="101"/>
                  </a:lnTo>
                  <a:lnTo>
                    <a:pt x="304" y="140"/>
                  </a:lnTo>
                  <a:lnTo>
                    <a:pt x="296" y="163"/>
                  </a:lnTo>
                  <a:lnTo>
                    <a:pt x="320" y="202"/>
                  </a:lnTo>
                  <a:lnTo>
                    <a:pt x="320" y="210"/>
                  </a:lnTo>
                  <a:close/>
                </a:path>
              </a:pathLst>
            </a:custGeom>
            <a:solidFill>
              <a:srgbClr val="C0C0C0"/>
            </a:solidFill>
            <a:ln w="12700">
              <a:solidFill>
                <a:srgbClr val="C0C0C0"/>
              </a:solidFill>
              <a:prstDash val="solid"/>
              <a:round/>
              <a:headEnd/>
              <a:tailEnd/>
            </a:ln>
          </p:spPr>
          <p:txBody>
            <a:bodyPr/>
            <a:lstStyle/>
            <a:p>
              <a:endParaRPr lang="en-US"/>
            </a:p>
          </p:txBody>
        </p:sp>
        <p:sp>
          <p:nvSpPr>
            <p:cNvPr id="9" name="Freeform 476"/>
            <p:cNvSpPr>
              <a:spLocks/>
            </p:cNvSpPr>
            <p:nvPr/>
          </p:nvSpPr>
          <p:spPr bwMode="auto">
            <a:xfrm>
              <a:off x="460" y="1779"/>
              <a:ext cx="467" cy="294"/>
            </a:xfrm>
            <a:custGeom>
              <a:avLst/>
              <a:gdLst>
                <a:gd name="T0" fmla="*/ 1616 w 408"/>
                <a:gd name="T1" fmla="*/ 1139 h 257"/>
                <a:gd name="T2" fmla="*/ 728 w 408"/>
                <a:gd name="T3" fmla="*/ 1288 h 257"/>
                <a:gd name="T4" fmla="*/ 692 w 408"/>
                <a:gd name="T5" fmla="*/ 1210 h 257"/>
                <a:gd name="T6" fmla="*/ 934 w 408"/>
                <a:gd name="T7" fmla="*/ 978 h 257"/>
                <a:gd name="T8" fmla="*/ 975 w 408"/>
                <a:gd name="T9" fmla="*/ 819 h 257"/>
                <a:gd name="T10" fmla="*/ 0 w 408"/>
                <a:gd name="T11" fmla="*/ 742 h 257"/>
                <a:gd name="T12" fmla="*/ 38 w 408"/>
                <a:gd name="T13" fmla="*/ 699 h 257"/>
                <a:gd name="T14" fmla="*/ 486 w 408"/>
                <a:gd name="T15" fmla="*/ 392 h 257"/>
                <a:gd name="T16" fmla="*/ 769 w 408"/>
                <a:gd name="T17" fmla="*/ 392 h 257"/>
                <a:gd name="T18" fmla="*/ 1172 w 408"/>
                <a:gd name="T19" fmla="*/ 392 h 257"/>
                <a:gd name="T20" fmla="*/ 1337 w 408"/>
                <a:gd name="T21" fmla="*/ 237 h 257"/>
                <a:gd name="T22" fmla="*/ 1616 w 408"/>
                <a:gd name="T23" fmla="*/ 73 h 257"/>
                <a:gd name="T24" fmla="*/ 1707 w 408"/>
                <a:gd name="T25" fmla="*/ 114 h 257"/>
                <a:gd name="T26" fmla="*/ 1819 w 408"/>
                <a:gd name="T27" fmla="*/ 0 h 257"/>
                <a:gd name="T28" fmla="*/ 2023 w 408"/>
                <a:gd name="T29" fmla="*/ 73 h 257"/>
                <a:gd name="T30" fmla="*/ 1981 w 408"/>
                <a:gd name="T31" fmla="*/ 157 h 257"/>
                <a:gd name="T32" fmla="*/ 2065 w 408"/>
                <a:gd name="T33" fmla="*/ 426 h 257"/>
                <a:gd name="T34" fmla="*/ 2023 w 408"/>
                <a:gd name="T35" fmla="*/ 549 h 257"/>
                <a:gd name="T36" fmla="*/ 1863 w 408"/>
                <a:gd name="T37" fmla="*/ 511 h 257"/>
                <a:gd name="T38" fmla="*/ 1655 w 408"/>
                <a:gd name="T39" fmla="*/ 699 h 257"/>
                <a:gd name="T40" fmla="*/ 1580 w 408"/>
                <a:gd name="T41" fmla="*/ 699 h 257"/>
                <a:gd name="T42" fmla="*/ 1616 w 408"/>
                <a:gd name="T43" fmla="*/ 1057 h 257"/>
                <a:gd name="T44" fmla="*/ 1616 w 408"/>
                <a:gd name="T45" fmla="*/ 1139 h 2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8"/>
                <a:gd name="T70" fmla="*/ 0 h 257"/>
                <a:gd name="T71" fmla="*/ 408 w 408"/>
                <a:gd name="T72" fmla="*/ 257 h 2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8" h="257">
                  <a:moveTo>
                    <a:pt x="320" y="226"/>
                  </a:moveTo>
                  <a:lnTo>
                    <a:pt x="144" y="257"/>
                  </a:lnTo>
                  <a:lnTo>
                    <a:pt x="136" y="241"/>
                  </a:lnTo>
                  <a:lnTo>
                    <a:pt x="184" y="194"/>
                  </a:lnTo>
                  <a:lnTo>
                    <a:pt x="192" y="163"/>
                  </a:lnTo>
                  <a:lnTo>
                    <a:pt x="0" y="148"/>
                  </a:lnTo>
                  <a:lnTo>
                    <a:pt x="8" y="140"/>
                  </a:lnTo>
                  <a:lnTo>
                    <a:pt x="96" y="78"/>
                  </a:lnTo>
                  <a:lnTo>
                    <a:pt x="152" y="78"/>
                  </a:lnTo>
                  <a:lnTo>
                    <a:pt x="232" y="78"/>
                  </a:lnTo>
                  <a:lnTo>
                    <a:pt x="264" y="47"/>
                  </a:lnTo>
                  <a:lnTo>
                    <a:pt x="320" y="15"/>
                  </a:lnTo>
                  <a:lnTo>
                    <a:pt x="336" y="23"/>
                  </a:lnTo>
                  <a:lnTo>
                    <a:pt x="360" y="0"/>
                  </a:lnTo>
                  <a:lnTo>
                    <a:pt x="400" y="15"/>
                  </a:lnTo>
                  <a:lnTo>
                    <a:pt x="392" y="31"/>
                  </a:lnTo>
                  <a:lnTo>
                    <a:pt x="408" y="85"/>
                  </a:lnTo>
                  <a:lnTo>
                    <a:pt x="400" y="109"/>
                  </a:lnTo>
                  <a:lnTo>
                    <a:pt x="368" y="101"/>
                  </a:lnTo>
                  <a:lnTo>
                    <a:pt x="328" y="140"/>
                  </a:lnTo>
                  <a:lnTo>
                    <a:pt x="312" y="140"/>
                  </a:lnTo>
                  <a:lnTo>
                    <a:pt x="320" y="210"/>
                  </a:lnTo>
                  <a:lnTo>
                    <a:pt x="320" y="226"/>
                  </a:lnTo>
                  <a:close/>
                </a:path>
              </a:pathLst>
            </a:custGeom>
            <a:solidFill>
              <a:srgbClr val="C0C0C0"/>
            </a:solidFill>
            <a:ln w="12700">
              <a:solidFill>
                <a:srgbClr val="C0C0C0"/>
              </a:solidFill>
              <a:prstDash val="solid"/>
              <a:round/>
              <a:headEnd/>
              <a:tailEnd/>
            </a:ln>
          </p:spPr>
          <p:txBody>
            <a:bodyPr/>
            <a:lstStyle/>
            <a:p>
              <a:endParaRPr lang="en-US"/>
            </a:p>
          </p:txBody>
        </p:sp>
        <p:sp>
          <p:nvSpPr>
            <p:cNvPr id="10" name="Freeform 477"/>
            <p:cNvSpPr>
              <a:spLocks/>
            </p:cNvSpPr>
            <p:nvPr/>
          </p:nvSpPr>
          <p:spPr bwMode="auto">
            <a:xfrm>
              <a:off x="2219" y="1172"/>
              <a:ext cx="311" cy="223"/>
            </a:xfrm>
            <a:custGeom>
              <a:avLst/>
              <a:gdLst>
                <a:gd name="T0" fmla="*/ 1314 w 272"/>
                <a:gd name="T1" fmla="*/ 903 h 195"/>
                <a:gd name="T2" fmla="*/ 1314 w 272"/>
                <a:gd name="T3" fmla="*/ 938 h 195"/>
                <a:gd name="T4" fmla="*/ 877 w 272"/>
                <a:gd name="T5" fmla="*/ 821 h 195"/>
                <a:gd name="T6" fmla="*/ 796 w 272"/>
                <a:gd name="T7" fmla="*/ 938 h 195"/>
                <a:gd name="T8" fmla="*/ 604 w 272"/>
                <a:gd name="T9" fmla="*/ 858 h 195"/>
                <a:gd name="T10" fmla="*/ 238 w 272"/>
                <a:gd name="T11" fmla="*/ 978 h 195"/>
                <a:gd name="T12" fmla="*/ 281 w 272"/>
                <a:gd name="T13" fmla="*/ 700 h 195"/>
                <a:gd name="T14" fmla="*/ 0 w 272"/>
                <a:gd name="T15" fmla="*/ 467 h 195"/>
                <a:gd name="T16" fmla="*/ 38 w 272"/>
                <a:gd name="T17" fmla="*/ 427 h 195"/>
                <a:gd name="T18" fmla="*/ 0 w 272"/>
                <a:gd name="T19" fmla="*/ 312 h 195"/>
                <a:gd name="T20" fmla="*/ 159 w 272"/>
                <a:gd name="T21" fmla="*/ 0 h 195"/>
                <a:gd name="T22" fmla="*/ 321 w 272"/>
                <a:gd name="T23" fmla="*/ 0 h 195"/>
                <a:gd name="T24" fmla="*/ 915 w 272"/>
                <a:gd name="T25" fmla="*/ 0 h 195"/>
                <a:gd name="T26" fmla="*/ 1358 w 272"/>
                <a:gd name="T27" fmla="*/ 38 h 195"/>
                <a:gd name="T28" fmla="*/ 1314 w 272"/>
                <a:gd name="T29" fmla="*/ 903 h 1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2"/>
                <a:gd name="T46" fmla="*/ 0 h 195"/>
                <a:gd name="T47" fmla="*/ 272 w 272"/>
                <a:gd name="T48" fmla="*/ 195 h 1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2" h="195">
                  <a:moveTo>
                    <a:pt x="264" y="180"/>
                  </a:moveTo>
                  <a:lnTo>
                    <a:pt x="264" y="187"/>
                  </a:lnTo>
                  <a:lnTo>
                    <a:pt x="176" y="164"/>
                  </a:lnTo>
                  <a:lnTo>
                    <a:pt x="160" y="187"/>
                  </a:lnTo>
                  <a:lnTo>
                    <a:pt x="120" y="172"/>
                  </a:lnTo>
                  <a:lnTo>
                    <a:pt x="48" y="195"/>
                  </a:lnTo>
                  <a:lnTo>
                    <a:pt x="56" y="141"/>
                  </a:lnTo>
                  <a:lnTo>
                    <a:pt x="0" y="94"/>
                  </a:lnTo>
                  <a:lnTo>
                    <a:pt x="8" y="86"/>
                  </a:lnTo>
                  <a:lnTo>
                    <a:pt x="0" y="63"/>
                  </a:lnTo>
                  <a:lnTo>
                    <a:pt x="32" y="0"/>
                  </a:lnTo>
                  <a:lnTo>
                    <a:pt x="64" y="0"/>
                  </a:lnTo>
                  <a:lnTo>
                    <a:pt x="184" y="0"/>
                  </a:lnTo>
                  <a:lnTo>
                    <a:pt x="272" y="8"/>
                  </a:lnTo>
                  <a:lnTo>
                    <a:pt x="264" y="180"/>
                  </a:lnTo>
                  <a:close/>
                </a:path>
              </a:pathLst>
            </a:custGeom>
            <a:solidFill>
              <a:srgbClr val="C0C0C0"/>
            </a:solidFill>
            <a:ln w="12700">
              <a:solidFill>
                <a:srgbClr val="C0C0C0"/>
              </a:solidFill>
              <a:prstDash val="solid"/>
              <a:round/>
              <a:headEnd/>
              <a:tailEnd/>
            </a:ln>
          </p:spPr>
          <p:txBody>
            <a:bodyPr/>
            <a:lstStyle/>
            <a:p>
              <a:endParaRPr lang="en-US"/>
            </a:p>
          </p:txBody>
        </p:sp>
        <p:sp>
          <p:nvSpPr>
            <p:cNvPr id="11" name="Freeform 478"/>
            <p:cNvSpPr>
              <a:spLocks/>
            </p:cNvSpPr>
            <p:nvPr/>
          </p:nvSpPr>
          <p:spPr bwMode="auto">
            <a:xfrm>
              <a:off x="2274" y="1360"/>
              <a:ext cx="256" cy="169"/>
            </a:xfrm>
            <a:custGeom>
              <a:avLst/>
              <a:gdLst>
                <a:gd name="T0" fmla="*/ 995 w 224"/>
                <a:gd name="T1" fmla="*/ 727 h 148"/>
                <a:gd name="T2" fmla="*/ 481 w 224"/>
                <a:gd name="T3" fmla="*/ 727 h 148"/>
                <a:gd name="T4" fmla="*/ 0 w 224"/>
                <a:gd name="T5" fmla="*/ 727 h 148"/>
                <a:gd name="T6" fmla="*/ 0 w 224"/>
                <a:gd name="T7" fmla="*/ 155 h 148"/>
                <a:gd name="T8" fmla="*/ 355 w 224"/>
                <a:gd name="T9" fmla="*/ 38 h 148"/>
                <a:gd name="T10" fmla="*/ 557 w 224"/>
                <a:gd name="T11" fmla="*/ 112 h 148"/>
                <a:gd name="T12" fmla="*/ 637 w 224"/>
                <a:gd name="T13" fmla="*/ 0 h 148"/>
                <a:gd name="T14" fmla="*/ 1073 w 224"/>
                <a:gd name="T15" fmla="*/ 112 h 148"/>
                <a:gd name="T16" fmla="*/ 1118 w 224"/>
                <a:gd name="T17" fmla="*/ 456 h 148"/>
                <a:gd name="T18" fmla="*/ 952 w 224"/>
                <a:gd name="T19" fmla="*/ 534 h 148"/>
                <a:gd name="T20" fmla="*/ 952 w 224"/>
                <a:gd name="T21" fmla="*/ 727 h 148"/>
                <a:gd name="T22" fmla="*/ 995 w 224"/>
                <a:gd name="T23" fmla="*/ 727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
                <a:gd name="T37" fmla="*/ 0 h 148"/>
                <a:gd name="T38" fmla="*/ 224 w 224"/>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 h="148">
                  <a:moveTo>
                    <a:pt x="200" y="148"/>
                  </a:moveTo>
                  <a:lnTo>
                    <a:pt x="96" y="148"/>
                  </a:lnTo>
                  <a:lnTo>
                    <a:pt x="0" y="148"/>
                  </a:lnTo>
                  <a:lnTo>
                    <a:pt x="0" y="31"/>
                  </a:lnTo>
                  <a:lnTo>
                    <a:pt x="72" y="8"/>
                  </a:lnTo>
                  <a:lnTo>
                    <a:pt x="112" y="23"/>
                  </a:lnTo>
                  <a:lnTo>
                    <a:pt x="128" y="0"/>
                  </a:lnTo>
                  <a:lnTo>
                    <a:pt x="216" y="23"/>
                  </a:lnTo>
                  <a:lnTo>
                    <a:pt x="224" y="93"/>
                  </a:lnTo>
                  <a:lnTo>
                    <a:pt x="192" y="109"/>
                  </a:lnTo>
                  <a:lnTo>
                    <a:pt x="192" y="148"/>
                  </a:lnTo>
                  <a:lnTo>
                    <a:pt x="200" y="148"/>
                  </a:lnTo>
                  <a:close/>
                </a:path>
              </a:pathLst>
            </a:custGeom>
            <a:solidFill>
              <a:srgbClr val="C0C0C0"/>
            </a:solidFill>
            <a:ln w="12700">
              <a:solidFill>
                <a:srgbClr val="C0C0C0"/>
              </a:solidFill>
              <a:prstDash val="solid"/>
              <a:round/>
              <a:headEnd/>
              <a:tailEnd/>
            </a:ln>
          </p:spPr>
          <p:txBody>
            <a:bodyPr/>
            <a:lstStyle/>
            <a:p>
              <a:endParaRPr lang="en-US"/>
            </a:p>
          </p:txBody>
        </p:sp>
        <p:sp>
          <p:nvSpPr>
            <p:cNvPr id="12" name="Freeform 479"/>
            <p:cNvSpPr>
              <a:spLocks/>
            </p:cNvSpPr>
            <p:nvPr/>
          </p:nvSpPr>
          <p:spPr bwMode="auto">
            <a:xfrm>
              <a:off x="991" y="1966"/>
              <a:ext cx="284" cy="294"/>
            </a:xfrm>
            <a:custGeom>
              <a:avLst/>
              <a:gdLst>
                <a:gd name="T0" fmla="*/ 405 w 248"/>
                <a:gd name="T1" fmla="*/ 1139 h 257"/>
                <a:gd name="T2" fmla="*/ 123 w 248"/>
                <a:gd name="T3" fmla="*/ 1288 h 257"/>
                <a:gd name="T4" fmla="*/ 0 w 248"/>
                <a:gd name="T5" fmla="*/ 1139 h 257"/>
                <a:gd name="T6" fmla="*/ 206 w 248"/>
                <a:gd name="T7" fmla="*/ 903 h 257"/>
                <a:gd name="T8" fmla="*/ 163 w 248"/>
                <a:gd name="T9" fmla="*/ 821 h 257"/>
                <a:gd name="T10" fmla="*/ 324 w 248"/>
                <a:gd name="T11" fmla="*/ 628 h 257"/>
                <a:gd name="T12" fmla="*/ 369 w 248"/>
                <a:gd name="T13" fmla="*/ 427 h 257"/>
                <a:gd name="T14" fmla="*/ 608 w 248"/>
                <a:gd name="T15" fmla="*/ 318 h 257"/>
                <a:gd name="T16" fmla="*/ 814 w 248"/>
                <a:gd name="T17" fmla="*/ 0 h 257"/>
                <a:gd name="T18" fmla="*/ 1139 w 248"/>
                <a:gd name="T19" fmla="*/ 392 h 257"/>
                <a:gd name="T20" fmla="*/ 1261 w 248"/>
                <a:gd name="T21" fmla="*/ 860 h 257"/>
                <a:gd name="T22" fmla="*/ 979 w 248"/>
                <a:gd name="T23" fmla="*/ 938 h 257"/>
                <a:gd name="T24" fmla="*/ 773 w 248"/>
                <a:gd name="T25" fmla="*/ 1092 h 257"/>
                <a:gd name="T26" fmla="*/ 695 w 248"/>
                <a:gd name="T27" fmla="*/ 1057 h 257"/>
                <a:gd name="T28" fmla="*/ 405 w 248"/>
                <a:gd name="T29" fmla="*/ 1139 h 2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
                <a:gd name="T46" fmla="*/ 0 h 257"/>
                <a:gd name="T47" fmla="*/ 248 w 248"/>
                <a:gd name="T48" fmla="*/ 257 h 2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 h="257">
                  <a:moveTo>
                    <a:pt x="80" y="226"/>
                  </a:moveTo>
                  <a:lnTo>
                    <a:pt x="24" y="257"/>
                  </a:lnTo>
                  <a:lnTo>
                    <a:pt x="0" y="226"/>
                  </a:lnTo>
                  <a:lnTo>
                    <a:pt x="40" y="179"/>
                  </a:lnTo>
                  <a:lnTo>
                    <a:pt x="32" y="164"/>
                  </a:lnTo>
                  <a:lnTo>
                    <a:pt x="64" y="125"/>
                  </a:lnTo>
                  <a:lnTo>
                    <a:pt x="72" y="86"/>
                  </a:lnTo>
                  <a:lnTo>
                    <a:pt x="120" y="63"/>
                  </a:lnTo>
                  <a:lnTo>
                    <a:pt x="160" y="0"/>
                  </a:lnTo>
                  <a:lnTo>
                    <a:pt x="224" y="78"/>
                  </a:lnTo>
                  <a:lnTo>
                    <a:pt x="248" y="172"/>
                  </a:lnTo>
                  <a:lnTo>
                    <a:pt x="192" y="187"/>
                  </a:lnTo>
                  <a:lnTo>
                    <a:pt x="152" y="218"/>
                  </a:lnTo>
                  <a:lnTo>
                    <a:pt x="136" y="210"/>
                  </a:lnTo>
                  <a:lnTo>
                    <a:pt x="80" y="226"/>
                  </a:lnTo>
                  <a:close/>
                </a:path>
              </a:pathLst>
            </a:custGeom>
            <a:solidFill>
              <a:srgbClr val="C0C0C0"/>
            </a:solidFill>
            <a:ln w="12700">
              <a:solidFill>
                <a:srgbClr val="C0C0C0"/>
              </a:solidFill>
              <a:prstDash val="solid"/>
              <a:round/>
              <a:headEnd/>
              <a:tailEnd/>
            </a:ln>
          </p:spPr>
          <p:txBody>
            <a:bodyPr/>
            <a:lstStyle/>
            <a:p>
              <a:endParaRPr lang="en-US"/>
            </a:p>
          </p:txBody>
        </p:sp>
        <p:sp>
          <p:nvSpPr>
            <p:cNvPr id="13" name="Freeform 480"/>
            <p:cNvSpPr>
              <a:spLocks/>
            </p:cNvSpPr>
            <p:nvPr/>
          </p:nvSpPr>
          <p:spPr bwMode="auto">
            <a:xfrm>
              <a:off x="1092" y="1690"/>
              <a:ext cx="421" cy="276"/>
            </a:xfrm>
            <a:custGeom>
              <a:avLst/>
              <a:gdLst>
                <a:gd name="T0" fmla="*/ 1607 w 368"/>
                <a:gd name="T1" fmla="*/ 1114 h 241"/>
                <a:gd name="T2" fmla="*/ 1405 w 368"/>
                <a:gd name="T3" fmla="*/ 992 h 241"/>
                <a:gd name="T4" fmla="*/ 1324 w 368"/>
                <a:gd name="T5" fmla="*/ 1067 h 241"/>
                <a:gd name="T6" fmla="*/ 1324 w 368"/>
                <a:gd name="T7" fmla="*/ 1114 h 241"/>
                <a:gd name="T8" fmla="*/ 1209 w 368"/>
                <a:gd name="T9" fmla="*/ 1067 h 241"/>
                <a:gd name="T10" fmla="*/ 883 w 368"/>
                <a:gd name="T11" fmla="*/ 1193 h 241"/>
                <a:gd name="T12" fmla="*/ 928 w 368"/>
                <a:gd name="T13" fmla="*/ 1228 h 241"/>
                <a:gd name="T14" fmla="*/ 562 w 368"/>
                <a:gd name="T15" fmla="*/ 1114 h 241"/>
                <a:gd name="T16" fmla="*/ 364 w 368"/>
                <a:gd name="T17" fmla="*/ 1228 h 241"/>
                <a:gd name="T18" fmla="*/ 283 w 368"/>
                <a:gd name="T19" fmla="*/ 1193 h 241"/>
                <a:gd name="T20" fmla="*/ 206 w 368"/>
                <a:gd name="T21" fmla="*/ 1114 h 241"/>
                <a:gd name="T22" fmla="*/ 283 w 368"/>
                <a:gd name="T23" fmla="*/ 749 h 241"/>
                <a:gd name="T24" fmla="*/ 206 w 368"/>
                <a:gd name="T25" fmla="*/ 591 h 241"/>
                <a:gd name="T26" fmla="*/ 80 w 368"/>
                <a:gd name="T27" fmla="*/ 638 h 241"/>
                <a:gd name="T28" fmla="*/ 0 w 368"/>
                <a:gd name="T29" fmla="*/ 434 h 241"/>
                <a:gd name="T30" fmla="*/ 80 w 368"/>
                <a:gd name="T31" fmla="*/ 354 h 241"/>
                <a:gd name="T32" fmla="*/ 206 w 368"/>
                <a:gd name="T33" fmla="*/ 394 h 241"/>
                <a:gd name="T34" fmla="*/ 964 w 368"/>
                <a:gd name="T35" fmla="*/ 38 h 241"/>
                <a:gd name="T36" fmla="*/ 1248 w 368"/>
                <a:gd name="T37" fmla="*/ 0 h 241"/>
                <a:gd name="T38" fmla="*/ 1369 w 368"/>
                <a:gd name="T39" fmla="*/ 38 h 241"/>
                <a:gd name="T40" fmla="*/ 1405 w 368"/>
                <a:gd name="T41" fmla="*/ 242 h 241"/>
                <a:gd name="T42" fmla="*/ 1568 w 368"/>
                <a:gd name="T43" fmla="*/ 354 h 241"/>
                <a:gd name="T44" fmla="*/ 1527 w 368"/>
                <a:gd name="T45" fmla="*/ 434 h 241"/>
                <a:gd name="T46" fmla="*/ 1607 w 368"/>
                <a:gd name="T47" fmla="*/ 638 h 241"/>
                <a:gd name="T48" fmla="*/ 1527 w 368"/>
                <a:gd name="T49" fmla="*/ 711 h 241"/>
                <a:gd name="T50" fmla="*/ 1851 w 368"/>
                <a:gd name="T51" fmla="*/ 912 h 241"/>
                <a:gd name="T52" fmla="*/ 1686 w 368"/>
                <a:gd name="T53" fmla="*/ 952 h 241"/>
                <a:gd name="T54" fmla="*/ 1651 w 368"/>
                <a:gd name="T55" fmla="*/ 1114 h 241"/>
                <a:gd name="T56" fmla="*/ 1607 w 368"/>
                <a:gd name="T57" fmla="*/ 1114 h 2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8"/>
                <a:gd name="T88" fmla="*/ 0 h 241"/>
                <a:gd name="T89" fmla="*/ 368 w 368"/>
                <a:gd name="T90" fmla="*/ 241 h 2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8" h="241">
                  <a:moveTo>
                    <a:pt x="320" y="218"/>
                  </a:moveTo>
                  <a:lnTo>
                    <a:pt x="280" y="195"/>
                  </a:lnTo>
                  <a:lnTo>
                    <a:pt x="264" y="210"/>
                  </a:lnTo>
                  <a:lnTo>
                    <a:pt x="264" y="218"/>
                  </a:lnTo>
                  <a:lnTo>
                    <a:pt x="240" y="210"/>
                  </a:lnTo>
                  <a:lnTo>
                    <a:pt x="176" y="234"/>
                  </a:lnTo>
                  <a:lnTo>
                    <a:pt x="184" y="241"/>
                  </a:lnTo>
                  <a:lnTo>
                    <a:pt x="112" y="218"/>
                  </a:lnTo>
                  <a:lnTo>
                    <a:pt x="72" y="241"/>
                  </a:lnTo>
                  <a:lnTo>
                    <a:pt x="56" y="234"/>
                  </a:lnTo>
                  <a:lnTo>
                    <a:pt x="40" y="218"/>
                  </a:lnTo>
                  <a:lnTo>
                    <a:pt x="56" y="148"/>
                  </a:lnTo>
                  <a:lnTo>
                    <a:pt x="40" y="117"/>
                  </a:lnTo>
                  <a:lnTo>
                    <a:pt x="16" y="125"/>
                  </a:lnTo>
                  <a:lnTo>
                    <a:pt x="0" y="86"/>
                  </a:lnTo>
                  <a:lnTo>
                    <a:pt x="16" y="70"/>
                  </a:lnTo>
                  <a:lnTo>
                    <a:pt x="40" y="78"/>
                  </a:lnTo>
                  <a:lnTo>
                    <a:pt x="192" y="8"/>
                  </a:lnTo>
                  <a:lnTo>
                    <a:pt x="248" y="0"/>
                  </a:lnTo>
                  <a:lnTo>
                    <a:pt x="272" y="8"/>
                  </a:lnTo>
                  <a:lnTo>
                    <a:pt x="280" y="47"/>
                  </a:lnTo>
                  <a:lnTo>
                    <a:pt x="312" y="70"/>
                  </a:lnTo>
                  <a:lnTo>
                    <a:pt x="304" y="86"/>
                  </a:lnTo>
                  <a:lnTo>
                    <a:pt x="320" y="125"/>
                  </a:lnTo>
                  <a:lnTo>
                    <a:pt x="304" y="140"/>
                  </a:lnTo>
                  <a:lnTo>
                    <a:pt x="368" y="179"/>
                  </a:lnTo>
                  <a:lnTo>
                    <a:pt x="336" y="187"/>
                  </a:lnTo>
                  <a:lnTo>
                    <a:pt x="328" y="218"/>
                  </a:lnTo>
                  <a:lnTo>
                    <a:pt x="320" y="218"/>
                  </a:lnTo>
                  <a:close/>
                </a:path>
              </a:pathLst>
            </a:custGeom>
            <a:solidFill>
              <a:srgbClr val="C0C0C0"/>
            </a:solidFill>
            <a:ln w="12700">
              <a:solidFill>
                <a:srgbClr val="C0C0C0"/>
              </a:solidFill>
              <a:prstDash val="solid"/>
              <a:round/>
              <a:headEnd/>
              <a:tailEnd/>
            </a:ln>
          </p:spPr>
          <p:txBody>
            <a:bodyPr/>
            <a:lstStyle/>
            <a:p>
              <a:endParaRPr lang="en-US"/>
            </a:p>
          </p:txBody>
        </p:sp>
        <p:sp>
          <p:nvSpPr>
            <p:cNvPr id="14" name="Freeform 481"/>
            <p:cNvSpPr>
              <a:spLocks/>
            </p:cNvSpPr>
            <p:nvPr/>
          </p:nvSpPr>
          <p:spPr bwMode="auto">
            <a:xfrm>
              <a:off x="872" y="1708"/>
              <a:ext cx="302" cy="356"/>
            </a:xfrm>
            <a:custGeom>
              <a:avLst/>
              <a:gdLst>
                <a:gd name="T0" fmla="*/ 1324 w 264"/>
                <a:gd name="T1" fmla="*/ 1140 h 311"/>
                <a:gd name="T2" fmla="*/ 1121 w 264"/>
                <a:gd name="T3" fmla="*/ 1462 h 311"/>
                <a:gd name="T4" fmla="*/ 883 w 264"/>
                <a:gd name="T5" fmla="*/ 1576 h 311"/>
                <a:gd name="T6" fmla="*/ 206 w 264"/>
                <a:gd name="T7" fmla="*/ 860 h 311"/>
                <a:gd name="T8" fmla="*/ 243 w 264"/>
                <a:gd name="T9" fmla="*/ 744 h 311"/>
                <a:gd name="T10" fmla="*/ 162 w 264"/>
                <a:gd name="T11" fmla="*/ 467 h 311"/>
                <a:gd name="T12" fmla="*/ 206 w 264"/>
                <a:gd name="T13" fmla="*/ 391 h 311"/>
                <a:gd name="T14" fmla="*/ 0 w 264"/>
                <a:gd name="T15" fmla="*/ 311 h 311"/>
                <a:gd name="T16" fmla="*/ 0 w 264"/>
                <a:gd name="T17" fmla="*/ 272 h 311"/>
                <a:gd name="T18" fmla="*/ 0 w 264"/>
                <a:gd name="T19" fmla="*/ 236 h 311"/>
                <a:gd name="T20" fmla="*/ 447 w 264"/>
                <a:gd name="T21" fmla="*/ 0 h 311"/>
                <a:gd name="T22" fmla="*/ 683 w 264"/>
                <a:gd name="T23" fmla="*/ 73 h 311"/>
                <a:gd name="T24" fmla="*/ 765 w 264"/>
                <a:gd name="T25" fmla="*/ 0 h 311"/>
                <a:gd name="T26" fmla="*/ 765 w 264"/>
                <a:gd name="T27" fmla="*/ 157 h 311"/>
                <a:gd name="T28" fmla="*/ 883 w 264"/>
                <a:gd name="T29" fmla="*/ 157 h 311"/>
                <a:gd name="T30" fmla="*/ 964 w 264"/>
                <a:gd name="T31" fmla="*/ 354 h 311"/>
                <a:gd name="T32" fmla="*/ 1044 w 264"/>
                <a:gd name="T33" fmla="*/ 555 h 311"/>
                <a:gd name="T34" fmla="*/ 1163 w 264"/>
                <a:gd name="T35" fmla="*/ 513 h 311"/>
                <a:gd name="T36" fmla="*/ 1248 w 264"/>
                <a:gd name="T37" fmla="*/ 670 h 311"/>
                <a:gd name="T38" fmla="*/ 1163 w 264"/>
                <a:gd name="T39" fmla="*/ 1020 h 311"/>
                <a:gd name="T40" fmla="*/ 1248 w 264"/>
                <a:gd name="T41" fmla="*/ 1102 h 311"/>
                <a:gd name="T42" fmla="*/ 1324 w 264"/>
                <a:gd name="T43" fmla="*/ 1140 h 3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4"/>
                <a:gd name="T67" fmla="*/ 0 h 311"/>
                <a:gd name="T68" fmla="*/ 264 w 264"/>
                <a:gd name="T69" fmla="*/ 311 h 3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4" h="311">
                  <a:moveTo>
                    <a:pt x="264" y="225"/>
                  </a:moveTo>
                  <a:lnTo>
                    <a:pt x="224" y="288"/>
                  </a:lnTo>
                  <a:lnTo>
                    <a:pt x="176" y="311"/>
                  </a:lnTo>
                  <a:lnTo>
                    <a:pt x="40" y="171"/>
                  </a:lnTo>
                  <a:lnTo>
                    <a:pt x="48" y="147"/>
                  </a:lnTo>
                  <a:lnTo>
                    <a:pt x="32" y="93"/>
                  </a:lnTo>
                  <a:lnTo>
                    <a:pt x="40" y="77"/>
                  </a:lnTo>
                  <a:lnTo>
                    <a:pt x="0" y="62"/>
                  </a:lnTo>
                  <a:lnTo>
                    <a:pt x="0" y="54"/>
                  </a:lnTo>
                  <a:lnTo>
                    <a:pt x="0" y="46"/>
                  </a:lnTo>
                  <a:lnTo>
                    <a:pt x="88" y="0"/>
                  </a:lnTo>
                  <a:lnTo>
                    <a:pt x="136" y="15"/>
                  </a:lnTo>
                  <a:lnTo>
                    <a:pt x="152" y="0"/>
                  </a:lnTo>
                  <a:lnTo>
                    <a:pt x="152" y="31"/>
                  </a:lnTo>
                  <a:lnTo>
                    <a:pt x="176" y="31"/>
                  </a:lnTo>
                  <a:lnTo>
                    <a:pt x="192" y="70"/>
                  </a:lnTo>
                  <a:lnTo>
                    <a:pt x="208" y="109"/>
                  </a:lnTo>
                  <a:lnTo>
                    <a:pt x="232" y="101"/>
                  </a:lnTo>
                  <a:lnTo>
                    <a:pt x="248" y="132"/>
                  </a:lnTo>
                  <a:lnTo>
                    <a:pt x="232" y="202"/>
                  </a:lnTo>
                  <a:lnTo>
                    <a:pt x="248" y="218"/>
                  </a:lnTo>
                  <a:lnTo>
                    <a:pt x="264" y="225"/>
                  </a:lnTo>
                  <a:close/>
                </a:path>
              </a:pathLst>
            </a:custGeom>
            <a:solidFill>
              <a:srgbClr val="C0C0C0"/>
            </a:solidFill>
            <a:ln w="12700">
              <a:solidFill>
                <a:srgbClr val="C0C0C0"/>
              </a:solidFill>
              <a:prstDash val="solid"/>
              <a:round/>
              <a:headEnd/>
              <a:tailEnd/>
            </a:ln>
          </p:spPr>
          <p:txBody>
            <a:bodyPr/>
            <a:lstStyle/>
            <a:p>
              <a:endParaRPr lang="en-US"/>
            </a:p>
          </p:txBody>
        </p:sp>
        <p:sp>
          <p:nvSpPr>
            <p:cNvPr id="15" name="Freeform 482"/>
            <p:cNvSpPr>
              <a:spLocks/>
            </p:cNvSpPr>
            <p:nvPr/>
          </p:nvSpPr>
          <p:spPr bwMode="auto">
            <a:xfrm>
              <a:off x="1174" y="1913"/>
              <a:ext cx="284" cy="250"/>
            </a:xfrm>
            <a:custGeom>
              <a:avLst/>
              <a:gdLst>
                <a:gd name="T0" fmla="*/ 1017 w 248"/>
                <a:gd name="T1" fmla="*/ 1001 h 218"/>
                <a:gd name="T2" fmla="*/ 979 w 248"/>
                <a:gd name="T3" fmla="*/ 1001 h 218"/>
                <a:gd name="T4" fmla="*/ 938 w 248"/>
                <a:gd name="T5" fmla="*/ 921 h 218"/>
                <a:gd name="T6" fmla="*/ 814 w 248"/>
                <a:gd name="T7" fmla="*/ 1086 h 218"/>
                <a:gd name="T8" fmla="*/ 449 w 248"/>
                <a:gd name="T9" fmla="*/ 1127 h 218"/>
                <a:gd name="T10" fmla="*/ 324 w 248"/>
                <a:gd name="T11" fmla="*/ 638 h 218"/>
                <a:gd name="T12" fmla="*/ 0 w 248"/>
                <a:gd name="T13" fmla="*/ 243 h 218"/>
                <a:gd name="T14" fmla="*/ 206 w 248"/>
                <a:gd name="T15" fmla="*/ 119 h 218"/>
                <a:gd name="T16" fmla="*/ 569 w 248"/>
                <a:gd name="T17" fmla="*/ 243 h 218"/>
                <a:gd name="T18" fmla="*/ 530 w 248"/>
                <a:gd name="T19" fmla="*/ 205 h 218"/>
                <a:gd name="T20" fmla="*/ 855 w 248"/>
                <a:gd name="T21" fmla="*/ 75 h 218"/>
                <a:gd name="T22" fmla="*/ 979 w 248"/>
                <a:gd name="T23" fmla="*/ 119 h 218"/>
                <a:gd name="T24" fmla="*/ 979 w 248"/>
                <a:gd name="T25" fmla="*/ 75 h 218"/>
                <a:gd name="T26" fmla="*/ 1058 w 248"/>
                <a:gd name="T27" fmla="*/ 0 h 218"/>
                <a:gd name="T28" fmla="*/ 1261 w 248"/>
                <a:gd name="T29" fmla="*/ 119 h 218"/>
                <a:gd name="T30" fmla="*/ 1261 w 248"/>
                <a:gd name="T31" fmla="*/ 367 h 218"/>
                <a:gd name="T32" fmla="*/ 1058 w 248"/>
                <a:gd name="T33" fmla="*/ 679 h 218"/>
                <a:gd name="T34" fmla="*/ 1017 w 248"/>
                <a:gd name="T35" fmla="*/ 884 h 218"/>
                <a:gd name="T36" fmla="*/ 1017 w 248"/>
                <a:gd name="T37" fmla="*/ 1001 h 2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8"/>
                <a:gd name="T58" fmla="*/ 0 h 218"/>
                <a:gd name="T59" fmla="*/ 248 w 248"/>
                <a:gd name="T60" fmla="*/ 218 h 2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8" h="218">
                  <a:moveTo>
                    <a:pt x="200" y="194"/>
                  </a:moveTo>
                  <a:lnTo>
                    <a:pt x="192" y="194"/>
                  </a:lnTo>
                  <a:lnTo>
                    <a:pt x="184" y="179"/>
                  </a:lnTo>
                  <a:lnTo>
                    <a:pt x="160" y="210"/>
                  </a:lnTo>
                  <a:lnTo>
                    <a:pt x="88" y="218"/>
                  </a:lnTo>
                  <a:lnTo>
                    <a:pt x="64" y="124"/>
                  </a:lnTo>
                  <a:lnTo>
                    <a:pt x="0" y="46"/>
                  </a:lnTo>
                  <a:lnTo>
                    <a:pt x="40" y="23"/>
                  </a:lnTo>
                  <a:lnTo>
                    <a:pt x="112" y="46"/>
                  </a:lnTo>
                  <a:lnTo>
                    <a:pt x="104" y="39"/>
                  </a:lnTo>
                  <a:lnTo>
                    <a:pt x="168" y="15"/>
                  </a:lnTo>
                  <a:lnTo>
                    <a:pt x="192" y="23"/>
                  </a:lnTo>
                  <a:lnTo>
                    <a:pt x="192" y="15"/>
                  </a:lnTo>
                  <a:lnTo>
                    <a:pt x="208" y="0"/>
                  </a:lnTo>
                  <a:lnTo>
                    <a:pt x="248" y="23"/>
                  </a:lnTo>
                  <a:lnTo>
                    <a:pt x="248" y="70"/>
                  </a:lnTo>
                  <a:lnTo>
                    <a:pt x="208" y="132"/>
                  </a:lnTo>
                  <a:lnTo>
                    <a:pt x="200" y="171"/>
                  </a:lnTo>
                  <a:lnTo>
                    <a:pt x="200" y="194"/>
                  </a:lnTo>
                  <a:close/>
                </a:path>
              </a:pathLst>
            </a:custGeom>
            <a:solidFill>
              <a:srgbClr val="C0C0C0"/>
            </a:solidFill>
            <a:ln w="12700">
              <a:solidFill>
                <a:srgbClr val="C0C0C0"/>
              </a:solidFill>
              <a:prstDash val="solid"/>
              <a:round/>
              <a:headEnd/>
              <a:tailEnd/>
            </a:ln>
          </p:spPr>
          <p:txBody>
            <a:bodyPr/>
            <a:lstStyle/>
            <a:p>
              <a:endParaRPr lang="en-US"/>
            </a:p>
          </p:txBody>
        </p:sp>
        <p:sp>
          <p:nvSpPr>
            <p:cNvPr id="16" name="Freeform 483"/>
            <p:cNvSpPr>
              <a:spLocks/>
            </p:cNvSpPr>
            <p:nvPr/>
          </p:nvSpPr>
          <p:spPr bwMode="auto">
            <a:xfrm>
              <a:off x="1046" y="1520"/>
              <a:ext cx="330" cy="268"/>
            </a:xfrm>
            <a:custGeom>
              <a:avLst/>
              <a:gdLst>
                <a:gd name="T0" fmla="*/ 207 w 288"/>
                <a:gd name="T1" fmla="*/ 1195 h 234"/>
                <a:gd name="T2" fmla="*/ 123 w 288"/>
                <a:gd name="T3" fmla="*/ 992 h 234"/>
                <a:gd name="T4" fmla="*/ 0 w 288"/>
                <a:gd name="T5" fmla="*/ 992 h 234"/>
                <a:gd name="T6" fmla="*/ 0 w 288"/>
                <a:gd name="T7" fmla="*/ 837 h 234"/>
                <a:gd name="T8" fmla="*/ 81 w 288"/>
                <a:gd name="T9" fmla="*/ 714 h 234"/>
                <a:gd name="T10" fmla="*/ 164 w 288"/>
                <a:gd name="T11" fmla="*/ 354 h 234"/>
                <a:gd name="T12" fmla="*/ 285 w 288"/>
                <a:gd name="T13" fmla="*/ 354 h 234"/>
                <a:gd name="T14" fmla="*/ 370 w 288"/>
                <a:gd name="T15" fmla="*/ 434 h 234"/>
                <a:gd name="T16" fmla="*/ 493 w 288"/>
                <a:gd name="T17" fmla="*/ 204 h 234"/>
                <a:gd name="T18" fmla="*/ 856 w 288"/>
                <a:gd name="T19" fmla="*/ 0 h 234"/>
                <a:gd name="T20" fmla="*/ 943 w 288"/>
                <a:gd name="T21" fmla="*/ 81 h 234"/>
                <a:gd name="T22" fmla="*/ 943 w 288"/>
                <a:gd name="T23" fmla="*/ 281 h 234"/>
                <a:gd name="T24" fmla="*/ 1066 w 288"/>
                <a:gd name="T25" fmla="*/ 354 h 234"/>
                <a:gd name="T26" fmla="*/ 1189 w 288"/>
                <a:gd name="T27" fmla="*/ 281 h 234"/>
                <a:gd name="T28" fmla="*/ 1266 w 288"/>
                <a:gd name="T29" fmla="*/ 354 h 234"/>
                <a:gd name="T30" fmla="*/ 1229 w 288"/>
                <a:gd name="T31" fmla="*/ 476 h 234"/>
                <a:gd name="T32" fmla="*/ 1352 w 288"/>
                <a:gd name="T33" fmla="*/ 514 h 234"/>
                <a:gd name="T34" fmla="*/ 1475 w 288"/>
                <a:gd name="T35" fmla="*/ 756 h 234"/>
                <a:gd name="T36" fmla="*/ 1189 w 288"/>
                <a:gd name="T37" fmla="*/ 796 h 234"/>
                <a:gd name="T38" fmla="*/ 406 w 288"/>
                <a:gd name="T39" fmla="*/ 1152 h 234"/>
                <a:gd name="T40" fmla="*/ 285 w 288"/>
                <a:gd name="T41" fmla="*/ 1116 h 234"/>
                <a:gd name="T42" fmla="*/ 207 w 288"/>
                <a:gd name="T43" fmla="*/ 1195 h 2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8"/>
                <a:gd name="T67" fmla="*/ 0 h 234"/>
                <a:gd name="T68" fmla="*/ 288 w 288"/>
                <a:gd name="T69" fmla="*/ 234 h 2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8" h="234">
                  <a:moveTo>
                    <a:pt x="40" y="234"/>
                  </a:moveTo>
                  <a:lnTo>
                    <a:pt x="24" y="195"/>
                  </a:lnTo>
                  <a:lnTo>
                    <a:pt x="0" y="195"/>
                  </a:lnTo>
                  <a:lnTo>
                    <a:pt x="0" y="164"/>
                  </a:lnTo>
                  <a:lnTo>
                    <a:pt x="16" y="140"/>
                  </a:lnTo>
                  <a:lnTo>
                    <a:pt x="32" y="70"/>
                  </a:lnTo>
                  <a:lnTo>
                    <a:pt x="56" y="70"/>
                  </a:lnTo>
                  <a:lnTo>
                    <a:pt x="72" y="86"/>
                  </a:lnTo>
                  <a:lnTo>
                    <a:pt x="96" y="39"/>
                  </a:lnTo>
                  <a:lnTo>
                    <a:pt x="168" y="0"/>
                  </a:lnTo>
                  <a:lnTo>
                    <a:pt x="184" y="16"/>
                  </a:lnTo>
                  <a:lnTo>
                    <a:pt x="184" y="55"/>
                  </a:lnTo>
                  <a:lnTo>
                    <a:pt x="208" y="70"/>
                  </a:lnTo>
                  <a:lnTo>
                    <a:pt x="232" y="55"/>
                  </a:lnTo>
                  <a:lnTo>
                    <a:pt x="248" y="70"/>
                  </a:lnTo>
                  <a:lnTo>
                    <a:pt x="240" y="93"/>
                  </a:lnTo>
                  <a:lnTo>
                    <a:pt x="264" y="101"/>
                  </a:lnTo>
                  <a:lnTo>
                    <a:pt x="288" y="148"/>
                  </a:lnTo>
                  <a:lnTo>
                    <a:pt x="232" y="156"/>
                  </a:lnTo>
                  <a:lnTo>
                    <a:pt x="80" y="226"/>
                  </a:lnTo>
                  <a:lnTo>
                    <a:pt x="56" y="218"/>
                  </a:lnTo>
                  <a:lnTo>
                    <a:pt x="40" y="234"/>
                  </a:lnTo>
                  <a:close/>
                </a:path>
              </a:pathLst>
            </a:custGeom>
            <a:solidFill>
              <a:srgbClr val="C0C0C0"/>
            </a:solidFill>
            <a:ln w="12700">
              <a:solidFill>
                <a:srgbClr val="C0C0C0"/>
              </a:solidFill>
              <a:prstDash val="solid"/>
              <a:round/>
              <a:headEnd/>
              <a:tailEnd/>
            </a:ln>
          </p:spPr>
          <p:txBody>
            <a:bodyPr/>
            <a:lstStyle/>
            <a:p>
              <a:endParaRPr lang="en-US"/>
            </a:p>
          </p:txBody>
        </p:sp>
        <p:sp>
          <p:nvSpPr>
            <p:cNvPr id="17" name="Freeform 484"/>
            <p:cNvSpPr>
              <a:spLocks/>
            </p:cNvSpPr>
            <p:nvPr/>
          </p:nvSpPr>
          <p:spPr bwMode="auto">
            <a:xfrm>
              <a:off x="1403" y="1975"/>
              <a:ext cx="229" cy="160"/>
            </a:xfrm>
            <a:custGeom>
              <a:avLst/>
              <a:gdLst>
                <a:gd name="T0" fmla="*/ 1016 w 200"/>
                <a:gd name="T1" fmla="*/ 696 h 140"/>
                <a:gd name="T2" fmla="*/ 369 w 200"/>
                <a:gd name="T3" fmla="*/ 657 h 140"/>
                <a:gd name="T4" fmla="*/ 0 w 200"/>
                <a:gd name="T5" fmla="*/ 696 h 140"/>
                <a:gd name="T6" fmla="*/ 0 w 200"/>
                <a:gd name="T7" fmla="*/ 584 h 140"/>
                <a:gd name="T8" fmla="*/ 38 w 200"/>
                <a:gd name="T9" fmla="*/ 391 h 140"/>
                <a:gd name="T10" fmla="*/ 245 w 200"/>
                <a:gd name="T11" fmla="*/ 80 h 140"/>
                <a:gd name="T12" fmla="*/ 487 w 200"/>
                <a:gd name="T13" fmla="*/ 0 h 140"/>
                <a:gd name="T14" fmla="*/ 608 w 200"/>
                <a:gd name="T15" fmla="*/ 80 h 140"/>
                <a:gd name="T16" fmla="*/ 1016 w 200"/>
                <a:gd name="T17" fmla="*/ 463 h 140"/>
                <a:gd name="T18" fmla="*/ 1016 w 200"/>
                <a:gd name="T19" fmla="*/ 696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
                <a:gd name="T31" fmla="*/ 0 h 140"/>
                <a:gd name="T32" fmla="*/ 200 w 200"/>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 h="140">
                  <a:moveTo>
                    <a:pt x="200" y="140"/>
                  </a:moveTo>
                  <a:lnTo>
                    <a:pt x="72" y="132"/>
                  </a:lnTo>
                  <a:lnTo>
                    <a:pt x="0" y="140"/>
                  </a:lnTo>
                  <a:lnTo>
                    <a:pt x="0" y="117"/>
                  </a:lnTo>
                  <a:lnTo>
                    <a:pt x="8" y="78"/>
                  </a:lnTo>
                  <a:lnTo>
                    <a:pt x="48" y="16"/>
                  </a:lnTo>
                  <a:lnTo>
                    <a:pt x="96" y="0"/>
                  </a:lnTo>
                  <a:lnTo>
                    <a:pt x="120" y="16"/>
                  </a:lnTo>
                  <a:lnTo>
                    <a:pt x="200" y="93"/>
                  </a:lnTo>
                  <a:lnTo>
                    <a:pt x="200" y="140"/>
                  </a:lnTo>
                  <a:close/>
                </a:path>
              </a:pathLst>
            </a:custGeom>
            <a:solidFill>
              <a:srgbClr val="C0C0C0"/>
            </a:solidFill>
            <a:ln w="12700">
              <a:solidFill>
                <a:srgbClr val="C0C0C0"/>
              </a:solidFill>
              <a:prstDash val="solid"/>
              <a:round/>
              <a:headEnd/>
              <a:tailEnd/>
            </a:ln>
          </p:spPr>
          <p:txBody>
            <a:bodyPr/>
            <a:lstStyle/>
            <a:p>
              <a:endParaRPr lang="en-US"/>
            </a:p>
          </p:txBody>
        </p:sp>
        <p:sp>
          <p:nvSpPr>
            <p:cNvPr id="18" name="Freeform 485"/>
            <p:cNvSpPr>
              <a:spLocks/>
            </p:cNvSpPr>
            <p:nvPr/>
          </p:nvSpPr>
          <p:spPr bwMode="auto">
            <a:xfrm>
              <a:off x="1458" y="1833"/>
              <a:ext cx="339" cy="302"/>
            </a:xfrm>
            <a:custGeom>
              <a:avLst/>
              <a:gdLst>
                <a:gd name="T0" fmla="*/ 1303 w 296"/>
                <a:gd name="T1" fmla="*/ 1324 h 264"/>
                <a:gd name="T2" fmla="*/ 1018 w 296"/>
                <a:gd name="T3" fmla="*/ 1324 h 264"/>
                <a:gd name="T4" fmla="*/ 773 w 296"/>
                <a:gd name="T5" fmla="*/ 1324 h 264"/>
                <a:gd name="T6" fmla="*/ 773 w 296"/>
                <a:gd name="T7" fmla="*/ 1091 h 264"/>
                <a:gd name="T8" fmla="*/ 369 w 296"/>
                <a:gd name="T9" fmla="*/ 699 h 264"/>
                <a:gd name="T10" fmla="*/ 245 w 296"/>
                <a:gd name="T11" fmla="*/ 623 h 264"/>
                <a:gd name="T12" fmla="*/ 0 w 296"/>
                <a:gd name="T13" fmla="*/ 699 h 264"/>
                <a:gd name="T14" fmla="*/ 0 w 296"/>
                <a:gd name="T15" fmla="*/ 464 h 264"/>
                <a:gd name="T16" fmla="*/ 38 w 296"/>
                <a:gd name="T17" fmla="*/ 464 h 264"/>
                <a:gd name="T18" fmla="*/ 81 w 296"/>
                <a:gd name="T19" fmla="*/ 310 h 264"/>
                <a:gd name="T20" fmla="*/ 245 w 296"/>
                <a:gd name="T21" fmla="*/ 271 h 264"/>
                <a:gd name="T22" fmla="*/ 695 w 296"/>
                <a:gd name="T23" fmla="*/ 189 h 264"/>
                <a:gd name="T24" fmla="*/ 773 w 296"/>
                <a:gd name="T25" fmla="*/ 271 h 264"/>
                <a:gd name="T26" fmla="*/ 1099 w 296"/>
                <a:gd name="T27" fmla="*/ 236 h 264"/>
                <a:gd name="T28" fmla="*/ 1141 w 296"/>
                <a:gd name="T29" fmla="*/ 114 h 264"/>
                <a:gd name="T30" fmla="*/ 1346 w 296"/>
                <a:gd name="T31" fmla="*/ 0 h 264"/>
                <a:gd name="T32" fmla="*/ 1506 w 296"/>
                <a:gd name="T33" fmla="*/ 114 h 264"/>
                <a:gd name="T34" fmla="*/ 1469 w 296"/>
                <a:gd name="T35" fmla="*/ 819 h 264"/>
                <a:gd name="T36" fmla="*/ 1303 w 296"/>
                <a:gd name="T37" fmla="*/ 1210 h 264"/>
                <a:gd name="T38" fmla="*/ 1303 w 296"/>
                <a:gd name="T39" fmla="*/ 1324 h 2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6"/>
                <a:gd name="T61" fmla="*/ 0 h 264"/>
                <a:gd name="T62" fmla="*/ 296 w 296"/>
                <a:gd name="T63" fmla="*/ 264 h 2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6" h="264">
                  <a:moveTo>
                    <a:pt x="256" y="264"/>
                  </a:moveTo>
                  <a:lnTo>
                    <a:pt x="200" y="264"/>
                  </a:lnTo>
                  <a:lnTo>
                    <a:pt x="152" y="264"/>
                  </a:lnTo>
                  <a:lnTo>
                    <a:pt x="152" y="217"/>
                  </a:lnTo>
                  <a:lnTo>
                    <a:pt x="72" y="140"/>
                  </a:lnTo>
                  <a:lnTo>
                    <a:pt x="48" y="124"/>
                  </a:lnTo>
                  <a:lnTo>
                    <a:pt x="0" y="140"/>
                  </a:lnTo>
                  <a:lnTo>
                    <a:pt x="0" y="93"/>
                  </a:lnTo>
                  <a:lnTo>
                    <a:pt x="8" y="93"/>
                  </a:lnTo>
                  <a:lnTo>
                    <a:pt x="16" y="62"/>
                  </a:lnTo>
                  <a:lnTo>
                    <a:pt x="48" y="54"/>
                  </a:lnTo>
                  <a:lnTo>
                    <a:pt x="136" y="38"/>
                  </a:lnTo>
                  <a:lnTo>
                    <a:pt x="152" y="54"/>
                  </a:lnTo>
                  <a:lnTo>
                    <a:pt x="216" y="46"/>
                  </a:lnTo>
                  <a:lnTo>
                    <a:pt x="224" y="23"/>
                  </a:lnTo>
                  <a:lnTo>
                    <a:pt x="264" y="0"/>
                  </a:lnTo>
                  <a:lnTo>
                    <a:pt x="296" y="23"/>
                  </a:lnTo>
                  <a:lnTo>
                    <a:pt x="288" y="163"/>
                  </a:lnTo>
                  <a:lnTo>
                    <a:pt x="256" y="241"/>
                  </a:lnTo>
                  <a:lnTo>
                    <a:pt x="256" y="264"/>
                  </a:lnTo>
                  <a:close/>
                </a:path>
              </a:pathLst>
            </a:custGeom>
            <a:solidFill>
              <a:srgbClr val="C0C0C0"/>
            </a:solidFill>
            <a:ln w="12700">
              <a:solidFill>
                <a:srgbClr val="C0C0C0"/>
              </a:solidFill>
              <a:prstDash val="solid"/>
              <a:round/>
              <a:headEnd/>
              <a:tailEnd/>
            </a:ln>
          </p:spPr>
          <p:txBody>
            <a:bodyPr/>
            <a:lstStyle/>
            <a:p>
              <a:endParaRPr lang="en-US"/>
            </a:p>
          </p:txBody>
        </p:sp>
        <p:sp>
          <p:nvSpPr>
            <p:cNvPr id="19" name="Freeform 486"/>
            <p:cNvSpPr>
              <a:spLocks/>
            </p:cNvSpPr>
            <p:nvPr/>
          </p:nvSpPr>
          <p:spPr bwMode="auto">
            <a:xfrm>
              <a:off x="1312" y="1502"/>
              <a:ext cx="220" cy="277"/>
            </a:xfrm>
            <a:custGeom>
              <a:avLst/>
              <a:gdLst>
                <a:gd name="T0" fmla="*/ 611 w 192"/>
                <a:gd name="T1" fmla="*/ 1185 h 242"/>
                <a:gd name="T2" fmla="*/ 450 w 192"/>
                <a:gd name="T3" fmla="*/ 1070 h 242"/>
                <a:gd name="T4" fmla="*/ 406 w 192"/>
                <a:gd name="T5" fmla="*/ 870 h 242"/>
                <a:gd name="T6" fmla="*/ 285 w 192"/>
                <a:gd name="T7" fmla="*/ 832 h 242"/>
                <a:gd name="T8" fmla="*/ 164 w 192"/>
                <a:gd name="T9" fmla="*/ 589 h 242"/>
                <a:gd name="T10" fmla="*/ 38 w 192"/>
                <a:gd name="T11" fmla="*/ 555 h 242"/>
                <a:gd name="T12" fmla="*/ 83 w 192"/>
                <a:gd name="T13" fmla="*/ 433 h 242"/>
                <a:gd name="T14" fmla="*/ 0 w 192"/>
                <a:gd name="T15" fmla="*/ 356 h 242"/>
                <a:gd name="T16" fmla="*/ 125 w 192"/>
                <a:gd name="T17" fmla="*/ 238 h 242"/>
                <a:gd name="T18" fmla="*/ 246 w 192"/>
                <a:gd name="T19" fmla="*/ 38 h 242"/>
                <a:gd name="T20" fmla="*/ 406 w 192"/>
                <a:gd name="T21" fmla="*/ 0 h 242"/>
                <a:gd name="T22" fmla="*/ 450 w 192"/>
                <a:gd name="T23" fmla="*/ 203 h 242"/>
                <a:gd name="T24" fmla="*/ 531 w 192"/>
                <a:gd name="T25" fmla="*/ 163 h 242"/>
                <a:gd name="T26" fmla="*/ 697 w 192"/>
                <a:gd name="T27" fmla="*/ 320 h 242"/>
                <a:gd name="T28" fmla="*/ 697 w 192"/>
                <a:gd name="T29" fmla="*/ 238 h 242"/>
                <a:gd name="T30" fmla="*/ 819 w 192"/>
                <a:gd name="T31" fmla="*/ 238 h 242"/>
                <a:gd name="T32" fmla="*/ 819 w 192"/>
                <a:gd name="T33" fmla="*/ 433 h 242"/>
                <a:gd name="T34" fmla="*/ 943 w 192"/>
                <a:gd name="T35" fmla="*/ 480 h 242"/>
                <a:gd name="T36" fmla="*/ 981 w 192"/>
                <a:gd name="T37" fmla="*/ 832 h 242"/>
                <a:gd name="T38" fmla="*/ 819 w 192"/>
                <a:gd name="T39" fmla="*/ 1102 h 242"/>
                <a:gd name="T40" fmla="*/ 654 w 192"/>
                <a:gd name="T41" fmla="*/ 1225 h 242"/>
                <a:gd name="T42" fmla="*/ 611 w 192"/>
                <a:gd name="T43" fmla="*/ 1185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2"/>
                <a:gd name="T67" fmla="*/ 0 h 242"/>
                <a:gd name="T68" fmla="*/ 192 w 192"/>
                <a:gd name="T69" fmla="*/ 242 h 2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2" h="242">
                  <a:moveTo>
                    <a:pt x="120" y="234"/>
                  </a:moveTo>
                  <a:lnTo>
                    <a:pt x="88" y="211"/>
                  </a:lnTo>
                  <a:lnTo>
                    <a:pt x="80" y="172"/>
                  </a:lnTo>
                  <a:lnTo>
                    <a:pt x="56" y="164"/>
                  </a:lnTo>
                  <a:lnTo>
                    <a:pt x="32" y="117"/>
                  </a:lnTo>
                  <a:lnTo>
                    <a:pt x="8" y="109"/>
                  </a:lnTo>
                  <a:lnTo>
                    <a:pt x="16" y="86"/>
                  </a:lnTo>
                  <a:lnTo>
                    <a:pt x="0" y="71"/>
                  </a:lnTo>
                  <a:lnTo>
                    <a:pt x="24" y="47"/>
                  </a:lnTo>
                  <a:lnTo>
                    <a:pt x="48" y="8"/>
                  </a:lnTo>
                  <a:lnTo>
                    <a:pt x="80" y="0"/>
                  </a:lnTo>
                  <a:lnTo>
                    <a:pt x="88" y="39"/>
                  </a:lnTo>
                  <a:lnTo>
                    <a:pt x="104" y="32"/>
                  </a:lnTo>
                  <a:lnTo>
                    <a:pt x="136" y="63"/>
                  </a:lnTo>
                  <a:lnTo>
                    <a:pt x="136" y="47"/>
                  </a:lnTo>
                  <a:lnTo>
                    <a:pt x="160" y="47"/>
                  </a:lnTo>
                  <a:lnTo>
                    <a:pt x="160" y="86"/>
                  </a:lnTo>
                  <a:lnTo>
                    <a:pt x="184" y="94"/>
                  </a:lnTo>
                  <a:lnTo>
                    <a:pt x="192" y="164"/>
                  </a:lnTo>
                  <a:lnTo>
                    <a:pt x="160" y="218"/>
                  </a:lnTo>
                  <a:lnTo>
                    <a:pt x="128" y="242"/>
                  </a:lnTo>
                  <a:lnTo>
                    <a:pt x="120" y="234"/>
                  </a:lnTo>
                  <a:close/>
                </a:path>
              </a:pathLst>
            </a:custGeom>
            <a:solidFill>
              <a:srgbClr val="C0C0C0"/>
            </a:solidFill>
            <a:ln w="12700">
              <a:solidFill>
                <a:srgbClr val="C0C0C0"/>
              </a:solidFill>
              <a:prstDash val="solid"/>
              <a:round/>
              <a:headEnd/>
              <a:tailEnd/>
            </a:ln>
          </p:spPr>
          <p:txBody>
            <a:bodyPr/>
            <a:lstStyle/>
            <a:p>
              <a:endParaRPr lang="en-US"/>
            </a:p>
          </p:txBody>
        </p:sp>
        <p:sp>
          <p:nvSpPr>
            <p:cNvPr id="20" name="Freeform 487"/>
            <p:cNvSpPr>
              <a:spLocks/>
            </p:cNvSpPr>
            <p:nvPr/>
          </p:nvSpPr>
          <p:spPr bwMode="auto">
            <a:xfrm>
              <a:off x="240" y="2064"/>
              <a:ext cx="366" cy="223"/>
            </a:xfrm>
            <a:custGeom>
              <a:avLst/>
              <a:gdLst>
                <a:gd name="T0" fmla="*/ 843 w 320"/>
                <a:gd name="T1" fmla="*/ 978 h 195"/>
                <a:gd name="T2" fmla="*/ 520 w 320"/>
                <a:gd name="T3" fmla="*/ 978 h 195"/>
                <a:gd name="T4" fmla="*/ 0 w 320"/>
                <a:gd name="T5" fmla="*/ 978 h 195"/>
                <a:gd name="T6" fmla="*/ 80 w 320"/>
                <a:gd name="T7" fmla="*/ 237 h 195"/>
                <a:gd name="T8" fmla="*/ 80 w 320"/>
                <a:gd name="T9" fmla="*/ 191 h 195"/>
                <a:gd name="T10" fmla="*/ 281 w 320"/>
                <a:gd name="T11" fmla="*/ 38 h 195"/>
                <a:gd name="T12" fmla="*/ 363 w 320"/>
                <a:gd name="T13" fmla="*/ 156 h 195"/>
                <a:gd name="T14" fmla="*/ 604 w 320"/>
                <a:gd name="T15" fmla="*/ 112 h 195"/>
                <a:gd name="T16" fmla="*/ 764 w 320"/>
                <a:gd name="T17" fmla="*/ 0 h 195"/>
                <a:gd name="T18" fmla="*/ 916 w 320"/>
                <a:gd name="T19" fmla="*/ 191 h 195"/>
                <a:gd name="T20" fmla="*/ 1246 w 320"/>
                <a:gd name="T21" fmla="*/ 112 h 195"/>
                <a:gd name="T22" fmla="*/ 1605 w 320"/>
                <a:gd name="T23" fmla="*/ 112 h 195"/>
                <a:gd name="T24" fmla="*/ 1523 w 320"/>
                <a:gd name="T25" fmla="*/ 392 h 195"/>
                <a:gd name="T26" fmla="*/ 1199 w 320"/>
                <a:gd name="T27" fmla="*/ 464 h 195"/>
                <a:gd name="T28" fmla="*/ 964 w 320"/>
                <a:gd name="T29" fmla="*/ 738 h 195"/>
                <a:gd name="T30" fmla="*/ 964 w 320"/>
                <a:gd name="T31" fmla="*/ 857 h 195"/>
                <a:gd name="T32" fmla="*/ 843 w 320"/>
                <a:gd name="T33" fmla="*/ 978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0"/>
                <a:gd name="T52" fmla="*/ 0 h 195"/>
                <a:gd name="T53" fmla="*/ 320 w 320"/>
                <a:gd name="T54" fmla="*/ 195 h 1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0" h="195">
                  <a:moveTo>
                    <a:pt x="168" y="195"/>
                  </a:moveTo>
                  <a:lnTo>
                    <a:pt x="104" y="195"/>
                  </a:lnTo>
                  <a:lnTo>
                    <a:pt x="0" y="195"/>
                  </a:lnTo>
                  <a:lnTo>
                    <a:pt x="16" y="47"/>
                  </a:lnTo>
                  <a:lnTo>
                    <a:pt x="16" y="39"/>
                  </a:lnTo>
                  <a:lnTo>
                    <a:pt x="56" y="8"/>
                  </a:lnTo>
                  <a:lnTo>
                    <a:pt x="72" y="31"/>
                  </a:lnTo>
                  <a:lnTo>
                    <a:pt x="120" y="23"/>
                  </a:lnTo>
                  <a:lnTo>
                    <a:pt x="152" y="0"/>
                  </a:lnTo>
                  <a:lnTo>
                    <a:pt x="184" y="39"/>
                  </a:lnTo>
                  <a:lnTo>
                    <a:pt x="248" y="23"/>
                  </a:lnTo>
                  <a:lnTo>
                    <a:pt x="320" y="23"/>
                  </a:lnTo>
                  <a:lnTo>
                    <a:pt x="304" y="78"/>
                  </a:lnTo>
                  <a:lnTo>
                    <a:pt x="240" y="93"/>
                  </a:lnTo>
                  <a:lnTo>
                    <a:pt x="192" y="148"/>
                  </a:lnTo>
                  <a:lnTo>
                    <a:pt x="192" y="171"/>
                  </a:lnTo>
                  <a:lnTo>
                    <a:pt x="168" y="195"/>
                  </a:lnTo>
                  <a:close/>
                </a:path>
              </a:pathLst>
            </a:custGeom>
            <a:solidFill>
              <a:srgbClr val="C0C0C0"/>
            </a:solidFill>
            <a:ln w="12700">
              <a:solidFill>
                <a:srgbClr val="C0C0C0"/>
              </a:solidFill>
              <a:prstDash val="solid"/>
              <a:round/>
              <a:headEnd/>
              <a:tailEnd/>
            </a:ln>
          </p:spPr>
          <p:txBody>
            <a:bodyPr/>
            <a:lstStyle/>
            <a:p>
              <a:endParaRPr lang="en-US"/>
            </a:p>
          </p:txBody>
        </p:sp>
        <p:sp>
          <p:nvSpPr>
            <p:cNvPr id="21" name="Freeform 488"/>
            <p:cNvSpPr>
              <a:spLocks/>
            </p:cNvSpPr>
            <p:nvPr/>
          </p:nvSpPr>
          <p:spPr bwMode="auto">
            <a:xfrm>
              <a:off x="432" y="2153"/>
              <a:ext cx="303" cy="134"/>
            </a:xfrm>
            <a:custGeom>
              <a:avLst/>
              <a:gdLst>
                <a:gd name="T0" fmla="*/ 164 w 264"/>
                <a:gd name="T1" fmla="*/ 592 h 117"/>
                <a:gd name="T2" fmla="*/ 0 w 264"/>
                <a:gd name="T3" fmla="*/ 592 h 117"/>
                <a:gd name="T4" fmla="*/ 125 w 264"/>
                <a:gd name="T5" fmla="*/ 476 h 117"/>
                <a:gd name="T6" fmla="*/ 125 w 264"/>
                <a:gd name="T7" fmla="*/ 354 h 117"/>
                <a:gd name="T8" fmla="*/ 375 w 264"/>
                <a:gd name="T9" fmla="*/ 74 h 117"/>
                <a:gd name="T10" fmla="*/ 708 w 264"/>
                <a:gd name="T11" fmla="*/ 0 h 117"/>
                <a:gd name="T12" fmla="*/ 918 w 264"/>
                <a:gd name="T13" fmla="*/ 0 h 117"/>
                <a:gd name="T14" fmla="*/ 1296 w 264"/>
                <a:gd name="T15" fmla="*/ 557 h 117"/>
                <a:gd name="T16" fmla="*/ 1380 w 264"/>
                <a:gd name="T17" fmla="*/ 557 h 117"/>
                <a:gd name="T18" fmla="*/ 1210 w 264"/>
                <a:gd name="T19" fmla="*/ 557 h 117"/>
                <a:gd name="T20" fmla="*/ 1047 w 264"/>
                <a:gd name="T21" fmla="*/ 592 h 117"/>
                <a:gd name="T22" fmla="*/ 164 w 264"/>
                <a:gd name="T23" fmla="*/ 592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4"/>
                <a:gd name="T37" fmla="*/ 0 h 117"/>
                <a:gd name="T38" fmla="*/ 264 w 2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4" h="117">
                  <a:moveTo>
                    <a:pt x="32" y="117"/>
                  </a:moveTo>
                  <a:lnTo>
                    <a:pt x="0" y="117"/>
                  </a:lnTo>
                  <a:lnTo>
                    <a:pt x="24" y="93"/>
                  </a:lnTo>
                  <a:lnTo>
                    <a:pt x="24" y="70"/>
                  </a:lnTo>
                  <a:lnTo>
                    <a:pt x="72" y="15"/>
                  </a:lnTo>
                  <a:lnTo>
                    <a:pt x="136" y="0"/>
                  </a:lnTo>
                  <a:lnTo>
                    <a:pt x="176" y="0"/>
                  </a:lnTo>
                  <a:lnTo>
                    <a:pt x="248" y="109"/>
                  </a:lnTo>
                  <a:lnTo>
                    <a:pt x="264" y="109"/>
                  </a:lnTo>
                  <a:lnTo>
                    <a:pt x="232" y="109"/>
                  </a:lnTo>
                  <a:lnTo>
                    <a:pt x="200" y="117"/>
                  </a:lnTo>
                  <a:lnTo>
                    <a:pt x="32" y="117"/>
                  </a:lnTo>
                  <a:close/>
                </a:path>
              </a:pathLst>
            </a:custGeom>
            <a:solidFill>
              <a:srgbClr val="C0C0C0"/>
            </a:solidFill>
            <a:ln w="12700">
              <a:solidFill>
                <a:srgbClr val="C0C0C0"/>
              </a:solidFill>
              <a:prstDash val="solid"/>
              <a:round/>
              <a:headEnd/>
              <a:tailEnd/>
            </a:ln>
          </p:spPr>
          <p:txBody>
            <a:bodyPr/>
            <a:lstStyle/>
            <a:p>
              <a:endParaRPr lang="en-US"/>
            </a:p>
          </p:txBody>
        </p:sp>
        <p:sp>
          <p:nvSpPr>
            <p:cNvPr id="22" name="Freeform 489"/>
            <p:cNvSpPr>
              <a:spLocks/>
            </p:cNvSpPr>
            <p:nvPr/>
          </p:nvSpPr>
          <p:spPr bwMode="auto">
            <a:xfrm>
              <a:off x="2494" y="1913"/>
              <a:ext cx="265" cy="250"/>
            </a:xfrm>
            <a:custGeom>
              <a:avLst/>
              <a:gdLst>
                <a:gd name="T0" fmla="*/ 588 w 232"/>
                <a:gd name="T1" fmla="*/ 959 h 218"/>
                <a:gd name="T2" fmla="*/ 394 w 232"/>
                <a:gd name="T3" fmla="*/ 1086 h 218"/>
                <a:gd name="T4" fmla="*/ 0 w 232"/>
                <a:gd name="T5" fmla="*/ 1001 h 218"/>
                <a:gd name="T6" fmla="*/ 0 w 232"/>
                <a:gd name="T7" fmla="*/ 959 h 218"/>
                <a:gd name="T8" fmla="*/ 514 w 232"/>
                <a:gd name="T9" fmla="*/ 0 h 218"/>
                <a:gd name="T10" fmla="*/ 829 w 232"/>
                <a:gd name="T11" fmla="*/ 0 h 218"/>
                <a:gd name="T12" fmla="*/ 1028 w 232"/>
                <a:gd name="T13" fmla="*/ 162 h 218"/>
                <a:gd name="T14" fmla="*/ 1028 w 232"/>
                <a:gd name="T15" fmla="*/ 321 h 218"/>
                <a:gd name="T16" fmla="*/ 1145 w 232"/>
                <a:gd name="T17" fmla="*/ 400 h 218"/>
                <a:gd name="T18" fmla="*/ 1028 w 232"/>
                <a:gd name="T19" fmla="*/ 761 h 218"/>
                <a:gd name="T20" fmla="*/ 1145 w 232"/>
                <a:gd name="T21" fmla="*/ 1048 h 218"/>
                <a:gd name="T22" fmla="*/ 1107 w 232"/>
                <a:gd name="T23" fmla="*/ 1127 h 218"/>
                <a:gd name="T24" fmla="*/ 982 w 232"/>
                <a:gd name="T25" fmla="*/ 959 h 218"/>
                <a:gd name="T26" fmla="*/ 872 w 232"/>
                <a:gd name="T27" fmla="*/ 1127 h 218"/>
                <a:gd name="T28" fmla="*/ 708 w 232"/>
                <a:gd name="T29" fmla="*/ 1086 h 218"/>
                <a:gd name="T30" fmla="*/ 631 w 232"/>
                <a:gd name="T31" fmla="*/ 921 h 218"/>
                <a:gd name="T32" fmla="*/ 588 w 232"/>
                <a:gd name="T33" fmla="*/ 959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218"/>
                <a:gd name="T53" fmla="*/ 232 w 232"/>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218">
                  <a:moveTo>
                    <a:pt x="120" y="186"/>
                  </a:moveTo>
                  <a:lnTo>
                    <a:pt x="80" y="210"/>
                  </a:lnTo>
                  <a:lnTo>
                    <a:pt x="0" y="194"/>
                  </a:lnTo>
                  <a:lnTo>
                    <a:pt x="0" y="186"/>
                  </a:lnTo>
                  <a:lnTo>
                    <a:pt x="104" y="0"/>
                  </a:lnTo>
                  <a:lnTo>
                    <a:pt x="168" y="0"/>
                  </a:lnTo>
                  <a:lnTo>
                    <a:pt x="208" y="31"/>
                  </a:lnTo>
                  <a:lnTo>
                    <a:pt x="208" y="62"/>
                  </a:lnTo>
                  <a:lnTo>
                    <a:pt x="232" y="77"/>
                  </a:lnTo>
                  <a:lnTo>
                    <a:pt x="208" y="147"/>
                  </a:lnTo>
                  <a:lnTo>
                    <a:pt x="232" y="202"/>
                  </a:lnTo>
                  <a:lnTo>
                    <a:pt x="224" y="218"/>
                  </a:lnTo>
                  <a:lnTo>
                    <a:pt x="200" y="186"/>
                  </a:lnTo>
                  <a:lnTo>
                    <a:pt x="176" y="218"/>
                  </a:lnTo>
                  <a:lnTo>
                    <a:pt x="144" y="210"/>
                  </a:lnTo>
                  <a:lnTo>
                    <a:pt x="128" y="179"/>
                  </a:lnTo>
                  <a:lnTo>
                    <a:pt x="120" y="186"/>
                  </a:lnTo>
                  <a:close/>
                </a:path>
              </a:pathLst>
            </a:custGeom>
            <a:solidFill>
              <a:srgbClr val="C0C0C0"/>
            </a:solidFill>
            <a:ln w="12700">
              <a:solidFill>
                <a:srgbClr val="C0C0C0"/>
              </a:solidFill>
              <a:prstDash val="solid"/>
              <a:round/>
              <a:headEnd/>
              <a:tailEnd/>
            </a:ln>
          </p:spPr>
          <p:txBody>
            <a:bodyPr/>
            <a:lstStyle/>
            <a:p>
              <a:endParaRPr lang="en-US"/>
            </a:p>
          </p:txBody>
        </p:sp>
        <p:sp>
          <p:nvSpPr>
            <p:cNvPr id="23" name="Freeform 490"/>
            <p:cNvSpPr>
              <a:spLocks/>
            </p:cNvSpPr>
            <p:nvPr/>
          </p:nvSpPr>
          <p:spPr bwMode="auto">
            <a:xfrm>
              <a:off x="2292" y="2118"/>
              <a:ext cx="339" cy="285"/>
            </a:xfrm>
            <a:custGeom>
              <a:avLst/>
              <a:gdLst>
                <a:gd name="T0" fmla="*/ 1385 w 296"/>
                <a:gd name="T1" fmla="*/ 1259 h 249"/>
                <a:gd name="T2" fmla="*/ 732 w 296"/>
                <a:gd name="T3" fmla="*/ 1259 h 249"/>
                <a:gd name="T4" fmla="*/ 123 w 296"/>
                <a:gd name="T5" fmla="*/ 1259 h 249"/>
                <a:gd name="T6" fmla="*/ 163 w 296"/>
                <a:gd name="T7" fmla="*/ 907 h 249"/>
                <a:gd name="T8" fmla="*/ 0 w 296"/>
                <a:gd name="T9" fmla="*/ 668 h 249"/>
                <a:gd name="T10" fmla="*/ 123 w 296"/>
                <a:gd name="T11" fmla="*/ 587 h 249"/>
                <a:gd name="T12" fmla="*/ 773 w 296"/>
                <a:gd name="T13" fmla="*/ 0 h 249"/>
                <a:gd name="T14" fmla="*/ 897 w 296"/>
                <a:gd name="T15" fmla="*/ 73 h 249"/>
                <a:gd name="T16" fmla="*/ 1303 w 296"/>
                <a:gd name="T17" fmla="*/ 157 h 249"/>
                <a:gd name="T18" fmla="*/ 1506 w 296"/>
                <a:gd name="T19" fmla="*/ 33 h 249"/>
                <a:gd name="T20" fmla="*/ 1385 w 296"/>
                <a:gd name="T21" fmla="*/ 1259 h 2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6"/>
                <a:gd name="T34" fmla="*/ 0 h 249"/>
                <a:gd name="T35" fmla="*/ 296 w 296"/>
                <a:gd name="T36" fmla="*/ 249 h 2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6" h="249">
                  <a:moveTo>
                    <a:pt x="272" y="249"/>
                  </a:moveTo>
                  <a:lnTo>
                    <a:pt x="144" y="249"/>
                  </a:lnTo>
                  <a:lnTo>
                    <a:pt x="24" y="249"/>
                  </a:lnTo>
                  <a:lnTo>
                    <a:pt x="32" y="179"/>
                  </a:lnTo>
                  <a:lnTo>
                    <a:pt x="0" y="132"/>
                  </a:lnTo>
                  <a:lnTo>
                    <a:pt x="24" y="116"/>
                  </a:lnTo>
                  <a:lnTo>
                    <a:pt x="152" y="0"/>
                  </a:lnTo>
                  <a:lnTo>
                    <a:pt x="176" y="15"/>
                  </a:lnTo>
                  <a:lnTo>
                    <a:pt x="256" y="31"/>
                  </a:lnTo>
                  <a:lnTo>
                    <a:pt x="296" y="7"/>
                  </a:lnTo>
                  <a:lnTo>
                    <a:pt x="272" y="249"/>
                  </a:lnTo>
                  <a:close/>
                </a:path>
              </a:pathLst>
            </a:custGeom>
            <a:solidFill>
              <a:srgbClr val="C0C0C0"/>
            </a:solidFill>
            <a:ln w="12700">
              <a:solidFill>
                <a:srgbClr val="C0C0C0"/>
              </a:solidFill>
              <a:prstDash val="solid"/>
              <a:round/>
              <a:headEnd/>
              <a:tailEnd/>
            </a:ln>
          </p:spPr>
          <p:txBody>
            <a:bodyPr/>
            <a:lstStyle/>
            <a:p>
              <a:endParaRPr lang="en-US"/>
            </a:p>
          </p:txBody>
        </p:sp>
        <p:sp>
          <p:nvSpPr>
            <p:cNvPr id="24" name="Freeform 491"/>
            <p:cNvSpPr>
              <a:spLocks/>
            </p:cNvSpPr>
            <p:nvPr/>
          </p:nvSpPr>
          <p:spPr bwMode="auto">
            <a:xfrm>
              <a:off x="1752" y="1859"/>
              <a:ext cx="256" cy="294"/>
            </a:xfrm>
            <a:custGeom>
              <a:avLst/>
              <a:gdLst>
                <a:gd name="T0" fmla="*/ 1118 w 224"/>
                <a:gd name="T1" fmla="*/ 1288 h 257"/>
                <a:gd name="T2" fmla="*/ 1034 w 224"/>
                <a:gd name="T3" fmla="*/ 1288 h 257"/>
                <a:gd name="T4" fmla="*/ 0 w 224"/>
                <a:gd name="T5" fmla="*/ 1210 h 257"/>
                <a:gd name="T6" fmla="*/ 0 w 224"/>
                <a:gd name="T7" fmla="*/ 1092 h 257"/>
                <a:gd name="T8" fmla="*/ 159 w 224"/>
                <a:gd name="T9" fmla="*/ 699 h 257"/>
                <a:gd name="T10" fmla="*/ 202 w 224"/>
                <a:gd name="T11" fmla="*/ 0 h 257"/>
                <a:gd name="T12" fmla="*/ 595 w 224"/>
                <a:gd name="T13" fmla="*/ 38 h 257"/>
                <a:gd name="T14" fmla="*/ 795 w 224"/>
                <a:gd name="T15" fmla="*/ 511 h 257"/>
                <a:gd name="T16" fmla="*/ 1118 w 224"/>
                <a:gd name="T17" fmla="*/ 978 h 257"/>
                <a:gd name="T18" fmla="*/ 1118 w 224"/>
                <a:gd name="T19" fmla="*/ 128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4"/>
                <a:gd name="T31" fmla="*/ 0 h 257"/>
                <a:gd name="T32" fmla="*/ 224 w 224"/>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4" h="257">
                  <a:moveTo>
                    <a:pt x="224" y="257"/>
                  </a:moveTo>
                  <a:lnTo>
                    <a:pt x="208" y="257"/>
                  </a:lnTo>
                  <a:lnTo>
                    <a:pt x="0" y="241"/>
                  </a:lnTo>
                  <a:lnTo>
                    <a:pt x="0" y="218"/>
                  </a:lnTo>
                  <a:lnTo>
                    <a:pt x="32" y="140"/>
                  </a:lnTo>
                  <a:lnTo>
                    <a:pt x="40" y="0"/>
                  </a:lnTo>
                  <a:lnTo>
                    <a:pt x="120" y="8"/>
                  </a:lnTo>
                  <a:lnTo>
                    <a:pt x="160" y="101"/>
                  </a:lnTo>
                  <a:lnTo>
                    <a:pt x="224" y="194"/>
                  </a:lnTo>
                  <a:lnTo>
                    <a:pt x="224" y="257"/>
                  </a:lnTo>
                  <a:close/>
                </a:path>
              </a:pathLst>
            </a:custGeom>
            <a:solidFill>
              <a:srgbClr val="C0C0C0"/>
            </a:solidFill>
            <a:ln w="12700">
              <a:solidFill>
                <a:srgbClr val="C0C0C0"/>
              </a:solidFill>
              <a:prstDash val="solid"/>
              <a:round/>
              <a:headEnd/>
              <a:tailEnd/>
            </a:ln>
          </p:spPr>
          <p:txBody>
            <a:bodyPr/>
            <a:lstStyle/>
            <a:p>
              <a:endParaRPr lang="en-US"/>
            </a:p>
          </p:txBody>
        </p:sp>
        <p:sp>
          <p:nvSpPr>
            <p:cNvPr id="25" name="Freeform 492"/>
            <p:cNvSpPr>
              <a:spLocks/>
            </p:cNvSpPr>
            <p:nvPr/>
          </p:nvSpPr>
          <p:spPr bwMode="auto">
            <a:xfrm>
              <a:off x="2008" y="1529"/>
              <a:ext cx="192" cy="187"/>
            </a:xfrm>
            <a:custGeom>
              <a:avLst/>
              <a:gdLst>
                <a:gd name="T0" fmla="*/ 557 w 168"/>
                <a:gd name="T1" fmla="*/ 850 h 163"/>
                <a:gd name="T2" fmla="*/ 481 w 168"/>
                <a:gd name="T3" fmla="*/ 679 h 163"/>
                <a:gd name="T4" fmla="*/ 0 w 168"/>
                <a:gd name="T5" fmla="*/ 811 h 163"/>
                <a:gd name="T6" fmla="*/ 0 w 168"/>
                <a:gd name="T7" fmla="*/ 771 h 163"/>
                <a:gd name="T8" fmla="*/ 0 w 168"/>
                <a:gd name="T9" fmla="*/ 162 h 163"/>
                <a:gd name="T10" fmla="*/ 318 w 168"/>
                <a:gd name="T11" fmla="*/ 39 h 163"/>
                <a:gd name="T12" fmla="*/ 752 w 168"/>
                <a:gd name="T13" fmla="*/ 0 h 163"/>
                <a:gd name="T14" fmla="*/ 833 w 168"/>
                <a:gd name="T15" fmla="*/ 280 h 163"/>
                <a:gd name="T16" fmla="*/ 637 w 168"/>
                <a:gd name="T17" fmla="*/ 771 h 163"/>
                <a:gd name="T18" fmla="*/ 557 w 168"/>
                <a:gd name="T19" fmla="*/ 850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163"/>
                <a:gd name="T32" fmla="*/ 168 w 168"/>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163">
                  <a:moveTo>
                    <a:pt x="112" y="163"/>
                  </a:moveTo>
                  <a:lnTo>
                    <a:pt x="96" y="132"/>
                  </a:lnTo>
                  <a:lnTo>
                    <a:pt x="0" y="156"/>
                  </a:lnTo>
                  <a:lnTo>
                    <a:pt x="0" y="148"/>
                  </a:lnTo>
                  <a:lnTo>
                    <a:pt x="0" y="31"/>
                  </a:lnTo>
                  <a:lnTo>
                    <a:pt x="64" y="8"/>
                  </a:lnTo>
                  <a:lnTo>
                    <a:pt x="152" y="0"/>
                  </a:lnTo>
                  <a:lnTo>
                    <a:pt x="168" y="54"/>
                  </a:lnTo>
                  <a:lnTo>
                    <a:pt x="128" y="148"/>
                  </a:lnTo>
                  <a:lnTo>
                    <a:pt x="112" y="163"/>
                  </a:lnTo>
                  <a:close/>
                </a:path>
              </a:pathLst>
            </a:custGeom>
            <a:solidFill>
              <a:srgbClr val="C0C0C0"/>
            </a:solidFill>
            <a:ln w="12700">
              <a:solidFill>
                <a:srgbClr val="C0C0C0"/>
              </a:solidFill>
              <a:prstDash val="solid"/>
              <a:round/>
              <a:headEnd/>
              <a:tailEnd/>
            </a:ln>
          </p:spPr>
          <p:txBody>
            <a:bodyPr/>
            <a:lstStyle/>
            <a:p>
              <a:endParaRPr lang="en-US"/>
            </a:p>
          </p:txBody>
        </p:sp>
        <p:sp>
          <p:nvSpPr>
            <p:cNvPr id="26" name="Freeform 493"/>
            <p:cNvSpPr>
              <a:spLocks/>
            </p:cNvSpPr>
            <p:nvPr/>
          </p:nvSpPr>
          <p:spPr bwMode="auto">
            <a:xfrm>
              <a:off x="1990" y="1164"/>
              <a:ext cx="265" cy="142"/>
            </a:xfrm>
            <a:custGeom>
              <a:avLst/>
              <a:gdLst>
                <a:gd name="T0" fmla="*/ 982 w 232"/>
                <a:gd name="T1" fmla="*/ 514 h 124"/>
                <a:gd name="T2" fmla="*/ 947 w 232"/>
                <a:gd name="T3" fmla="*/ 589 h 124"/>
                <a:gd name="T4" fmla="*/ 829 w 232"/>
                <a:gd name="T5" fmla="*/ 589 h 124"/>
                <a:gd name="T6" fmla="*/ 792 w 232"/>
                <a:gd name="T7" fmla="*/ 476 h 124"/>
                <a:gd name="T8" fmla="*/ 670 w 232"/>
                <a:gd name="T9" fmla="*/ 394 h 124"/>
                <a:gd name="T10" fmla="*/ 552 w 232"/>
                <a:gd name="T11" fmla="*/ 476 h 124"/>
                <a:gd name="T12" fmla="*/ 514 w 232"/>
                <a:gd name="T13" fmla="*/ 431 h 124"/>
                <a:gd name="T14" fmla="*/ 276 w 232"/>
                <a:gd name="T15" fmla="*/ 634 h 124"/>
                <a:gd name="T16" fmla="*/ 276 w 232"/>
                <a:gd name="T17" fmla="*/ 557 h 124"/>
                <a:gd name="T18" fmla="*/ 119 w 232"/>
                <a:gd name="T19" fmla="*/ 277 h 124"/>
                <a:gd name="T20" fmla="*/ 0 w 232"/>
                <a:gd name="T21" fmla="*/ 0 h 124"/>
                <a:gd name="T22" fmla="*/ 1145 w 232"/>
                <a:gd name="T23" fmla="*/ 33 h 124"/>
                <a:gd name="T24" fmla="*/ 982 w 232"/>
                <a:gd name="T25" fmla="*/ 354 h 124"/>
                <a:gd name="T26" fmla="*/ 1028 w 232"/>
                <a:gd name="T27" fmla="*/ 476 h 124"/>
                <a:gd name="T28" fmla="*/ 982 w 232"/>
                <a:gd name="T29" fmla="*/ 514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2"/>
                <a:gd name="T46" fmla="*/ 0 h 124"/>
                <a:gd name="T47" fmla="*/ 232 w 232"/>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2" h="124">
                  <a:moveTo>
                    <a:pt x="200" y="101"/>
                  </a:moveTo>
                  <a:lnTo>
                    <a:pt x="192" y="116"/>
                  </a:lnTo>
                  <a:lnTo>
                    <a:pt x="168" y="116"/>
                  </a:lnTo>
                  <a:lnTo>
                    <a:pt x="160" y="93"/>
                  </a:lnTo>
                  <a:lnTo>
                    <a:pt x="136" y="78"/>
                  </a:lnTo>
                  <a:lnTo>
                    <a:pt x="112" y="93"/>
                  </a:lnTo>
                  <a:lnTo>
                    <a:pt x="104" y="85"/>
                  </a:lnTo>
                  <a:lnTo>
                    <a:pt x="56" y="124"/>
                  </a:lnTo>
                  <a:lnTo>
                    <a:pt x="56" y="109"/>
                  </a:lnTo>
                  <a:lnTo>
                    <a:pt x="24" y="54"/>
                  </a:lnTo>
                  <a:lnTo>
                    <a:pt x="0" y="0"/>
                  </a:lnTo>
                  <a:lnTo>
                    <a:pt x="232" y="7"/>
                  </a:lnTo>
                  <a:lnTo>
                    <a:pt x="200" y="70"/>
                  </a:lnTo>
                  <a:lnTo>
                    <a:pt x="208" y="93"/>
                  </a:lnTo>
                  <a:lnTo>
                    <a:pt x="200" y="101"/>
                  </a:lnTo>
                  <a:close/>
                </a:path>
              </a:pathLst>
            </a:custGeom>
            <a:solidFill>
              <a:srgbClr val="C0C0C0"/>
            </a:solidFill>
            <a:ln w="12700">
              <a:solidFill>
                <a:srgbClr val="C0C0C0"/>
              </a:solidFill>
              <a:prstDash val="solid"/>
              <a:round/>
              <a:headEnd/>
              <a:tailEnd/>
            </a:ln>
          </p:spPr>
          <p:txBody>
            <a:bodyPr/>
            <a:lstStyle/>
            <a:p>
              <a:endParaRPr lang="en-US"/>
            </a:p>
          </p:txBody>
        </p:sp>
        <p:sp>
          <p:nvSpPr>
            <p:cNvPr id="27" name="Freeform 494"/>
            <p:cNvSpPr>
              <a:spLocks/>
            </p:cNvSpPr>
            <p:nvPr/>
          </p:nvSpPr>
          <p:spPr bwMode="auto">
            <a:xfrm>
              <a:off x="1770" y="1155"/>
              <a:ext cx="284" cy="240"/>
            </a:xfrm>
            <a:custGeom>
              <a:avLst/>
              <a:gdLst>
                <a:gd name="T0" fmla="*/ 1261 w 248"/>
                <a:gd name="T1" fmla="*/ 657 h 210"/>
                <a:gd name="T2" fmla="*/ 979 w 248"/>
                <a:gd name="T3" fmla="*/ 657 h 210"/>
                <a:gd name="T4" fmla="*/ 979 w 248"/>
                <a:gd name="T5" fmla="*/ 931 h 210"/>
                <a:gd name="T6" fmla="*/ 855 w 248"/>
                <a:gd name="T7" fmla="*/ 888 h 210"/>
                <a:gd name="T8" fmla="*/ 652 w 248"/>
                <a:gd name="T9" fmla="*/ 1041 h 210"/>
                <a:gd name="T10" fmla="*/ 0 w 248"/>
                <a:gd name="T11" fmla="*/ 613 h 210"/>
                <a:gd name="T12" fmla="*/ 163 w 248"/>
                <a:gd name="T13" fmla="*/ 0 h 210"/>
                <a:gd name="T14" fmla="*/ 979 w 248"/>
                <a:gd name="T15" fmla="*/ 38 h 210"/>
                <a:gd name="T16" fmla="*/ 1099 w 248"/>
                <a:gd name="T17" fmla="*/ 310 h 210"/>
                <a:gd name="T18" fmla="*/ 1261 w 248"/>
                <a:gd name="T19" fmla="*/ 584 h 210"/>
                <a:gd name="T20" fmla="*/ 1261 w 248"/>
                <a:gd name="T21" fmla="*/ 657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8"/>
                <a:gd name="T34" fmla="*/ 0 h 210"/>
                <a:gd name="T35" fmla="*/ 248 w 248"/>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8" h="210">
                  <a:moveTo>
                    <a:pt x="248" y="132"/>
                  </a:moveTo>
                  <a:lnTo>
                    <a:pt x="192" y="132"/>
                  </a:lnTo>
                  <a:lnTo>
                    <a:pt x="192" y="187"/>
                  </a:lnTo>
                  <a:lnTo>
                    <a:pt x="168" y="179"/>
                  </a:lnTo>
                  <a:lnTo>
                    <a:pt x="128" y="210"/>
                  </a:lnTo>
                  <a:lnTo>
                    <a:pt x="0" y="124"/>
                  </a:lnTo>
                  <a:lnTo>
                    <a:pt x="32" y="0"/>
                  </a:lnTo>
                  <a:lnTo>
                    <a:pt x="192" y="8"/>
                  </a:lnTo>
                  <a:lnTo>
                    <a:pt x="216" y="62"/>
                  </a:lnTo>
                  <a:lnTo>
                    <a:pt x="248" y="117"/>
                  </a:lnTo>
                  <a:lnTo>
                    <a:pt x="248" y="132"/>
                  </a:lnTo>
                  <a:close/>
                </a:path>
              </a:pathLst>
            </a:custGeom>
            <a:solidFill>
              <a:srgbClr val="C0C0C0"/>
            </a:solidFill>
            <a:ln w="12700">
              <a:solidFill>
                <a:srgbClr val="C0C0C0"/>
              </a:solidFill>
              <a:prstDash val="solid"/>
              <a:round/>
              <a:headEnd/>
              <a:tailEnd/>
            </a:ln>
          </p:spPr>
          <p:txBody>
            <a:bodyPr/>
            <a:lstStyle/>
            <a:p>
              <a:endParaRPr lang="en-US"/>
            </a:p>
          </p:txBody>
        </p:sp>
        <p:sp>
          <p:nvSpPr>
            <p:cNvPr id="28" name="Freeform 495"/>
            <p:cNvSpPr>
              <a:spLocks/>
            </p:cNvSpPr>
            <p:nvPr/>
          </p:nvSpPr>
          <p:spPr bwMode="auto">
            <a:xfrm>
              <a:off x="1889" y="1681"/>
              <a:ext cx="357" cy="205"/>
            </a:xfrm>
            <a:custGeom>
              <a:avLst/>
              <a:gdLst>
                <a:gd name="T0" fmla="*/ 1494 w 312"/>
                <a:gd name="T1" fmla="*/ 912 h 179"/>
                <a:gd name="T2" fmla="*/ 0 w 312"/>
                <a:gd name="T3" fmla="*/ 837 h 179"/>
                <a:gd name="T4" fmla="*/ 283 w 312"/>
                <a:gd name="T5" fmla="*/ 434 h 179"/>
                <a:gd name="T6" fmla="*/ 405 w 312"/>
                <a:gd name="T7" fmla="*/ 242 h 179"/>
                <a:gd name="T8" fmla="*/ 527 w 312"/>
                <a:gd name="T9" fmla="*/ 123 h 179"/>
                <a:gd name="T10" fmla="*/ 1008 w 312"/>
                <a:gd name="T11" fmla="*/ 0 h 179"/>
                <a:gd name="T12" fmla="*/ 1090 w 312"/>
                <a:gd name="T13" fmla="*/ 161 h 179"/>
                <a:gd name="T14" fmla="*/ 1211 w 312"/>
                <a:gd name="T15" fmla="*/ 394 h 179"/>
                <a:gd name="T16" fmla="*/ 1370 w 312"/>
                <a:gd name="T17" fmla="*/ 394 h 179"/>
                <a:gd name="T18" fmla="*/ 1569 w 312"/>
                <a:gd name="T19" fmla="*/ 675 h 179"/>
                <a:gd name="T20" fmla="*/ 1494 w 312"/>
                <a:gd name="T21" fmla="*/ 869 h 179"/>
                <a:gd name="T22" fmla="*/ 1494 w 312"/>
                <a:gd name="T23" fmla="*/ 912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
                <a:gd name="T37" fmla="*/ 0 h 179"/>
                <a:gd name="T38" fmla="*/ 312 w 312"/>
                <a:gd name="T39" fmla="*/ 179 h 1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 h="179">
                  <a:moveTo>
                    <a:pt x="296" y="179"/>
                  </a:moveTo>
                  <a:lnTo>
                    <a:pt x="0" y="164"/>
                  </a:lnTo>
                  <a:lnTo>
                    <a:pt x="56" y="86"/>
                  </a:lnTo>
                  <a:lnTo>
                    <a:pt x="80" y="47"/>
                  </a:lnTo>
                  <a:lnTo>
                    <a:pt x="104" y="24"/>
                  </a:lnTo>
                  <a:lnTo>
                    <a:pt x="200" y="0"/>
                  </a:lnTo>
                  <a:lnTo>
                    <a:pt x="216" y="31"/>
                  </a:lnTo>
                  <a:lnTo>
                    <a:pt x="240" y="78"/>
                  </a:lnTo>
                  <a:lnTo>
                    <a:pt x="272" y="78"/>
                  </a:lnTo>
                  <a:lnTo>
                    <a:pt x="312" y="133"/>
                  </a:lnTo>
                  <a:lnTo>
                    <a:pt x="296" y="171"/>
                  </a:lnTo>
                  <a:lnTo>
                    <a:pt x="296" y="179"/>
                  </a:lnTo>
                  <a:close/>
                </a:path>
              </a:pathLst>
            </a:custGeom>
            <a:solidFill>
              <a:srgbClr val="C0C0C0"/>
            </a:solidFill>
            <a:ln w="12700">
              <a:solidFill>
                <a:srgbClr val="C0C0C0"/>
              </a:solidFill>
              <a:prstDash val="solid"/>
              <a:round/>
              <a:headEnd/>
              <a:tailEnd/>
            </a:ln>
          </p:spPr>
          <p:txBody>
            <a:bodyPr/>
            <a:lstStyle/>
            <a:p>
              <a:endParaRPr lang="en-US"/>
            </a:p>
          </p:txBody>
        </p:sp>
        <p:sp>
          <p:nvSpPr>
            <p:cNvPr id="29" name="Freeform 496"/>
            <p:cNvSpPr>
              <a:spLocks/>
            </p:cNvSpPr>
            <p:nvPr/>
          </p:nvSpPr>
          <p:spPr bwMode="auto">
            <a:xfrm>
              <a:off x="1935" y="1975"/>
              <a:ext cx="311" cy="188"/>
            </a:xfrm>
            <a:custGeom>
              <a:avLst/>
              <a:gdLst>
                <a:gd name="T0" fmla="*/ 1039 w 272"/>
                <a:gd name="T1" fmla="*/ 851 h 164"/>
                <a:gd name="T2" fmla="*/ 321 w 272"/>
                <a:gd name="T3" fmla="*/ 801 h 164"/>
                <a:gd name="T4" fmla="*/ 321 w 272"/>
                <a:gd name="T5" fmla="*/ 484 h 164"/>
                <a:gd name="T6" fmla="*/ 0 w 272"/>
                <a:gd name="T7" fmla="*/ 0 h 164"/>
                <a:gd name="T8" fmla="*/ 1279 w 272"/>
                <a:gd name="T9" fmla="*/ 38 h 164"/>
                <a:gd name="T10" fmla="*/ 1196 w 272"/>
                <a:gd name="T11" fmla="*/ 162 h 164"/>
                <a:gd name="T12" fmla="*/ 1358 w 272"/>
                <a:gd name="T13" fmla="*/ 162 h 164"/>
                <a:gd name="T14" fmla="*/ 1157 w 272"/>
                <a:gd name="T15" fmla="*/ 358 h 164"/>
                <a:gd name="T16" fmla="*/ 1157 w 272"/>
                <a:gd name="T17" fmla="*/ 801 h 164"/>
                <a:gd name="T18" fmla="*/ 1039 w 272"/>
                <a:gd name="T19" fmla="*/ 851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164"/>
                <a:gd name="T32" fmla="*/ 272 w 27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164">
                  <a:moveTo>
                    <a:pt x="208" y="164"/>
                  </a:moveTo>
                  <a:lnTo>
                    <a:pt x="64" y="156"/>
                  </a:lnTo>
                  <a:lnTo>
                    <a:pt x="64" y="93"/>
                  </a:lnTo>
                  <a:lnTo>
                    <a:pt x="0" y="0"/>
                  </a:lnTo>
                  <a:lnTo>
                    <a:pt x="256" y="8"/>
                  </a:lnTo>
                  <a:lnTo>
                    <a:pt x="240" y="31"/>
                  </a:lnTo>
                  <a:lnTo>
                    <a:pt x="272" y="31"/>
                  </a:lnTo>
                  <a:lnTo>
                    <a:pt x="232" y="70"/>
                  </a:lnTo>
                  <a:lnTo>
                    <a:pt x="232" y="156"/>
                  </a:lnTo>
                  <a:lnTo>
                    <a:pt x="208" y="164"/>
                  </a:lnTo>
                  <a:close/>
                </a:path>
              </a:pathLst>
            </a:custGeom>
            <a:solidFill>
              <a:srgbClr val="C0C0C0"/>
            </a:solidFill>
            <a:ln w="12700">
              <a:solidFill>
                <a:srgbClr val="C0C0C0"/>
              </a:solidFill>
              <a:prstDash val="solid"/>
              <a:round/>
              <a:headEnd/>
              <a:tailEnd/>
            </a:ln>
          </p:spPr>
          <p:txBody>
            <a:bodyPr/>
            <a:lstStyle/>
            <a:p>
              <a:endParaRPr lang="en-US"/>
            </a:p>
          </p:txBody>
        </p:sp>
        <p:sp>
          <p:nvSpPr>
            <p:cNvPr id="30" name="Freeform 497"/>
            <p:cNvSpPr>
              <a:spLocks/>
            </p:cNvSpPr>
            <p:nvPr/>
          </p:nvSpPr>
          <p:spPr bwMode="auto">
            <a:xfrm>
              <a:off x="2136" y="1520"/>
              <a:ext cx="248" cy="393"/>
            </a:xfrm>
            <a:custGeom>
              <a:avLst/>
              <a:gdLst>
                <a:gd name="T0" fmla="*/ 1007 w 216"/>
                <a:gd name="T1" fmla="*/ 1756 h 343"/>
                <a:gd name="T2" fmla="*/ 884 w 216"/>
                <a:gd name="T3" fmla="*/ 1756 h 343"/>
                <a:gd name="T4" fmla="*/ 421 w 216"/>
                <a:gd name="T5" fmla="*/ 1712 h 343"/>
                <a:gd name="T6" fmla="*/ 421 w 216"/>
                <a:gd name="T7" fmla="*/ 1633 h 343"/>
                <a:gd name="T8" fmla="*/ 421 w 216"/>
                <a:gd name="T9" fmla="*/ 1587 h 343"/>
                <a:gd name="T10" fmla="*/ 501 w 216"/>
                <a:gd name="T11" fmla="*/ 1399 h 343"/>
                <a:gd name="T12" fmla="*/ 288 w 216"/>
                <a:gd name="T13" fmla="*/ 1118 h 343"/>
                <a:gd name="T14" fmla="*/ 125 w 216"/>
                <a:gd name="T15" fmla="*/ 1118 h 343"/>
                <a:gd name="T16" fmla="*/ 0 w 216"/>
                <a:gd name="T17" fmla="*/ 879 h 343"/>
                <a:gd name="T18" fmla="*/ 83 w 216"/>
                <a:gd name="T19" fmla="*/ 796 h 343"/>
                <a:gd name="T20" fmla="*/ 288 w 216"/>
                <a:gd name="T21" fmla="*/ 321 h 343"/>
                <a:gd name="T22" fmla="*/ 212 w 216"/>
                <a:gd name="T23" fmla="*/ 38 h 343"/>
                <a:gd name="T24" fmla="*/ 377 w 216"/>
                <a:gd name="T25" fmla="*/ 0 h 343"/>
                <a:gd name="T26" fmla="*/ 630 w 216"/>
                <a:gd name="T27" fmla="*/ 38 h 343"/>
                <a:gd name="T28" fmla="*/ 1133 w 216"/>
                <a:gd name="T29" fmla="*/ 38 h 343"/>
                <a:gd name="T30" fmla="*/ 1094 w 216"/>
                <a:gd name="T31" fmla="*/ 638 h 343"/>
                <a:gd name="T32" fmla="*/ 922 w 216"/>
                <a:gd name="T33" fmla="*/ 1231 h 343"/>
                <a:gd name="T34" fmla="*/ 1007 w 216"/>
                <a:gd name="T35" fmla="*/ 1756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343"/>
                <a:gd name="T56" fmla="*/ 216 w 216"/>
                <a:gd name="T57" fmla="*/ 343 h 3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343">
                  <a:moveTo>
                    <a:pt x="192" y="343"/>
                  </a:moveTo>
                  <a:lnTo>
                    <a:pt x="168" y="343"/>
                  </a:lnTo>
                  <a:lnTo>
                    <a:pt x="80" y="335"/>
                  </a:lnTo>
                  <a:lnTo>
                    <a:pt x="80" y="319"/>
                  </a:lnTo>
                  <a:lnTo>
                    <a:pt x="80" y="311"/>
                  </a:lnTo>
                  <a:lnTo>
                    <a:pt x="96" y="273"/>
                  </a:lnTo>
                  <a:lnTo>
                    <a:pt x="56" y="218"/>
                  </a:lnTo>
                  <a:lnTo>
                    <a:pt x="24" y="218"/>
                  </a:lnTo>
                  <a:lnTo>
                    <a:pt x="0" y="171"/>
                  </a:lnTo>
                  <a:lnTo>
                    <a:pt x="16" y="156"/>
                  </a:lnTo>
                  <a:lnTo>
                    <a:pt x="56" y="62"/>
                  </a:lnTo>
                  <a:lnTo>
                    <a:pt x="40" y="8"/>
                  </a:lnTo>
                  <a:lnTo>
                    <a:pt x="72" y="0"/>
                  </a:lnTo>
                  <a:lnTo>
                    <a:pt x="120" y="8"/>
                  </a:lnTo>
                  <a:lnTo>
                    <a:pt x="216" y="8"/>
                  </a:lnTo>
                  <a:lnTo>
                    <a:pt x="208" y="125"/>
                  </a:lnTo>
                  <a:lnTo>
                    <a:pt x="176" y="241"/>
                  </a:lnTo>
                  <a:lnTo>
                    <a:pt x="192" y="343"/>
                  </a:lnTo>
                  <a:close/>
                </a:path>
              </a:pathLst>
            </a:custGeom>
            <a:solidFill>
              <a:srgbClr val="C0C0C0"/>
            </a:solidFill>
            <a:ln w="12700">
              <a:solidFill>
                <a:srgbClr val="C0C0C0"/>
              </a:solidFill>
              <a:prstDash val="solid"/>
              <a:round/>
              <a:headEnd/>
              <a:tailEnd/>
            </a:ln>
          </p:spPr>
          <p:txBody>
            <a:bodyPr/>
            <a:lstStyle/>
            <a:p>
              <a:endParaRPr lang="en-US"/>
            </a:p>
          </p:txBody>
        </p:sp>
        <p:sp>
          <p:nvSpPr>
            <p:cNvPr id="31" name="Freeform 498"/>
            <p:cNvSpPr>
              <a:spLocks/>
            </p:cNvSpPr>
            <p:nvPr/>
          </p:nvSpPr>
          <p:spPr bwMode="auto">
            <a:xfrm>
              <a:off x="1889" y="1868"/>
              <a:ext cx="339" cy="116"/>
            </a:xfrm>
            <a:custGeom>
              <a:avLst/>
              <a:gdLst>
                <a:gd name="T0" fmla="*/ 1506 w 296"/>
                <a:gd name="T1" fmla="*/ 532 h 101"/>
                <a:gd name="T2" fmla="*/ 206 w 296"/>
                <a:gd name="T3" fmla="*/ 492 h 101"/>
                <a:gd name="T4" fmla="*/ 0 w 296"/>
                <a:gd name="T5" fmla="*/ 0 h 101"/>
                <a:gd name="T6" fmla="*/ 1506 w 296"/>
                <a:gd name="T7" fmla="*/ 79 h 101"/>
                <a:gd name="T8" fmla="*/ 1506 w 296"/>
                <a:gd name="T9" fmla="*/ 163 h 101"/>
                <a:gd name="T10" fmla="*/ 1506 w 296"/>
                <a:gd name="T11" fmla="*/ 492 h 101"/>
                <a:gd name="T12" fmla="*/ 1506 w 296"/>
                <a:gd name="T13" fmla="*/ 532 h 101"/>
                <a:gd name="T14" fmla="*/ 0 60000 65536"/>
                <a:gd name="T15" fmla="*/ 0 60000 65536"/>
                <a:gd name="T16" fmla="*/ 0 60000 65536"/>
                <a:gd name="T17" fmla="*/ 0 60000 65536"/>
                <a:gd name="T18" fmla="*/ 0 60000 65536"/>
                <a:gd name="T19" fmla="*/ 0 60000 65536"/>
                <a:gd name="T20" fmla="*/ 0 60000 65536"/>
                <a:gd name="T21" fmla="*/ 0 w 296"/>
                <a:gd name="T22" fmla="*/ 0 h 101"/>
                <a:gd name="T23" fmla="*/ 296 w 296"/>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 h="101">
                  <a:moveTo>
                    <a:pt x="296" y="101"/>
                  </a:moveTo>
                  <a:lnTo>
                    <a:pt x="40" y="93"/>
                  </a:lnTo>
                  <a:lnTo>
                    <a:pt x="0" y="0"/>
                  </a:lnTo>
                  <a:lnTo>
                    <a:pt x="296" y="15"/>
                  </a:lnTo>
                  <a:lnTo>
                    <a:pt x="296" y="31"/>
                  </a:lnTo>
                  <a:lnTo>
                    <a:pt x="296" y="93"/>
                  </a:lnTo>
                  <a:lnTo>
                    <a:pt x="296" y="101"/>
                  </a:lnTo>
                  <a:close/>
                </a:path>
              </a:pathLst>
            </a:custGeom>
            <a:solidFill>
              <a:srgbClr val="C0C0C0"/>
            </a:solidFill>
            <a:ln w="12700">
              <a:solidFill>
                <a:srgbClr val="C0C0C0"/>
              </a:solidFill>
              <a:prstDash val="solid"/>
              <a:round/>
              <a:headEnd/>
              <a:tailEnd/>
            </a:ln>
          </p:spPr>
          <p:txBody>
            <a:bodyPr/>
            <a:lstStyle/>
            <a:p>
              <a:endParaRPr lang="en-US"/>
            </a:p>
          </p:txBody>
        </p:sp>
        <p:sp>
          <p:nvSpPr>
            <p:cNvPr id="32" name="Freeform 499"/>
            <p:cNvSpPr>
              <a:spLocks/>
            </p:cNvSpPr>
            <p:nvPr/>
          </p:nvSpPr>
          <p:spPr bwMode="auto">
            <a:xfrm>
              <a:off x="1889" y="1253"/>
              <a:ext cx="394" cy="312"/>
            </a:xfrm>
            <a:custGeom>
              <a:avLst/>
              <a:gdLst>
                <a:gd name="T0" fmla="*/ 1303 w 344"/>
                <a:gd name="T1" fmla="*/ 1251 h 272"/>
                <a:gd name="T2" fmla="*/ 856 w 344"/>
                <a:gd name="T3" fmla="*/ 1292 h 272"/>
                <a:gd name="T4" fmla="*/ 530 w 344"/>
                <a:gd name="T5" fmla="*/ 1410 h 272"/>
                <a:gd name="T6" fmla="*/ 369 w 344"/>
                <a:gd name="T7" fmla="*/ 1208 h 272"/>
                <a:gd name="T8" fmla="*/ 38 w 344"/>
                <a:gd name="T9" fmla="*/ 1091 h 272"/>
                <a:gd name="T10" fmla="*/ 0 w 344"/>
                <a:gd name="T11" fmla="*/ 1012 h 272"/>
                <a:gd name="T12" fmla="*/ 81 w 344"/>
                <a:gd name="T13" fmla="*/ 961 h 272"/>
                <a:gd name="T14" fmla="*/ 206 w 344"/>
                <a:gd name="T15" fmla="*/ 769 h 272"/>
                <a:gd name="T16" fmla="*/ 123 w 344"/>
                <a:gd name="T17" fmla="*/ 638 h 272"/>
                <a:gd name="T18" fmla="*/ 324 w 344"/>
                <a:gd name="T19" fmla="*/ 484 h 272"/>
                <a:gd name="T20" fmla="*/ 449 w 344"/>
                <a:gd name="T21" fmla="*/ 527 h 272"/>
                <a:gd name="T22" fmla="*/ 449 w 344"/>
                <a:gd name="T23" fmla="*/ 243 h 272"/>
                <a:gd name="T24" fmla="*/ 732 w 344"/>
                <a:gd name="T25" fmla="*/ 243 h 272"/>
                <a:gd name="T26" fmla="*/ 980 w 344"/>
                <a:gd name="T27" fmla="*/ 34 h 272"/>
                <a:gd name="T28" fmla="*/ 1019 w 344"/>
                <a:gd name="T29" fmla="*/ 79 h 272"/>
                <a:gd name="T30" fmla="*/ 1144 w 344"/>
                <a:gd name="T31" fmla="*/ 0 h 272"/>
                <a:gd name="T32" fmla="*/ 1262 w 344"/>
                <a:gd name="T33" fmla="*/ 79 h 272"/>
                <a:gd name="T34" fmla="*/ 1303 w 344"/>
                <a:gd name="T35" fmla="*/ 197 h 272"/>
                <a:gd name="T36" fmla="*/ 1426 w 344"/>
                <a:gd name="T37" fmla="*/ 197 h 272"/>
                <a:gd name="T38" fmla="*/ 1469 w 344"/>
                <a:gd name="T39" fmla="*/ 119 h 272"/>
                <a:gd name="T40" fmla="*/ 1754 w 344"/>
                <a:gd name="T41" fmla="*/ 367 h 272"/>
                <a:gd name="T42" fmla="*/ 1709 w 344"/>
                <a:gd name="T43" fmla="*/ 638 h 272"/>
                <a:gd name="T44" fmla="*/ 1709 w 344"/>
                <a:gd name="T45" fmla="*/ 1251 h 272"/>
                <a:gd name="T46" fmla="*/ 1469 w 344"/>
                <a:gd name="T47" fmla="*/ 1208 h 272"/>
                <a:gd name="T48" fmla="*/ 1303 w 344"/>
                <a:gd name="T49" fmla="*/ 1251 h 2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4"/>
                <a:gd name="T76" fmla="*/ 0 h 272"/>
                <a:gd name="T77" fmla="*/ 344 w 344"/>
                <a:gd name="T78" fmla="*/ 272 h 2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4" h="272">
                  <a:moveTo>
                    <a:pt x="256" y="241"/>
                  </a:moveTo>
                  <a:lnTo>
                    <a:pt x="168" y="249"/>
                  </a:lnTo>
                  <a:lnTo>
                    <a:pt x="104" y="272"/>
                  </a:lnTo>
                  <a:lnTo>
                    <a:pt x="72" y="233"/>
                  </a:lnTo>
                  <a:lnTo>
                    <a:pt x="8" y="210"/>
                  </a:lnTo>
                  <a:lnTo>
                    <a:pt x="0" y="194"/>
                  </a:lnTo>
                  <a:lnTo>
                    <a:pt x="16" y="186"/>
                  </a:lnTo>
                  <a:lnTo>
                    <a:pt x="40" y="147"/>
                  </a:lnTo>
                  <a:lnTo>
                    <a:pt x="24" y="124"/>
                  </a:lnTo>
                  <a:lnTo>
                    <a:pt x="64" y="93"/>
                  </a:lnTo>
                  <a:lnTo>
                    <a:pt x="88" y="101"/>
                  </a:lnTo>
                  <a:lnTo>
                    <a:pt x="88" y="46"/>
                  </a:lnTo>
                  <a:lnTo>
                    <a:pt x="144" y="46"/>
                  </a:lnTo>
                  <a:lnTo>
                    <a:pt x="192" y="7"/>
                  </a:lnTo>
                  <a:lnTo>
                    <a:pt x="200" y="15"/>
                  </a:lnTo>
                  <a:lnTo>
                    <a:pt x="224" y="0"/>
                  </a:lnTo>
                  <a:lnTo>
                    <a:pt x="248" y="15"/>
                  </a:lnTo>
                  <a:lnTo>
                    <a:pt x="256" y="38"/>
                  </a:lnTo>
                  <a:lnTo>
                    <a:pt x="280" y="38"/>
                  </a:lnTo>
                  <a:lnTo>
                    <a:pt x="288" y="23"/>
                  </a:lnTo>
                  <a:lnTo>
                    <a:pt x="344" y="70"/>
                  </a:lnTo>
                  <a:lnTo>
                    <a:pt x="336" y="124"/>
                  </a:lnTo>
                  <a:lnTo>
                    <a:pt x="336" y="241"/>
                  </a:lnTo>
                  <a:lnTo>
                    <a:pt x="288" y="233"/>
                  </a:lnTo>
                  <a:lnTo>
                    <a:pt x="256" y="241"/>
                  </a:lnTo>
                  <a:close/>
                </a:path>
              </a:pathLst>
            </a:custGeom>
            <a:solidFill>
              <a:srgbClr val="C0C0C0"/>
            </a:solidFill>
            <a:ln w="12700">
              <a:solidFill>
                <a:srgbClr val="C0C0C0"/>
              </a:solidFill>
              <a:prstDash val="solid"/>
              <a:round/>
              <a:headEnd/>
              <a:tailEnd/>
            </a:ln>
          </p:spPr>
          <p:txBody>
            <a:bodyPr/>
            <a:lstStyle/>
            <a:p>
              <a:endParaRPr lang="en-US"/>
            </a:p>
          </p:txBody>
        </p:sp>
        <p:sp>
          <p:nvSpPr>
            <p:cNvPr id="33" name="Freeform 500"/>
            <p:cNvSpPr>
              <a:spLocks/>
            </p:cNvSpPr>
            <p:nvPr/>
          </p:nvSpPr>
          <p:spPr bwMode="auto">
            <a:xfrm>
              <a:off x="1367" y="1458"/>
              <a:ext cx="256" cy="232"/>
            </a:xfrm>
            <a:custGeom>
              <a:avLst/>
              <a:gdLst>
                <a:gd name="T0" fmla="*/ 1118 w 224"/>
                <a:gd name="T1" fmla="*/ 775 h 202"/>
                <a:gd name="T2" fmla="*/ 1073 w 224"/>
                <a:gd name="T3" fmla="*/ 896 h 202"/>
                <a:gd name="T4" fmla="*/ 995 w 224"/>
                <a:gd name="T5" fmla="*/ 859 h 202"/>
                <a:gd name="T6" fmla="*/ 719 w 224"/>
                <a:gd name="T7" fmla="*/ 1064 h 202"/>
                <a:gd name="T8" fmla="*/ 671 w 224"/>
                <a:gd name="T9" fmla="*/ 698 h 202"/>
                <a:gd name="T10" fmla="*/ 557 w 224"/>
                <a:gd name="T11" fmla="*/ 651 h 202"/>
                <a:gd name="T12" fmla="*/ 557 w 224"/>
                <a:gd name="T13" fmla="*/ 448 h 202"/>
                <a:gd name="T14" fmla="*/ 435 w 224"/>
                <a:gd name="T15" fmla="*/ 448 h 202"/>
                <a:gd name="T16" fmla="*/ 435 w 224"/>
                <a:gd name="T17" fmla="*/ 532 h 202"/>
                <a:gd name="T18" fmla="*/ 278 w 224"/>
                <a:gd name="T19" fmla="*/ 368 h 202"/>
                <a:gd name="T20" fmla="*/ 202 w 224"/>
                <a:gd name="T21" fmla="*/ 403 h 202"/>
                <a:gd name="T22" fmla="*/ 159 w 224"/>
                <a:gd name="T23" fmla="*/ 206 h 202"/>
                <a:gd name="T24" fmla="*/ 0 w 224"/>
                <a:gd name="T25" fmla="*/ 243 h 202"/>
                <a:gd name="T26" fmla="*/ 514 w 224"/>
                <a:gd name="T27" fmla="*/ 0 h 202"/>
                <a:gd name="T28" fmla="*/ 671 w 224"/>
                <a:gd name="T29" fmla="*/ 0 h 202"/>
                <a:gd name="T30" fmla="*/ 752 w 224"/>
                <a:gd name="T31" fmla="*/ 163 h 202"/>
                <a:gd name="T32" fmla="*/ 875 w 224"/>
                <a:gd name="T33" fmla="*/ 163 h 202"/>
                <a:gd name="T34" fmla="*/ 995 w 224"/>
                <a:gd name="T35" fmla="*/ 651 h 202"/>
                <a:gd name="T36" fmla="*/ 1118 w 224"/>
                <a:gd name="T37" fmla="*/ 775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202"/>
                <a:gd name="T59" fmla="*/ 224 w 224"/>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202">
                  <a:moveTo>
                    <a:pt x="224" y="147"/>
                  </a:moveTo>
                  <a:lnTo>
                    <a:pt x="216" y="171"/>
                  </a:lnTo>
                  <a:lnTo>
                    <a:pt x="200" y="163"/>
                  </a:lnTo>
                  <a:lnTo>
                    <a:pt x="144" y="202"/>
                  </a:lnTo>
                  <a:lnTo>
                    <a:pt x="136" y="132"/>
                  </a:lnTo>
                  <a:lnTo>
                    <a:pt x="112" y="124"/>
                  </a:lnTo>
                  <a:lnTo>
                    <a:pt x="112" y="85"/>
                  </a:lnTo>
                  <a:lnTo>
                    <a:pt x="88" y="85"/>
                  </a:lnTo>
                  <a:lnTo>
                    <a:pt x="88" y="101"/>
                  </a:lnTo>
                  <a:lnTo>
                    <a:pt x="56" y="70"/>
                  </a:lnTo>
                  <a:lnTo>
                    <a:pt x="40" y="77"/>
                  </a:lnTo>
                  <a:lnTo>
                    <a:pt x="32" y="38"/>
                  </a:lnTo>
                  <a:lnTo>
                    <a:pt x="0" y="46"/>
                  </a:lnTo>
                  <a:lnTo>
                    <a:pt x="104" y="0"/>
                  </a:lnTo>
                  <a:lnTo>
                    <a:pt x="136" y="0"/>
                  </a:lnTo>
                  <a:lnTo>
                    <a:pt x="152" y="31"/>
                  </a:lnTo>
                  <a:lnTo>
                    <a:pt x="176" y="31"/>
                  </a:lnTo>
                  <a:lnTo>
                    <a:pt x="200" y="124"/>
                  </a:lnTo>
                  <a:lnTo>
                    <a:pt x="224" y="147"/>
                  </a:lnTo>
                  <a:close/>
                </a:path>
              </a:pathLst>
            </a:custGeom>
            <a:solidFill>
              <a:srgbClr val="C0C0C0"/>
            </a:solidFill>
            <a:ln w="12700">
              <a:solidFill>
                <a:srgbClr val="C0C0C0"/>
              </a:solidFill>
              <a:prstDash val="solid"/>
              <a:round/>
              <a:headEnd/>
              <a:tailEnd/>
            </a:ln>
          </p:spPr>
          <p:txBody>
            <a:bodyPr/>
            <a:lstStyle/>
            <a:p>
              <a:endParaRPr lang="en-US"/>
            </a:p>
          </p:txBody>
        </p:sp>
        <p:sp>
          <p:nvSpPr>
            <p:cNvPr id="34" name="Freeform 501"/>
            <p:cNvSpPr>
              <a:spLocks/>
            </p:cNvSpPr>
            <p:nvPr/>
          </p:nvSpPr>
          <p:spPr bwMode="auto">
            <a:xfrm>
              <a:off x="1568" y="1360"/>
              <a:ext cx="202" cy="267"/>
            </a:xfrm>
            <a:custGeom>
              <a:avLst/>
              <a:gdLst>
                <a:gd name="T0" fmla="*/ 331 w 176"/>
                <a:gd name="T1" fmla="*/ 1035 h 233"/>
                <a:gd name="T2" fmla="*/ 248 w 176"/>
                <a:gd name="T3" fmla="*/ 1195 h 233"/>
                <a:gd name="T4" fmla="*/ 125 w 176"/>
                <a:gd name="T5" fmla="*/ 1077 h 233"/>
                <a:gd name="T6" fmla="*/ 0 w 176"/>
                <a:gd name="T7" fmla="*/ 600 h 233"/>
                <a:gd name="T8" fmla="*/ 39 w 176"/>
                <a:gd name="T9" fmla="*/ 516 h 233"/>
                <a:gd name="T10" fmla="*/ 125 w 176"/>
                <a:gd name="T11" fmla="*/ 516 h 233"/>
                <a:gd name="T12" fmla="*/ 375 w 176"/>
                <a:gd name="T13" fmla="*/ 83 h 233"/>
                <a:gd name="T14" fmla="*/ 421 w 176"/>
                <a:gd name="T15" fmla="*/ 0 h 233"/>
                <a:gd name="T16" fmla="*/ 500 w 176"/>
                <a:gd name="T17" fmla="*/ 83 h 233"/>
                <a:gd name="T18" fmla="*/ 461 w 176"/>
                <a:gd name="T19" fmla="*/ 244 h 233"/>
                <a:gd name="T20" fmla="*/ 671 w 176"/>
                <a:gd name="T21" fmla="*/ 399 h 233"/>
                <a:gd name="T22" fmla="*/ 708 w 176"/>
                <a:gd name="T23" fmla="*/ 557 h 233"/>
                <a:gd name="T24" fmla="*/ 918 w 176"/>
                <a:gd name="T25" fmla="*/ 716 h 233"/>
                <a:gd name="T26" fmla="*/ 708 w 176"/>
                <a:gd name="T27" fmla="*/ 1035 h 233"/>
                <a:gd name="T28" fmla="*/ 461 w 176"/>
                <a:gd name="T29" fmla="*/ 918 h 233"/>
                <a:gd name="T30" fmla="*/ 331 w 176"/>
                <a:gd name="T31" fmla="*/ 1035 h 2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233"/>
                <a:gd name="T50" fmla="*/ 176 w 176"/>
                <a:gd name="T51" fmla="*/ 233 h 2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233">
                  <a:moveTo>
                    <a:pt x="64" y="202"/>
                  </a:moveTo>
                  <a:lnTo>
                    <a:pt x="48" y="233"/>
                  </a:lnTo>
                  <a:lnTo>
                    <a:pt x="24" y="210"/>
                  </a:lnTo>
                  <a:lnTo>
                    <a:pt x="0" y="117"/>
                  </a:lnTo>
                  <a:lnTo>
                    <a:pt x="8" y="101"/>
                  </a:lnTo>
                  <a:lnTo>
                    <a:pt x="24" y="101"/>
                  </a:lnTo>
                  <a:lnTo>
                    <a:pt x="72" y="16"/>
                  </a:lnTo>
                  <a:lnTo>
                    <a:pt x="80" y="0"/>
                  </a:lnTo>
                  <a:lnTo>
                    <a:pt x="96" y="16"/>
                  </a:lnTo>
                  <a:lnTo>
                    <a:pt x="88" y="47"/>
                  </a:lnTo>
                  <a:lnTo>
                    <a:pt x="128" y="78"/>
                  </a:lnTo>
                  <a:lnTo>
                    <a:pt x="136" y="109"/>
                  </a:lnTo>
                  <a:lnTo>
                    <a:pt x="176" y="140"/>
                  </a:lnTo>
                  <a:lnTo>
                    <a:pt x="136" y="202"/>
                  </a:lnTo>
                  <a:lnTo>
                    <a:pt x="88" y="179"/>
                  </a:lnTo>
                  <a:lnTo>
                    <a:pt x="64" y="202"/>
                  </a:lnTo>
                  <a:close/>
                </a:path>
              </a:pathLst>
            </a:custGeom>
            <a:solidFill>
              <a:srgbClr val="C0C0C0"/>
            </a:solidFill>
            <a:ln w="12700">
              <a:solidFill>
                <a:srgbClr val="C0C0C0"/>
              </a:solidFill>
              <a:prstDash val="solid"/>
              <a:round/>
              <a:headEnd/>
              <a:tailEnd/>
            </a:ln>
          </p:spPr>
          <p:txBody>
            <a:bodyPr/>
            <a:lstStyle/>
            <a:p>
              <a:endParaRPr lang="en-US"/>
            </a:p>
          </p:txBody>
        </p:sp>
        <p:sp>
          <p:nvSpPr>
            <p:cNvPr id="35" name="Freeform 502"/>
            <p:cNvSpPr>
              <a:spLocks/>
            </p:cNvSpPr>
            <p:nvPr/>
          </p:nvSpPr>
          <p:spPr bwMode="auto">
            <a:xfrm>
              <a:off x="1623" y="1565"/>
              <a:ext cx="358" cy="303"/>
            </a:xfrm>
            <a:custGeom>
              <a:avLst/>
              <a:gdLst>
                <a:gd name="T0" fmla="*/ 1207 w 312"/>
                <a:gd name="T1" fmla="*/ 1323 h 265"/>
                <a:gd name="T2" fmla="*/ 792 w 312"/>
                <a:gd name="T3" fmla="*/ 1283 h 265"/>
                <a:gd name="T4" fmla="*/ 624 w 312"/>
                <a:gd name="T5" fmla="*/ 1169 h 265"/>
                <a:gd name="T6" fmla="*/ 421 w 312"/>
                <a:gd name="T7" fmla="*/ 1283 h 265"/>
                <a:gd name="T8" fmla="*/ 287 w 312"/>
                <a:gd name="T9" fmla="*/ 856 h 265"/>
                <a:gd name="T10" fmla="*/ 0 w 312"/>
                <a:gd name="T11" fmla="*/ 585 h 265"/>
                <a:gd name="T12" fmla="*/ 212 w 312"/>
                <a:gd name="T13" fmla="*/ 348 h 265"/>
                <a:gd name="T14" fmla="*/ 83 w 312"/>
                <a:gd name="T15" fmla="*/ 112 h 265"/>
                <a:gd name="T16" fmla="*/ 212 w 312"/>
                <a:gd name="T17" fmla="*/ 0 h 265"/>
                <a:gd name="T18" fmla="*/ 461 w 312"/>
                <a:gd name="T19" fmla="*/ 112 h 265"/>
                <a:gd name="T20" fmla="*/ 1126 w 312"/>
                <a:gd name="T21" fmla="*/ 657 h 265"/>
                <a:gd name="T22" fmla="*/ 1421 w 312"/>
                <a:gd name="T23" fmla="*/ 657 h 265"/>
                <a:gd name="T24" fmla="*/ 1631 w 312"/>
                <a:gd name="T25" fmla="*/ 737 h 265"/>
                <a:gd name="T26" fmla="*/ 1500 w 312"/>
                <a:gd name="T27" fmla="*/ 935 h 265"/>
                <a:gd name="T28" fmla="*/ 1207 w 312"/>
                <a:gd name="T29" fmla="*/ 1323 h 2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2"/>
                <a:gd name="T46" fmla="*/ 0 h 265"/>
                <a:gd name="T47" fmla="*/ 312 w 312"/>
                <a:gd name="T48" fmla="*/ 265 h 2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2" h="265">
                  <a:moveTo>
                    <a:pt x="232" y="265"/>
                  </a:moveTo>
                  <a:lnTo>
                    <a:pt x="152" y="257"/>
                  </a:lnTo>
                  <a:lnTo>
                    <a:pt x="120" y="234"/>
                  </a:lnTo>
                  <a:lnTo>
                    <a:pt x="80" y="257"/>
                  </a:lnTo>
                  <a:lnTo>
                    <a:pt x="56" y="171"/>
                  </a:lnTo>
                  <a:lnTo>
                    <a:pt x="0" y="117"/>
                  </a:lnTo>
                  <a:lnTo>
                    <a:pt x="40" y="70"/>
                  </a:lnTo>
                  <a:lnTo>
                    <a:pt x="16" y="23"/>
                  </a:lnTo>
                  <a:lnTo>
                    <a:pt x="40" y="0"/>
                  </a:lnTo>
                  <a:lnTo>
                    <a:pt x="88" y="23"/>
                  </a:lnTo>
                  <a:lnTo>
                    <a:pt x="216" y="132"/>
                  </a:lnTo>
                  <a:lnTo>
                    <a:pt x="272" y="132"/>
                  </a:lnTo>
                  <a:lnTo>
                    <a:pt x="312" y="148"/>
                  </a:lnTo>
                  <a:lnTo>
                    <a:pt x="288" y="187"/>
                  </a:lnTo>
                  <a:lnTo>
                    <a:pt x="232" y="265"/>
                  </a:lnTo>
                  <a:close/>
                </a:path>
              </a:pathLst>
            </a:custGeom>
            <a:solidFill>
              <a:srgbClr val="C0C0C0"/>
            </a:solidFill>
            <a:ln w="12700">
              <a:solidFill>
                <a:srgbClr val="C0C0C0"/>
              </a:solidFill>
              <a:prstDash val="solid"/>
              <a:round/>
              <a:headEnd/>
              <a:tailEnd/>
            </a:ln>
          </p:spPr>
          <p:txBody>
            <a:bodyPr/>
            <a:lstStyle/>
            <a:p>
              <a:endParaRPr lang="en-US"/>
            </a:p>
          </p:txBody>
        </p:sp>
        <p:sp>
          <p:nvSpPr>
            <p:cNvPr id="36" name="Freeform 503"/>
            <p:cNvSpPr>
              <a:spLocks/>
            </p:cNvSpPr>
            <p:nvPr/>
          </p:nvSpPr>
          <p:spPr bwMode="auto">
            <a:xfrm>
              <a:off x="1724" y="1476"/>
              <a:ext cx="284" cy="258"/>
            </a:xfrm>
            <a:custGeom>
              <a:avLst/>
              <a:gdLst>
                <a:gd name="T0" fmla="*/ 1261 w 248"/>
                <a:gd name="T1" fmla="*/ 998 h 226"/>
                <a:gd name="T2" fmla="*/ 1139 w 248"/>
                <a:gd name="T3" fmla="*/ 1112 h 226"/>
                <a:gd name="T4" fmla="*/ 938 w 248"/>
                <a:gd name="T5" fmla="*/ 1031 h 226"/>
                <a:gd name="T6" fmla="*/ 652 w 248"/>
                <a:gd name="T7" fmla="*/ 1031 h 226"/>
                <a:gd name="T8" fmla="*/ 0 w 248"/>
                <a:gd name="T9" fmla="*/ 494 h 226"/>
                <a:gd name="T10" fmla="*/ 206 w 248"/>
                <a:gd name="T11" fmla="*/ 191 h 226"/>
                <a:gd name="T12" fmla="*/ 0 w 248"/>
                <a:gd name="T13" fmla="*/ 38 h 226"/>
                <a:gd name="T14" fmla="*/ 732 w 248"/>
                <a:gd name="T15" fmla="*/ 0 h 226"/>
                <a:gd name="T16" fmla="*/ 773 w 248"/>
                <a:gd name="T17" fmla="*/ 80 h 226"/>
                <a:gd name="T18" fmla="*/ 1099 w 248"/>
                <a:gd name="T19" fmla="*/ 191 h 226"/>
                <a:gd name="T20" fmla="*/ 1261 w 248"/>
                <a:gd name="T21" fmla="*/ 380 h 226"/>
                <a:gd name="T22" fmla="*/ 1261 w 248"/>
                <a:gd name="T23" fmla="*/ 958 h 226"/>
                <a:gd name="T24" fmla="*/ 1261 w 248"/>
                <a:gd name="T25" fmla="*/ 998 h 2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8"/>
                <a:gd name="T40" fmla="*/ 0 h 226"/>
                <a:gd name="T41" fmla="*/ 248 w 248"/>
                <a:gd name="T42" fmla="*/ 226 h 2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8" h="226">
                  <a:moveTo>
                    <a:pt x="248" y="203"/>
                  </a:moveTo>
                  <a:lnTo>
                    <a:pt x="224" y="226"/>
                  </a:lnTo>
                  <a:lnTo>
                    <a:pt x="184" y="210"/>
                  </a:lnTo>
                  <a:lnTo>
                    <a:pt x="128" y="210"/>
                  </a:lnTo>
                  <a:lnTo>
                    <a:pt x="0" y="101"/>
                  </a:lnTo>
                  <a:lnTo>
                    <a:pt x="40" y="39"/>
                  </a:lnTo>
                  <a:lnTo>
                    <a:pt x="0" y="8"/>
                  </a:lnTo>
                  <a:lnTo>
                    <a:pt x="144" y="0"/>
                  </a:lnTo>
                  <a:lnTo>
                    <a:pt x="152" y="16"/>
                  </a:lnTo>
                  <a:lnTo>
                    <a:pt x="216" y="39"/>
                  </a:lnTo>
                  <a:lnTo>
                    <a:pt x="248" y="78"/>
                  </a:lnTo>
                  <a:lnTo>
                    <a:pt x="248" y="195"/>
                  </a:lnTo>
                  <a:lnTo>
                    <a:pt x="248" y="203"/>
                  </a:lnTo>
                  <a:close/>
                </a:path>
              </a:pathLst>
            </a:custGeom>
            <a:solidFill>
              <a:srgbClr val="C0C0C0"/>
            </a:solidFill>
            <a:ln w="12700">
              <a:solidFill>
                <a:srgbClr val="C0C0C0"/>
              </a:solidFill>
              <a:prstDash val="solid"/>
              <a:round/>
              <a:headEnd/>
              <a:tailEnd/>
            </a:ln>
          </p:spPr>
          <p:txBody>
            <a:bodyPr/>
            <a:lstStyle/>
            <a:p>
              <a:endParaRPr lang="en-US"/>
            </a:p>
          </p:txBody>
        </p:sp>
        <p:sp>
          <p:nvSpPr>
            <p:cNvPr id="37" name="Freeform 504"/>
            <p:cNvSpPr>
              <a:spLocks/>
            </p:cNvSpPr>
            <p:nvPr/>
          </p:nvSpPr>
          <p:spPr bwMode="auto">
            <a:xfrm>
              <a:off x="1440" y="1591"/>
              <a:ext cx="275" cy="304"/>
            </a:xfrm>
            <a:custGeom>
              <a:avLst/>
              <a:gdLst>
                <a:gd name="T0" fmla="*/ 1229 w 240"/>
                <a:gd name="T1" fmla="*/ 1210 h 265"/>
                <a:gd name="T2" fmla="*/ 1189 w 240"/>
                <a:gd name="T3" fmla="*/ 1333 h 265"/>
                <a:gd name="T4" fmla="*/ 858 w 240"/>
                <a:gd name="T5" fmla="*/ 1378 h 265"/>
                <a:gd name="T6" fmla="*/ 776 w 240"/>
                <a:gd name="T7" fmla="*/ 1293 h 265"/>
                <a:gd name="T8" fmla="*/ 327 w 240"/>
                <a:gd name="T9" fmla="*/ 1378 h 265"/>
                <a:gd name="T10" fmla="*/ 0 w 240"/>
                <a:gd name="T11" fmla="*/ 1174 h 265"/>
                <a:gd name="T12" fmla="*/ 83 w 240"/>
                <a:gd name="T13" fmla="*/ 1098 h 265"/>
                <a:gd name="T14" fmla="*/ 0 w 240"/>
                <a:gd name="T15" fmla="*/ 892 h 265"/>
                <a:gd name="T16" fmla="*/ 38 w 240"/>
                <a:gd name="T17" fmla="*/ 811 h 265"/>
                <a:gd name="T18" fmla="*/ 83 w 240"/>
                <a:gd name="T19" fmla="*/ 851 h 265"/>
                <a:gd name="T20" fmla="*/ 246 w 240"/>
                <a:gd name="T21" fmla="*/ 730 h 265"/>
                <a:gd name="T22" fmla="*/ 410 w 240"/>
                <a:gd name="T23" fmla="*/ 449 h 265"/>
                <a:gd name="T24" fmla="*/ 697 w 240"/>
                <a:gd name="T25" fmla="*/ 244 h 265"/>
                <a:gd name="T26" fmla="*/ 776 w 240"/>
                <a:gd name="T27" fmla="*/ 284 h 265"/>
                <a:gd name="T28" fmla="*/ 819 w 240"/>
                <a:gd name="T29" fmla="*/ 162 h 265"/>
                <a:gd name="T30" fmla="*/ 903 w 240"/>
                <a:gd name="T31" fmla="*/ 0 h 265"/>
                <a:gd name="T32" fmla="*/ 1020 w 240"/>
                <a:gd name="T33" fmla="*/ 244 h 265"/>
                <a:gd name="T34" fmla="*/ 819 w 240"/>
                <a:gd name="T35" fmla="*/ 491 h 265"/>
                <a:gd name="T36" fmla="*/ 1105 w 240"/>
                <a:gd name="T37" fmla="*/ 770 h 265"/>
                <a:gd name="T38" fmla="*/ 1229 w 240"/>
                <a:gd name="T39" fmla="*/ 1210 h 2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0"/>
                <a:gd name="T61" fmla="*/ 0 h 265"/>
                <a:gd name="T62" fmla="*/ 240 w 240"/>
                <a:gd name="T63" fmla="*/ 265 h 2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0" h="265">
                  <a:moveTo>
                    <a:pt x="240" y="234"/>
                  </a:moveTo>
                  <a:lnTo>
                    <a:pt x="232" y="257"/>
                  </a:lnTo>
                  <a:lnTo>
                    <a:pt x="168" y="265"/>
                  </a:lnTo>
                  <a:lnTo>
                    <a:pt x="152" y="249"/>
                  </a:lnTo>
                  <a:lnTo>
                    <a:pt x="64" y="265"/>
                  </a:lnTo>
                  <a:lnTo>
                    <a:pt x="0" y="226"/>
                  </a:lnTo>
                  <a:lnTo>
                    <a:pt x="16" y="211"/>
                  </a:lnTo>
                  <a:lnTo>
                    <a:pt x="0" y="172"/>
                  </a:lnTo>
                  <a:lnTo>
                    <a:pt x="8" y="156"/>
                  </a:lnTo>
                  <a:lnTo>
                    <a:pt x="16" y="164"/>
                  </a:lnTo>
                  <a:lnTo>
                    <a:pt x="48" y="140"/>
                  </a:lnTo>
                  <a:lnTo>
                    <a:pt x="80" y="86"/>
                  </a:lnTo>
                  <a:lnTo>
                    <a:pt x="136" y="47"/>
                  </a:lnTo>
                  <a:lnTo>
                    <a:pt x="152" y="55"/>
                  </a:lnTo>
                  <a:lnTo>
                    <a:pt x="160" y="31"/>
                  </a:lnTo>
                  <a:lnTo>
                    <a:pt x="176" y="0"/>
                  </a:lnTo>
                  <a:lnTo>
                    <a:pt x="200" y="47"/>
                  </a:lnTo>
                  <a:lnTo>
                    <a:pt x="160" y="94"/>
                  </a:lnTo>
                  <a:lnTo>
                    <a:pt x="216" y="148"/>
                  </a:lnTo>
                  <a:lnTo>
                    <a:pt x="240" y="234"/>
                  </a:lnTo>
                  <a:close/>
                </a:path>
              </a:pathLst>
            </a:custGeom>
            <a:solidFill>
              <a:srgbClr val="C0C0C0"/>
            </a:solidFill>
            <a:ln w="12700">
              <a:solidFill>
                <a:srgbClr val="C0C0C0"/>
              </a:solidFill>
              <a:prstDash val="solid"/>
              <a:round/>
              <a:headEnd/>
              <a:tailEnd/>
            </a:ln>
          </p:spPr>
          <p:txBody>
            <a:bodyPr/>
            <a:lstStyle/>
            <a:p>
              <a:endParaRPr lang="en-US"/>
            </a:p>
          </p:txBody>
        </p:sp>
        <p:sp>
          <p:nvSpPr>
            <p:cNvPr id="38" name="Freeform 505"/>
            <p:cNvSpPr>
              <a:spLocks/>
            </p:cNvSpPr>
            <p:nvPr/>
          </p:nvSpPr>
          <p:spPr bwMode="auto">
            <a:xfrm>
              <a:off x="1660" y="1297"/>
              <a:ext cx="275" cy="188"/>
            </a:xfrm>
            <a:custGeom>
              <a:avLst/>
              <a:gdLst>
                <a:gd name="T0" fmla="*/ 1020 w 240"/>
                <a:gd name="T1" fmla="*/ 801 h 164"/>
                <a:gd name="T2" fmla="*/ 285 w 240"/>
                <a:gd name="T3" fmla="*/ 851 h 164"/>
                <a:gd name="T4" fmla="*/ 246 w 240"/>
                <a:gd name="T5" fmla="*/ 680 h 164"/>
                <a:gd name="T6" fmla="*/ 38 w 240"/>
                <a:gd name="T7" fmla="*/ 528 h 164"/>
                <a:gd name="T8" fmla="*/ 83 w 240"/>
                <a:gd name="T9" fmla="*/ 368 h 164"/>
                <a:gd name="T10" fmla="*/ 0 w 240"/>
                <a:gd name="T11" fmla="*/ 284 h 164"/>
                <a:gd name="T12" fmla="*/ 38 w 240"/>
                <a:gd name="T13" fmla="*/ 244 h 164"/>
                <a:gd name="T14" fmla="*/ 327 w 240"/>
                <a:gd name="T15" fmla="*/ 38 h 164"/>
                <a:gd name="T16" fmla="*/ 410 w 240"/>
                <a:gd name="T17" fmla="*/ 125 h 164"/>
                <a:gd name="T18" fmla="*/ 571 w 240"/>
                <a:gd name="T19" fmla="*/ 125 h 164"/>
                <a:gd name="T20" fmla="*/ 493 w 240"/>
                <a:gd name="T21" fmla="*/ 0 h 164"/>
                <a:gd name="T22" fmla="*/ 1146 w 240"/>
                <a:gd name="T23" fmla="*/ 446 h 164"/>
                <a:gd name="T24" fmla="*/ 1229 w 240"/>
                <a:gd name="T25" fmla="*/ 564 h 164"/>
                <a:gd name="T26" fmla="*/ 1105 w 240"/>
                <a:gd name="T27" fmla="*/ 766 h 164"/>
                <a:gd name="T28" fmla="*/ 1020 w 240"/>
                <a:gd name="T29" fmla="*/ 801 h 1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0"/>
                <a:gd name="T46" fmla="*/ 0 h 164"/>
                <a:gd name="T47" fmla="*/ 240 w 240"/>
                <a:gd name="T48" fmla="*/ 164 h 1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0" h="164">
                  <a:moveTo>
                    <a:pt x="200" y="156"/>
                  </a:moveTo>
                  <a:lnTo>
                    <a:pt x="56" y="164"/>
                  </a:lnTo>
                  <a:lnTo>
                    <a:pt x="48" y="133"/>
                  </a:lnTo>
                  <a:lnTo>
                    <a:pt x="8" y="102"/>
                  </a:lnTo>
                  <a:lnTo>
                    <a:pt x="16" y="71"/>
                  </a:lnTo>
                  <a:lnTo>
                    <a:pt x="0" y="55"/>
                  </a:lnTo>
                  <a:lnTo>
                    <a:pt x="8" y="47"/>
                  </a:lnTo>
                  <a:lnTo>
                    <a:pt x="64" y="8"/>
                  </a:lnTo>
                  <a:lnTo>
                    <a:pt x="80" y="24"/>
                  </a:lnTo>
                  <a:lnTo>
                    <a:pt x="112" y="24"/>
                  </a:lnTo>
                  <a:lnTo>
                    <a:pt x="96" y="0"/>
                  </a:lnTo>
                  <a:lnTo>
                    <a:pt x="224" y="86"/>
                  </a:lnTo>
                  <a:lnTo>
                    <a:pt x="240" y="109"/>
                  </a:lnTo>
                  <a:lnTo>
                    <a:pt x="216" y="148"/>
                  </a:lnTo>
                  <a:lnTo>
                    <a:pt x="200" y="156"/>
                  </a:lnTo>
                  <a:close/>
                </a:path>
              </a:pathLst>
            </a:custGeom>
            <a:solidFill>
              <a:srgbClr val="C0C0C0"/>
            </a:solidFill>
            <a:ln w="12700">
              <a:solidFill>
                <a:srgbClr val="C0C0C0"/>
              </a:solidFill>
              <a:prstDash val="solid"/>
              <a:round/>
              <a:headEnd/>
              <a:tailEnd/>
            </a:ln>
          </p:spPr>
          <p:txBody>
            <a:bodyPr/>
            <a:lstStyle/>
            <a:p>
              <a:endParaRPr lang="en-US"/>
            </a:p>
          </p:txBody>
        </p:sp>
        <p:sp>
          <p:nvSpPr>
            <p:cNvPr id="39" name="Freeform 506"/>
            <p:cNvSpPr>
              <a:spLocks/>
            </p:cNvSpPr>
            <p:nvPr/>
          </p:nvSpPr>
          <p:spPr bwMode="auto">
            <a:xfrm>
              <a:off x="2521" y="1181"/>
              <a:ext cx="257" cy="205"/>
            </a:xfrm>
            <a:custGeom>
              <a:avLst/>
              <a:gdLst>
                <a:gd name="T0" fmla="*/ 1126 w 224"/>
                <a:gd name="T1" fmla="*/ 912 h 179"/>
                <a:gd name="T2" fmla="*/ 0 w 224"/>
                <a:gd name="T3" fmla="*/ 878 h 179"/>
                <a:gd name="T4" fmla="*/ 39 w 224"/>
                <a:gd name="T5" fmla="*/ 0 h 179"/>
                <a:gd name="T6" fmla="*/ 1081 w 224"/>
                <a:gd name="T7" fmla="*/ 0 h 179"/>
                <a:gd name="T8" fmla="*/ 1165 w 224"/>
                <a:gd name="T9" fmla="*/ 0 h 179"/>
                <a:gd name="T10" fmla="*/ 1126 w 224"/>
                <a:gd name="T11" fmla="*/ 912 h 179"/>
                <a:gd name="T12" fmla="*/ 0 60000 65536"/>
                <a:gd name="T13" fmla="*/ 0 60000 65536"/>
                <a:gd name="T14" fmla="*/ 0 60000 65536"/>
                <a:gd name="T15" fmla="*/ 0 60000 65536"/>
                <a:gd name="T16" fmla="*/ 0 60000 65536"/>
                <a:gd name="T17" fmla="*/ 0 60000 65536"/>
                <a:gd name="T18" fmla="*/ 0 w 224"/>
                <a:gd name="T19" fmla="*/ 0 h 179"/>
                <a:gd name="T20" fmla="*/ 224 w 224"/>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24" h="179">
                  <a:moveTo>
                    <a:pt x="216" y="179"/>
                  </a:moveTo>
                  <a:lnTo>
                    <a:pt x="0" y="172"/>
                  </a:lnTo>
                  <a:lnTo>
                    <a:pt x="8" y="0"/>
                  </a:lnTo>
                  <a:lnTo>
                    <a:pt x="208" y="0"/>
                  </a:lnTo>
                  <a:lnTo>
                    <a:pt x="224" y="0"/>
                  </a:lnTo>
                  <a:lnTo>
                    <a:pt x="216" y="179"/>
                  </a:lnTo>
                  <a:close/>
                </a:path>
              </a:pathLst>
            </a:custGeom>
            <a:solidFill>
              <a:srgbClr val="C0C0C0"/>
            </a:solidFill>
            <a:ln w="12700">
              <a:solidFill>
                <a:srgbClr val="C0C0C0"/>
              </a:solidFill>
              <a:prstDash val="solid"/>
              <a:round/>
              <a:headEnd/>
              <a:tailEnd/>
            </a:ln>
          </p:spPr>
          <p:txBody>
            <a:bodyPr/>
            <a:lstStyle/>
            <a:p>
              <a:endParaRPr lang="en-US"/>
            </a:p>
          </p:txBody>
        </p:sp>
        <p:sp>
          <p:nvSpPr>
            <p:cNvPr id="40" name="Freeform 507"/>
            <p:cNvSpPr>
              <a:spLocks/>
            </p:cNvSpPr>
            <p:nvPr/>
          </p:nvSpPr>
          <p:spPr bwMode="auto">
            <a:xfrm>
              <a:off x="2494" y="1378"/>
              <a:ext cx="274" cy="205"/>
            </a:xfrm>
            <a:custGeom>
              <a:avLst/>
              <a:gdLst>
                <a:gd name="T0" fmla="*/ 1177 w 240"/>
                <a:gd name="T1" fmla="*/ 795 h 179"/>
                <a:gd name="T2" fmla="*/ 748 w 240"/>
                <a:gd name="T3" fmla="*/ 747 h 179"/>
                <a:gd name="T4" fmla="*/ 748 w 240"/>
                <a:gd name="T5" fmla="*/ 831 h 179"/>
                <a:gd name="T6" fmla="*/ 273 w 240"/>
                <a:gd name="T7" fmla="*/ 912 h 179"/>
                <a:gd name="T8" fmla="*/ 119 w 240"/>
                <a:gd name="T9" fmla="*/ 634 h 179"/>
                <a:gd name="T10" fmla="*/ 38 w 240"/>
                <a:gd name="T11" fmla="*/ 673 h 179"/>
                <a:gd name="T12" fmla="*/ 0 w 240"/>
                <a:gd name="T13" fmla="*/ 673 h 179"/>
                <a:gd name="T14" fmla="*/ 0 w 240"/>
                <a:gd name="T15" fmla="*/ 476 h 179"/>
                <a:gd name="T16" fmla="*/ 159 w 240"/>
                <a:gd name="T17" fmla="*/ 392 h 179"/>
                <a:gd name="T18" fmla="*/ 119 w 240"/>
                <a:gd name="T19" fmla="*/ 33 h 179"/>
                <a:gd name="T20" fmla="*/ 119 w 240"/>
                <a:gd name="T21" fmla="*/ 0 h 179"/>
                <a:gd name="T22" fmla="*/ 1177 w 240"/>
                <a:gd name="T23" fmla="*/ 33 h 179"/>
                <a:gd name="T24" fmla="*/ 1177 w 240"/>
                <a:gd name="T25" fmla="*/ 795 h 1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0"/>
                <a:gd name="T40" fmla="*/ 0 h 179"/>
                <a:gd name="T41" fmla="*/ 240 w 240"/>
                <a:gd name="T42" fmla="*/ 179 h 1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0" h="179">
                  <a:moveTo>
                    <a:pt x="240" y="155"/>
                  </a:moveTo>
                  <a:lnTo>
                    <a:pt x="152" y="147"/>
                  </a:lnTo>
                  <a:lnTo>
                    <a:pt x="152" y="163"/>
                  </a:lnTo>
                  <a:lnTo>
                    <a:pt x="56" y="179"/>
                  </a:lnTo>
                  <a:lnTo>
                    <a:pt x="24" y="124"/>
                  </a:lnTo>
                  <a:lnTo>
                    <a:pt x="8" y="132"/>
                  </a:lnTo>
                  <a:lnTo>
                    <a:pt x="0" y="132"/>
                  </a:lnTo>
                  <a:lnTo>
                    <a:pt x="0" y="93"/>
                  </a:lnTo>
                  <a:lnTo>
                    <a:pt x="32" y="77"/>
                  </a:lnTo>
                  <a:lnTo>
                    <a:pt x="24" y="7"/>
                  </a:lnTo>
                  <a:lnTo>
                    <a:pt x="24" y="0"/>
                  </a:lnTo>
                  <a:lnTo>
                    <a:pt x="240" y="7"/>
                  </a:lnTo>
                  <a:lnTo>
                    <a:pt x="240" y="155"/>
                  </a:lnTo>
                  <a:close/>
                </a:path>
              </a:pathLst>
            </a:custGeom>
            <a:solidFill>
              <a:srgbClr val="C0C0C0"/>
            </a:solidFill>
            <a:ln w="12700">
              <a:solidFill>
                <a:srgbClr val="C0C0C0"/>
              </a:solidFill>
              <a:prstDash val="solid"/>
              <a:round/>
              <a:headEnd/>
              <a:tailEnd/>
            </a:ln>
          </p:spPr>
          <p:txBody>
            <a:bodyPr/>
            <a:lstStyle/>
            <a:p>
              <a:endParaRPr lang="en-US"/>
            </a:p>
          </p:txBody>
        </p:sp>
        <p:sp>
          <p:nvSpPr>
            <p:cNvPr id="41" name="Freeform 508"/>
            <p:cNvSpPr>
              <a:spLocks/>
            </p:cNvSpPr>
            <p:nvPr/>
          </p:nvSpPr>
          <p:spPr bwMode="auto">
            <a:xfrm>
              <a:off x="2503" y="1547"/>
              <a:ext cx="265" cy="366"/>
            </a:xfrm>
            <a:custGeom>
              <a:avLst/>
              <a:gdLst>
                <a:gd name="T0" fmla="*/ 1066 w 232"/>
                <a:gd name="T1" fmla="*/ 1605 h 320"/>
                <a:gd name="T2" fmla="*/ 792 w 232"/>
                <a:gd name="T3" fmla="*/ 1605 h 320"/>
                <a:gd name="T4" fmla="*/ 752 w 232"/>
                <a:gd name="T5" fmla="*/ 1489 h 320"/>
                <a:gd name="T6" fmla="*/ 394 w 232"/>
                <a:gd name="T7" fmla="*/ 1058 h 320"/>
                <a:gd name="T8" fmla="*/ 394 w 232"/>
                <a:gd name="T9" fmla="*/ 938 h 320"/>
                <a:gd name="T10" fmla="*/ 80 w 232"/>
                <a:gd name="T11" fmla="*/ 859 h 320"/>
                <a:gd name="T12" fmla="*/ 80 w 232"/>
                <a:gd name="T13" fmla="*/ 779 h 320"/>
                <a:gd name="T14" fmla="*/ 0 w 232"/>
                <a:gd name="T15" fmla="*/ 586 h 320"/>
                <a:gd name="T16" fmla="*/ 238 w 232"/>
                <a:gd name="T17" fmla="*/ 549 h 320"/>
                <a:gd name="T18" fmla="*/ 202 w 232"/>
                <a:gd name="T19" fmla="*/ 427 h 320"/>
                <a:gd name="T20" fmla="*/ 315 w 232"/>
                <a:gd name="T21" fmla="*/ 392 h 320"/>
                <a:gd name="T22" fmla="*/ 238 w 232"/>
                <a:gd name="T23" fmla="*/ 162 h 320"/>
                <a:gd name="T24" fmla="*/ 708 w 232"/>
                <a:gd name="T25" fmla="*/ 80 h 320"/>
                <a:gd name="T26" fmla="*/ 708 w 232"/>
                <a:gd name="T27" fmla="*/ 0 h 320"/>
                <a:gd name="T28" fmla="*/ 1145 w 232"/>
                <a:gd name="T29" fmla="*/ 38 h 320"/>
                <a:gd name="T30" fmla="*/ 1107 w 232"/>
                <a:gd name="T31" fmla="*/ 317 h 320"/>
                <a:gd name="T32" fmla="*/ 1066 w 232"/>
                <a:gd name="T33" fmla="*/ 1605 h 3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320"/>
                <a:gd name="T53" fmla="*/ 232 w 232"/>
                <a:gd name="T54" fmla="*/ 320 h 3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320">
                  <a:moveTo>
                    <a:pt x="216" y="320"/>
                  </a:moveTo>
                  <a:lnTo>
                    <a:pt x="160" y="320"/>
                  </a:lnTo>
                  <a:lnTo>
                    <a:pt x="152" y="296"/>
                  </a:lnTo>
                  <a:lnTo>
                    <a:pt x="80" y="211"/>
                  </a:lnTo>
                  <a:lnTo>
                    <a:pt x="80" y="187"/>
                  </a:lnTo>
                  <a:lnTo>
                    <a:pt x="16" y="172"/>
                  </a:lnTo>
                  <a:lnTo>
                    <a:pt x="16" y="156"/>
                  </a:lnTo>
                  <a:lnTo>
                    <a:pt x="0" y="117"/>
                  </a:lnTo>
                  <a:lnTo>
                    <a:pt x="48" y="109"/>
                  </a:lnTo>
                  <a:lnTo>
                    <a:pt x="40" y="86"/>
                  </a:lnTo>
                  <a:lnTo>
                    <a:pt x="64" y="78"/>
                  </a:lnTo>
                  <a:lnTo>
                    <a:pt x="48" y="32"/>
                  </a:lnTo>
                  <a:lnTo>
                    <a:pt x="144" y="16"/>
                  </a:lnTo>
                  <a:lnTo>
                    <a:pt x="144" y="0"/>
                  </a:lnTo>
                  <a:lnTo>
                    <a:pt x="232" y="8"/>
                  </a:lnTo>
                  <a:lnTo>
                    <a:pt x="224" y="63"/>
                  </a:lnTo>
                  <a:lnTo>
                    <a:pt x="216" y="320"/>
                  </a:lnTo>
                  <a:close/>
                </a:path>
              </a:pathLst>
            </a:custGeom>
            <a:solidFill>
              <a:srgbClr val="C0C0C0"/>
            </a:solidFill>
            <a:ln w="12700">
              <a:solidFill>
                <a:srgbClr val="C0C0C0"/>
              </a:solidFill>
              <a:prstDash val="solid"/>
              <a:round/>
              <a:headEnd/>
              <a:tailEnd/>
            </a:ln>
          </p:spPr>
          <p:txBody>
            <a:bodyPr/>
            <a:lstStyle/>
            <a:p>
              <a:endParaRPr lang="en-US"/>
            </a:p>
          </p:txBody>
        </p:sp>
        <p:sp>
          <p:nvSpPr>
            <p:cNvPr id="42" name="Freeform 509"/>
            <p:cNvSpPr>
              <a:spLocks/>
            </p:cNvSpPr>
            <p:nvPr/>
          </p:nvSpPr>
          <p:spPr bwMode="auto">
            <a:xfrm>
              <a:off x="2374" y="1520"/>
              <a:ext cx="202" cy="224"/>
            </a:xfrm>
            <a:custGeom>
              <a:avLst/>
              <a:gdLst>
                <a:gd name="T0" fmla="*/ 671 w 176"/>
                <a:gd name="T1" fmla="*/ 1027 h 195"/>
                <a:gd name="T2" fmla="*/ 212 w 176"/>
                <a:gd name="T3" fmla="*/ 700 h 195"/>
                <a:gd name="T4" fmla="*/ 0 w 176"/>
                <a:gd name="T5" fmla="*/ 659 h 195"/>
                <a:gd name="T6" fmla="*/ 39 w 176"/>
                <a:gd name="T7" fmla="*/ 39 h 195"/>
                <a:gd name="T8" fmla="*/ 588 w 176"/>
                <a:gd name="T9" fmla="*/ 39 h 195"/>
                <a:gd name="T10" fmla="*/ 671 w 176"/>
                <a:gd name="T11" fmla="*/ 0 h 195"/>
                <a:gd name="T12" fmla="*/ 837 w 176"/>
                <a:gd name="T13" fmla="*/ 287 h 195"/>
                <a:gd name="T14" fmla="*/ 918 w 176"/>
                <a:gd name="T15" fmla="*/ 534 h 195"/>
                <a:gd name="T16" fmla="*/ 795 w 176"/>
                <a:gd name="T17" fmla="*/ 574 h 195"/>
                <a:gd name="T18" fmla="*/ 837 w 176"/>
                <a:gd name="T19" fmla="*/ 700 h 195"/>
                <a:gd name="T20" fmla="*/ 588 w 176"/>
                <a:gd name="T21" fmla="*/ 742 h 195"/>
                <a:gd name="T22" fmla="*/ 671 w 176"/>
                <a:gd name="T23" fmla="*/ 944 h 195"/>
                <a:gd name="T24" fmla="*/ 671 w 176"/>
                <a:gd name="T25" fmla="*/ 1027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195"/>
                <a:gd name="T41" fmla="*/ 176 w 176"/>
                <a:gd name="T42" fmla="*/ 195 h 1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195">
                  <a:moveTo>
                    <a:pt x="128" y="195"/>
                  </a:moveTo>
                  <a:lnTo>
                    <a:pt x="40" y="132"/>
                  </a:lnTo>
                  <a:lnTo>
                    <a:pt x="0" y="125"/>
                  </a:lnTo>
                  <a:lnTo>
                    <a:pt x="8" y="8"/>
                  </a:lnTo>
                  <a:lnTo>
                    <a:pt x="112" y="8"/>
                  </a:lnTo>
                  <a:lnTo>
                    <a:pt x="128" y="0"/>
                  </a:lnTo>
                  <a:lnTo>
                    <a:pt x="160" y="55"/>
                  </a:lnTo>
                  <a:lnTo>
                    <a:pt x="176" y="101"/>
                  </a:lnTo>
                  <a:lnTo>
                    <a:pt x="152" y="109"/>
                  </a:lnTo>
                  <a:lnTo>
                    <a:pt x="160" y="132"/>
                  </a:lnTo>
                  <a:lnTo>
                    <a:pt x="112" y="140"/>
                  </a:lnTo>
                  <a:lnTo>
                    <a:pt x="128" y="179"/>
                  </a:lnTo>
                  <a:lnTo>
                    <a:pt x="128" y="195"/>
                  </a:lnTo>
                  <a:close/>
                </a:path>
              </a:pathLst>
            </a:custGeom>
            <a:solidFill>
              <a:srgbClr val="C0C0C0"/>
            </a:solidFill>
            <a:ln w="12700">
              <a:solidFill>
                <a:srgbClr val="C0C0C0"/>
              </a:solidFill>
              <a:prstDash val="solid"/>
              <a:round/>
              <a:headEnd/>
              <a:tailEnd/>
            </a:ln>
          </p:spPr>
          <p:txBody>
            <a:bodyPr/>
            <a:lstStyle/>
            <a:p>
              <a:endParaRPr lang="en-US"/>
            </a:p>
          </p:txBody>
        </p:sp>
        <p:sp>
          <p:nvSpPr>
            <p:cNvPr id="43" name="Freeform 510"/>
            <p:cNvSpPr>
              <a:spLocks/>
            </p:cNvSpPr>
            <p:nvPr/>
          </p:nvSpPr>
          <p:spPr bwMode="auto">
            <a:xfrm>
              <a:off x="2759" y="1386"/>
              <a:ext cx="312" cy="250"/>
            </a:xfrm>
            <a:custGeom>
              <a:avLst/>
              <a:gdLst>
                <a:gd name="T0" fmla="*/ 1374 w 272"/>
                <a:gd name="T1" fmla="*/ 1127 h 218"/>
                <a:gd name="T2" fmla="*/ 0 w 272"/>
                <a:gd name="T3" fmla="*/ 1050 h 218"/>
                <a:gd name="T4" fmla="*/ 39 w 272"/>
                <a:gd name="T5" fmla="*/ 769 h 218"/>
                <a:gd name="T6" fmla="*/ 39 w 272"/>
                <a:gd name="T7" fmla="*/ 0 h 218"/>
                <a:gd name="T8" fmla="*/ 1410 w 272"/>
                <a:gd name="T9" fmla="*/ 38 h 218"/>
                <a:gd name="T10" fmla="*/ 1374 w 272"/>
                <a:gd name="T11" fmla="*/ 1127 h 218"/>
                <a:gd name="T12" fmla="*/ 0 60000 65536"/>
                <a:gd name="T13" fmla="*/ 0 60000 65536"/>
                <a:gd name="T14" fmla="*/ 0 60000 65536"/>
                <a:gd name="T15" fmla="*/ 0 60000 65536"/>
                <a:gd name="T16" fmla="*/ 0 60000 65536"/>
                <a:gd name="T17" fmla="*/ 0 60000 65536"/>
                <a:gd name="T18" fmla="*/ 0 w 272"/>
                <a:gd name="T19" fmla="*/ 0 h 218"/>
                <a:gd name="T20" fmla="*/ 272 w 272"/>
                <a:gd name="T21" fmla="*/ 218 h 218"/>
              </a:gdLst>
              <a:ahLst/>
              <a:cxnLst>
                <a:cxn ang="T12">
                  <a:pos x="T0" y="T1"/>
                </a:cxn>
                <a:cxn ang="T13">
                  <a:pos x="T2" y="T3"/>
                </a:cxn>
                <a:cxn ang="T14">
                  <a:pos x="T4" y="T5"/>
                </a:cxn>
                <a:cxn ang="T15">
                  <a:pos x="T6" y="T7"/>
                </a:cxn>
                <a:cxn ang="T16">
                  <a:pos x="T8" y="T9"/>
                </a:cxn>
                <a:cxn ang="T17">
                  <a:pos x="T10" y="T11"/>
                </a:cxn>
              </a:cxnLst>
              <a:rect l="T18" t="T19" r="T20" b="T21"/>
              <a:pathLst>
                <a:path w="272" h="218">
                  <a:moveTo>
                    <a:pt x="264" y="218"/>
                  </a:moveTo>
                  <a:lnTo>
                    <a:pt x="0" y="203"/>
                  </a:lnTo>
                  <a:lnTo>
                    <a:pt x="8" y="148"/>
                  </a:lnTo>
                  <a:lnTo>
                    <a:pt x="8" y="0"/>
                  </a:lnTo>
                  <a:lnTo>
                    <a:pt x="272" y="8"/>
                  </a:lnTo>
                  <a:lnTo>
                    <a:pt x="264" y="218"/>
                  </a:lnTo>
                  <a:close/>
                </a:path>
              </a:pathLst>
            </a:custGeom>
            <a:solidFill>
              <a:srgbClr val="C0C0C0"/>
            </a:solidFill>
            <a:ln w="12700">
              <a:solidFill>
                <a:srgbClr val="C0C0C0"/>
              </a:solidFill>
              <a:prstDash val="solid"/>
              <a:round/>
              <a:headEnd/>
              <a:tailEnd/>
            </a:ln>
          </p:spPr>
          <p:txBody>
            <a:bodyPr/>
            <a:lstStyle/>
            <a:p>
              <a:endParaRPr lang="en-US"/>
            </a:p>
          </p:txBody>
        </p:sp>
        <p:sp>
          <p:nvSpPr>
            <p:cNvPr id="44" name="Freeform 511"/>
            <p:cNvSpPr>
              <a:spLocks/>
            </p:cNvSpPr>
            <p:nvPr/>
          </p:nvSpPr>
          <p:spPr bwMode="auto">
            <a:xfrm>
              <a:off x="2750" y="1619"/>
              <a:ext cx="312" cy="294"/>
            </a:xfrm>
            <a:custGeom>
              <a:avLst/>
              <a:gdLst>
                <a:gd name="T0" fmla="*/ 788 w 272"/>
                <a:gd name="T1" fmla="*/ 1249 h 257"/>
                <a:gd name="T2" fmla="*/ 0 w 272"/>
                <a:gd name="T3" fmla="*/ 1288 h 257"/>
                <a:gd name="T4" fmla="*/ 39 w 272"/>
                <a:gd name="T5" fmla="*/ 0 h 257"/>
                <a:gd name="T6" fmla="*/ 1410 w 272"/>
                <a:gd name="T7" fmla="*/ 73 h 257"/>
                <a:gd name="T8" fmla="*/ 1410 w 272"/>
                <a:gd name="T9" fmla="*/ 236 h 257"/>
                <a:gd name="T10" fmla="*/ 1374 w 272"/>
                <a:gd name="T11" fmla="*/ 1249 h 257"/>
                <a:gd name="T12" fmla="*/ 788 w 272"/>
                <a:gd name="T13" fmla="*/ 1249 h 257"/>
                <a:gd name="T14" fmla="*/ 0 60000 65536"/>
                <a:gd name="T15" fmla="*/ 0 60000 65536"/>
                <a:gd name="T16" fmla="*/ 0 60000 65536"/>
                <a:gd name="T17" fmla="*/ 0 60000 65536"/>
                <a:gd name="T18" fmla="*/ 0 60000 65536"/>
                <a:gd name="T19" fmla="*/ 0 60000 65536"/>
                <a:gd name="T20" fmla="*/ 0 60000 65536"/>
                <a:gd name="T21" fmla="*/ 0 w 272"/>
                <a:gd name="T22" fmla="*/ 0 h 257"/>
                <a:gd name="T23" fmla="*/ 272 w 272"/>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257">
                  <a:moveTo>
                    <a:pt x="152" y="249"/>
                  </a:moveTo>
                  <a:lnTo>
                    <a:pt x="0" y="257"/>
                  </a:lnTo>
                  <a:lnTo>
                    <a:pt x="8" y="0"/>
                  </a:lnTo>
                  <a:lnTo>
                    <a:pt x="272" y="15"/>
                  </a:lnTo>
                  <a:lnTo>
                    <a:pt x="272" y="46"/>
                  </a:lnTo>
                  <a:lnTo>
                    <a:pt x="264" y="249"/>
                  </a:lnTo>
                  <a:lnTo>
                    <a:pt x="152" y="249"/>
                  </a:lnTo>
                  <a:close/>
                </a:path>
              </a:pathLst>
            </a:custGeom>
            <a:solidFill>
              <a:srgbClr val="C0C0C0"/>
            </a:solidFill>
            <a:ln w="12700">
              <a:solidFill>
                <a:srgbClr val="C0C0C0"/>
              </a:solidFill>
              <a:prstDash val="solid"/>
              <a:round/>
              <a:headEnd/>
              <a:tailEnd/>
            </a:ln>
          </p:spPr>
          <p:txBody>
            <a:bodyPr/>
            <a:lstStyle/>
            <a:p>
              <a:endParaRPr lang="en-US"/>
            </a:p>
          </p:txBody>
        </p:sp>
        <p:sp>
          <p:nvSpPr>
            <p:cNvPr id="45" name="Freeform 512"/>
            <p:cNvSpPr>
              <a:spLocks/>
            </p:cNvSpPr>
            <p:nvPr/>
          </p:nvSpPr>
          <p:spPr bwMode="auto">
            <a:xfrm>
              <a:off x="2338" y="1663"/>
              <a:ext cx="348" cy="250"/>
            </a:xfrm>
            <a:custGeom>
              <a:avLst/>
              <a:gdLst>
                <a:gd name="T0" fmla="*/ 1541 w 304"/>
                <a:gd name="T1" fmla="*/ 1127 h 218"/>
                <a:gd name="T2" fmla="*/ 1219 w 304"/>
                <a:gd name="T3" fmla="*/ 1127 h 218"/>
                <a:gd name="T4" fmla="*/ 80 w 304"/>
                <a:gd name="T5" fmla="*/ 1127 h 218"/>
                <a:gd name="T6" fmla="*/ 0 w 304"/>
                <a:gd name="T7" fmla="*/ 603 h 218"/>
                <a:gd name="T8" fmla="*/ 163 w 304"/>
                <a:gd name="T9" fmla="*/ 0 h 218"/>
                <a:gd name="T10" fmla="*/ 367 w 304"/>
                <a:gd name="T11" fmla="*/ 33 h 218"/>
                <a:gd name="T12" fmla="*/ 807 w 304"/>
                <a:gd name="T13" fmla="*/ 367 h 218"/>
                <a:gd name="T14" fmla="*/ 1129 w 304"/>
                <a:gd name="T15" fmla="*/ 436 h 218"/>
                <a:gd name="T16" fmla="*/ 1129 w 304"/>
                <a:gd name="T17" fmla="*/ 564 h 218"/>
                <a:gd name="T18" fmla="*/ 1496 w 304"/>
                <a:gd name="T19" fmla="*/ 1001 h 218"/>
                <a:gd name="T20" fmla="*/ 1541 w 304"/>
                <a:gd name="T21" fmla="*/ 1127 h 2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4"/>
                <a:gd name="T34" fmla="*/ 0 h 218"/>
                <a:gd name="T35" fmla="*/ 304 w 304"/>
                <a:gd name="T36" fmla="*/ 218 h 2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4" h="218">
                  <a:moveTo>
                    <a:pt x="304" y="218"/>
                  </a:moveTo>
                  <a:lnTo>
                    <a:pt x="240" y="218"/>
                  </a:lnTo>
                  <a:lnTo>
                    <a:pt x="16" y="218"/>
                  </a:lnTo>
                  <a:lnTo>
                    <a:pt x="0" y="116"/>
                  </a:lnTo>
                  <a:lnTo>
                    <a:pt x="32" y="0"/>
                  </a:lnTo>
                  <a:lnTo>
                    <a:pt x="72" y="7"/>
                  </a:lnTo>
                  <a:lnTo>
                    <a:pt x="160" y="70"/>
                  </a:lnTo>
                  <a:lnTo>
                    <a:pt x="224" y="85"/>
                  </a:lnTo>
                  <a:lnTo>
                    <a:pt x="224" y="109"/>
                  </a:lnTo>
                  <a:lnTo>
                    <a:pt x="296" y="194"/>
                  </a:lnTo>
                  <a:lnTo>
                    <a:pt x="304" y="218"/>
                  </a:lnTo>
                  <a:close/>
                </a:path>
              </a:pathLst>
            </a:custGeom>
            <a:solidFill>
              <a:srgbClr val="C0C0C0"/>
            </a:solidFill>
            <a:ln w="12700">
              <a:solidFill>
                <a:srgbClr val="C0C0C0"/>
              </a:solidFill>
              <a:prstDash val="solid"/>
              <a:round/>
              <a:headEnd/>
              <a:tailEnd/>
            </a:ln>
          </p:spPr>
          <p:txBody>
            <a:bodyPr/>
            <a:lstStyle/>
            <a:p>
              <a:endParaRPr lang="en-US"/>
            </a:p>
          </p:txBody>
        </p:sp>
        <p:sp>
          <p:nvSpPr>
            <p:cNvPr id="46" name="Freeform 513"/>
            <p:cNvSpPr>
              <a:spLocks/>
            </p:cNvSpPr>
            <p:nvPr/>
          </p:nvSpPr>
          <p:spPr bwMode="auto">
            <a:xfrm>
              <a:off x="3346" y="2634"/>
              <a:ext cx="540" cy="384"/>
            </a:xfrm>
            <a:custGeom>
              <a:avLst/>
              <a:gdLst>
                <a:gd name="T0" fmla="*/ 1088 w 472"/>
                <a:gd name="T1" fmla="*/ 1723 h 335"/>
                <a:gd name="T2" fmla="*/ 0 w 472"/>
                <a:gd name="T3" fmla="*/ 605 h 335"/>
                <a:gd name="T4" fmla="*/ 283 w 472"/>
                <a:gd name="T5" fmla="*/ 282 h 335"/>
                <a:gd name="T6" fmla="*/ 283 w 472"/>
                <a:gd name="T7" fmla="*/ 162 h 335"/>
                <a:gd name="T8" fmla="*/ 522 w 472"/>
                <a:gd name="T9" fmla="*/ 0 h 335"/>
                <a:gd name="T10" fmla="*/ 643 w 472"/>
                <a:gd name="T11" fmla="*/ 83 h 335"/>
                <a:gd name="T12" fmla="*/ 1046 w 472"/>
                <a:gd name="T13" fmla="*/ 38 h 335"/>
                <a:gd name="T14" fmla="*/ 1088 w 472"/>
                <a:gd name="T15" fmla="*/ 119 h 335"/>
                <a:gd name="T16" fmla="*/ 1165 w 472"/>
                <a:gd name="T17" fmla="*/ 119 h 335"/>
                <a:gd name="T18" fmla="*/ 1607 w 472"/>
                <a:gd name="T19" fmla="*/ 358 h 335"/>
                <a:gd name="T20" fmla="*/ 1890 w 472"/>
                <a:gd name="T21" fmla="*/ 402 h 335"/>
                <a:gd name="T22" fmla="*/ 2133 w 472"/>
                <a:gd name="T23" fmla="*/ 282 h 335"/>
                <a:gd name="T24" fmla="*/ 2258 w 472"/>
                <a:gd name="T25" fmla="*/ 446 h 335"/>
                <a:gd name="T26" fmla="*/ 2377 w 472"/>
                <a:gd name="T27" fmla="*/ 446 h 335"/>
                <a:gd name="T28" fmla="*/ 2133 w 472"/>
                <a:gd name="T29" fmla="*/ 838 h 335"/>
                <a:gd name="T30" fmla="*/ 1810 w 472"/>
                <a:gd name="T31" fmla="*/ 883 h 335"/>
                <a:gd name="T32" fmla="*/ 1686 w 472"/>
                <a:gd name="T33" fmla="*/ 1081 h 335"/>
                <a:gd name="T34" fmla="*/ 1491 w 472"/>
                <a:gd name="T35" fmla="*/ 1006 h 335"/>
                <a:gd name="T36" fmla="*/ 1369 w 472"/>
                <a:gd name="T37" fmla="*/ 1081 h 335"/>
                <a:gd name="T38" fmla="*/ 1329 w 472"/>
                <a:gd name="T39" fmla="*/ 1365 h 335"/>
                <a:gd name="T40" fmla="*/ 1125 w 472"/>
                <a:gd name="T41" fmla="*/ 1525 h 335"/>
                <a:gd name="T42" fmla="*/ 1125 w 472"/>
                <a:gd name="T43" fmla="*/ 1687 h 335"/>
                <a:gd name="T44" fmla="*/ 1088 w 472"/>
                <a:gd name="T45" fmla="*/ 1723 h 3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2"/>
                <a:gd name="T70" fmla="*/ 0 h 335"/>
                <a:gd name="T71" fmla="*/ 472 w 472"/>
                <a:gd name="T72" fmla="*/ 335 h 3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2" h="335">
                  <a:moveTo>
                    <a:pt x="216" y="335"/>
                  </a:moveTo>
                  <a:lnTo>
                    <a:pt x="0" y="117"/>
                  </a:lnTo>
                  <a:lnTo>
                    <a:pt x="56" y="55"/>
                  </a:lnTo>
                  <a:lnTo>
                    <a:pt x="56" y="31"/>
                  </a:lnTo>
                  <a:lnTo>
                    <a:pt x="104" y="0"/>
                  </a:lnTo>
                  <a:lnTo>
                    <a:pt x="128" y="16"/>
                  </a:lnTo>
                  <a:lnTo>
                    <a:pt x="208" y="8"/>
                  </a:lnTo>
                  <a:lnTo>
                    <a:pt x="216" y="23"/>
                  </a:lnTo>
                  <a:lnTo>
                    <a:pt x="232" y="23"/>
                  </a:lnTo>
                  <a:lnTo>
                    <a:pt x="320" y="70"/>
                  </a:lnTo>
                  <a:lnTo>
                    <a:pt x="376" y="78"/>
                  </a:lnTo>
                  <a:lnTo>
                    <a:pt x="424" y="55"/>
                  </a:lnTo>
                  <a:lnTo>
                    <a:pt x="448" y="86"/>
                  </a:lnTo>
                  <a:lnTo>
                    <a:pt x="472" y="86"/>
                  </a:lnTo>
                  <a:lnTo>
                    <a:pt x="424" y="164"/>
                  </a:lnTo>
                  <a:lnTo>
                    <a:pt x="360" y="171"/>
                  </a:lnTo>
                  <a:lnTo>
                    <a:pt x="336" y="210"/>
                  </a:lnTo>
                  <a:lnTo>
                    <a:pt x="296" y="195"/>
                  </a:lnTo>
                  <a:lnTo>
                    <a:pt x="272" y="210"/>
                  </a:lnTo>
                  <a:lnTo>
                    <a:pt x="264" y="265"/>
                  </a:lnTo>
                  <a:lnTo>
                    <a:pt x="224" y="296"/>
                  </a:lnTo>
                  <a:lnTo>
                    <a:pt x="224" y="327"/>
                  </a:lnTo>
                  <a:lnTo>
                    <a:pt x="216" y="335"/>
                  </a:lnTo>
                  <a:close/>
                </a:path>
              </a:pathLst>
            </a:custGeom>
            <a:solidFill>
              <a:srgbClr val="C0C0C0"/>
            </a:solidFill>
            <a:ln w="12700">
              <a:solidFill>
                <a:srgbClr val="C0C0C0"/>
              </a:solidFill>
              <a:prstDash val="solid"/>
              <a:round/>
              <a:headEnd/>
              <a:tailEnd/>
            </a:ln>
          </p:spPr>
          <p:txBody>
            <a:bodyPr/>
            <a:lstStyle/>
            <a:p>
              <a:endParaRPr lang="en-US"/>
            </a:p>
          </p:txBody>
        </p:sp>
        <p:sp>
          <p:nvSpPr>
            <p:cNvPr id="47" name="Freeform 514"/>
            <p:cNvSpPr>
              <a:spLocks/>
            </p:cNvSpPr>
            <p:nvPr/>
          </p:nvSpPr>
          <p:spPr bwMode="auto">
            <a:xfrm>
              <a:off x="3859" y="2126"/>
              <a:ext cx="329" cy="348"/>
            </a:xfrm>
            <a:custGeom>
              <a:avLst/>
              <a:gdLst>
                <a:gd name="T0" fmla="*/ 1342 w 288"/>
                <a:gd name="T1" fmla="*/ 1541 h 304"/>
                <a:gd name="T2" fmla="*/ 238 w 288"/>
                <a:gd name="T3" fmla="*/ 1541 h 304"/>
                <a:gd name="T4" fmla="*/ 0 w 288"/>
                <a:gd name="T5" fmla="*/ 1463 h 304"/>
                <a:gd name="T6" fmla="*/ 159 w 288"/>
                <a:gd name="T7" fmla="*/ 946 h 304"/>
                <a:gd name="T8" fmla="*/ 119 w 288"/>
                <a:gd name="T9" fmla="*/ 38 h 304"/>
                <a:gd name="T10" fmla="*/ 315 w 288"/>
                <a:gd name="T11" fmla="*/ 80 h 304"/>
                <a:gd name="T12" fmla="*/ 479 w 288"/>
                <a:gd name="T13" fmla="*/ 0 h 304"/>
                <a:gd name="T14" fmla="*/ 792 w 288"/>
                <a:gd name="T15" fmla="*/ 163 h 304"/>
                <a:gd name="T16" fmla="*/ 948 w 288"/>
                <a:gd name="T17" fmla="*/ 80 h 304"/>
                <a:gd name="T18" fmla="*/ 1108 w 288"/>
                <a:gd name="T19" fmla="*/ 163 h 304"/>
                <a:gd name="T20" fmla="*/ 1225 w 288"/>
                <a:gd name="T21" fmla="*/ 635 h 304"/>
                <a:gd name="T22" fmla="*/ 1342 w 288"/>
                <a:gd name="T23" fmla="*/ 746 h 304"/>
                <a:gd name="T24" fmla="*/ 1423 w 288"/>
                <a:gd name="T25" fmla="*/ 909 h 304"/>
                <a:gd name="T26" fmla="*/ 1307 w 288"/>
                <a:gd name="T27" fmla="*/ 1496 h 304"/>
                <a:gd name="T28" fmla="*/ 1342 w 288"/>
                <a:gd name="T29" fmla="*/ 1541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8"/>
                <a:gd name="T46" fmla="*/ 0 h 304"/>
                <a:gd name="T47" fmla="*/ 288 w 288"/>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8" h="304">
                  <a:moveTo>
                    <a:pt x="272" y="304"/>
                  </a:moveTo>
                  <a:lnTo>
                    <a:pt x="48" y="304"/>
                  </a:lnTo>
                  <a:lnTo>
                    <a:pt x="0" y="288"/>
                  </a:lnTo>
                  <a:lnTo>
                    <a:pt x="32" y="187"/>
                  </a:lnTo>
                  <a:lnTo>
                    <a:pt x="24" y="8"/>
                  </a:lnTo>
                  <a:lnTo>
                    <a:pt x="64" y="16"/>
                  </a:lnTo>
                  <a:lnTo>
                    <a:pt x="96" y="0"/>
                  </a:lnTo>
                  <a:lnTo>
                    <a:pt x="160" y="32"/>
                  </a:lnTo>
                  <a:lnTo>
                    <a:pt x="192" y="16"/>
                  </a:lnTo>
                  <a:lnTo>
                    <a:pt x="224" y="32"/>
                  </a:lnTo>
                  <a:lnTo>
                    <a:pt x="248" y="125"/>
                  </a:lnTo>
                  <a:lnTo>
                    <a:pt x="272" y="148"/>
                  </a:lnTo>
                  <a:lnTo>
                    <a:pt x="288" y="179"/>
                  </a:lnTo>
                  <a:lnTo>
                    <a:pt x="264" y="296"/>
                  </a:lnTo>
                  <a:lnTo>
                    <a:pt x="272" y="304"/>
                  </a:lnTo>
                  <a:close/>
                </a:path>
              </a:pathLst>
            </a:custGeom>
            <a:solidFill>
              <a:srgbClr val="C0C0C0"/>
            </a:solidFill>
            <a:ln w="12700">
              <a:solidFill>
                <a:srgbClr val="C0C0C0"/>
              </a:solidFill>
              <a:prstDash val="solid"/>
              <a:round/>
              <a:headEnd/>
              <a:tailEnd/>
            </a:ln>
          </p:spPr>
          <p:txBody>
            <a:bodyPr/>
            <a:lstStyle/>
            <a:p>
              <a:endParaRPr lang="en-US"/>
            </a:p>
          </p:txBody>
        </p:sp>
        <p:sp>
          <p:nvSpPr>
            <p:cNvPr id="48" name="Freeform 515"/>
            <p:cNvSpPr>
              <a:spLocks/>
            </p:cNvSpPr>
            <p:nvPr/>
          </p:nvSpPr>
          <p:spPr bwMode="auto">
            <a:xfrm>
              <a:off x="3959" y="2705"/>
              <a:ext cx="193" cy="322"/>
            </a:xfrm>
            <a:custGeom>
              <a:avLst/>
              <a:gdLst>
                <a:gd name="T0" fmla="*/ 889 w 168"/>
                <a:gd name="T1" fmla="*/ 282 h 281"/>
                <a:gd name="T2" fmla="*/ 548 w 168"/>
                <a:gd name="T3" fmla="*/ 729 h 281"/>
                <a:gd name="T4" fmla="*/ 250 w 168"/>
                <a:gd name="T5" fmla="*/ 1443 h 281"/>
                <a:gd name="T6" fmla="*/ 250 w 168"/>
                <a:gd name="T7" fmla="*/ 1313 h 281"/>
                <a:gd name="T8" fmla="*/ 296 w 168"/>
                <a:gd name="T9" fmla="*/ 1043 h 281"/>
                <a:gd name="T10" fmla="*/ 213 w 168"/>
                <a:gd name="T11" fmla="*/ 485 h 281"/>
                <a:gd name="T12" fmla="*/ 0 w 168"/>
                <a:gd name="T13" fmla="*/ 164 h 281"/>
                <a:gd name="T14" fmla="*/ 130 w 168"/>
                <a:gd name="T15" fmla="*/ 164 h 281"/>
                <a:gd name="T16" fmla="*/ 213 w 168"/>
                <a:gd name="T17" fmla="*/ 0 h 281"/>
                <a:gd name="T18" fmla="*/ 250 w 168"/>
                <a:gd name="T19" fmla="*/ 83 h 281"/>
                <a:gd name="T20" fmla="*/ 590 w 168"/>
                <a:gd name="T21" fmla="*/ 0 h 281"/>
                <a:gd name="T22" fmla="*/ 804 w 168"/>
                <a:gd name="T23" fmla="*/ 282 h 281"/>
                <a:gd name="T24" fmla="*/ 889 w 168"/>
                <a:gd name="T25" fmla="*/ 282 h 2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
                <a:gd name="T40" fmla="*/ 0 h 281"/>
                <a:gd name="T41" fmla="*/ 168 w 168"/>
                <a:gd name="T42" fmla="*/ 281 h 2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 h="281">
                  <a:moveTo>
                    <a:pt x="168" y="55"/>
                  </a:moveTo>
                  <a:lnTo>
                    <a:pt x="104" y="141"/>
                  </a:lnTo>
                  <a:lnTo>
                    <a:pt x="48" y="281"/>
                  </a:lnTo>
                  <a:lnTo>
                    <a:pt x="48" y="257"/>
                  </a:lnTo>
                  <a:lnTo>
                    <a:pt x="56" y="203"/>
                  </a:lnTo>
                  <a:lnTo>
                    <a:pt x="40" y="94"/>
                  </a:lnTo>
                  <a:lnTo>
                    <a:pt x="0" y="32"/>
                  </a:lnTo>
                  <a:lnTo>
                    <a:pt x="24" y="32"/>
                  </a:lnTo>
                  <a:lnTo>
                    <a:pt x="40" y="0"/>
                  </a:lnTo>
                  <a:lnTo>
                    <a:pt x="48" y="16"/>
                  </a:lnTo>
                  <a:lnTo>
                    <a:pt x="112" y="0"/>
                  </a:lnTo>
                  <a:lnTo>
                    <a:pt x="152" y="55"/>
                  </a:lnTo>
                  <a:lnTo>
                    <a:pt x="168" y="55"/>
                  </a:lnTo>
                  <a:close/>
                </a:path>
              </a:pathLst>
            </a:custGeom>
            <a:solidFill>
              <a:srgbClr val="C0C0C0"/>
            </a:solidFill>
            <a:ln w="12700">
              <a:solidFill>
                <a:srgbClr val="C0C0C0"/>
              </a:solidFill>
              <a:prstDash val="solid"/>
              <a:round/>
              <a:headEnd/>
              <a:tailEnd/>
            </a:ln>
          </p:spPr>
          <p:txBody>
            <a:bodyPr/>
            <a:lstStyle/>
            <a:p>
              <a:endParaRPr lang="en-US"/>
            </a:p>
          </p:txBody>
        </p:sp>
        <p:sp>
          <p:nvSpPr>
            <p:cNvPr id="49" name="Freeform 516"/>
            <p:cNvSpPr>
              <a:spLocks/>
            </p:cNvSpPr>
            <p:nvPr/>
          </p:nvSpPr>
          <p:spPr bwMode="auto">
            <a:xfrm>
              <a:off x="3822" y="2474"/>
              <a:ext cx="440" cy="294"/>
            </a:xfrm>
            <a:custGeom>
              <a:avLst/>
              <a:gdLst>
                <a:gd name="T0" fmla="*/ 611 w 384"/>
                <a:gd name="T1" fmla="*/ 1179 h 257"/>
                <a:gd name="T2" fmla="*/ 370 w 384"/>
                <a:gd name="T3" fmla="*/ 1057 h 257"/>
                <a:gd name="T4" fmla="*/ 285 w 384"/>
                <a:gd name="T5" fmla="*/ 1139 h 257"/>
                <a:gd name="T6" fmla="*/ 164 w 384"/>
                <a:gd name="T7" fmla="*/ 1139 h 257"/>
                <a:gd name="T8" fmla="*/ 38 w 384"/>
                <a:gd name="T9" fmla="*/ 979 h 257"/>
                <a:gd name="T10" fmla="*/ 246 w 384"/>
                <a:gd name="T11" fmla="*/ 781 h 257"/>
                <a:gd name="T12" fmla="*/ 0 w 384"/>
                <a:gd name="T13" fmla="*/ 586 h 257"/>
                <a:gd name="T14" fmla="*/ 38 w 384"/>
                <a:gd name="T15" fmla="*/ 464 h 257"/>
                <a:gd name="T16" fmla="*/ 406 w 384"/>
                <a:gd name="T17" fmla="*/ 0 h 257"/>
                <a:gd name="T18" fmla="*/ 1557 w 384"/>
                <a:gd name="T19" fmla="*/ 0 h 257"/>
                <a:gd name="T20" fmla="*/ 1799 w 384"/>
                <a:gd name="T21" fmla="*/ 742 h 257"/>
                <a:gd name="T22" fmla="*/ 1962 w 384"/>
                <a:gd name="T23" fmla="*/ 857 h 257"/>
                <a:gd name="T24" fmla="*/ 1475 w 384"/>
                <a:gd name="T25" fmla="*/ 1288 h 257"/>
                <a:gd name="T26" fmla="*/ 1397 w 384"/>
                <a:gd name="T27" fmla="*/ 1288 h 257"/>
                <a:gd name="T28" fmla="*/ 1189 w 384"/>
                <a:gd name="T29" fmla="*/ 1011 h 257"/>
                <a:gd name="T30" fmla="*/ 858 w 384"/>
                <a:gd name="T31" fmla="*/ 1092 h 257"/>
                <a:gd name="T32" fmla="*/ 819 w 384"/>
                <a:gd name="T33" fmla="*/ 1011 h 257"/>
                <a:gd name="T34" fmla="*/ 741 w 384"/>
                <a:gd name="T35" fmla="*/ 1179 h 257"/>
                <a:gd name="T36" fmla="*/ 611 w 384"/>
                <a:gd name="T37" fmla="*/ 1179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4"/>
                <a:gd name="T58" fmla="*/ 0 h 257"/>
                <a:gd name="T59" fmla="*/ 384 w 384"/>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4" h="257">
                  <a:moveTo>
                    <a:pt x="120" y="234"/>
                  </a:moveTo>
                  <a:lnTo>
                    <a:pt x="72" y="210"/>
                  </a:lnTo>
                  <a:lnTo>
                    <a:pt x="56" y="226"/>
                  </a:lnTo>
                  <a:lnTo>
                    <a:pt x="32" y="226"/>
                  </a:lnTo>
                  <a:lnTo>
                    <a:pt x="8" y="195"/>
                  </a:lnTo>
                  <a:lnTo>
                    <a:pt x="48" y="156"/>
                  </a:lnTo>
                  <a:lnTo>
                    <a:pt x="0" y="117"/>
                  </a:lnTo>
                  <a:lnTo>
                    <a:pt x="8" y="93"/>
                  </a:lnTo>
                  <a:lnTo>
                    <a:pt x="80" y="0"/>
                  </a:lnTo>
                  <a:lnTo>
                    <a:pt x="304" y="0"/>
                  </a:lnTo>
                  <a:lnTo>
                    <a:pt x="352" y="148"/>
                  </a:lnTo>
                  <a:lnTo>
                    <a:pt x="384" y="171"/>
                  </a:lnTo>
                  <a:lnTo>
                    <a:pt x="288" y="257"/>
                  </a:lnTo>
                  <a:lnTo>
                    <a:pt x="272" y="257"/>
                  </a:lnTo>
                  <a:lnTo>
                    <a:pt x="232" y="202"/>
                  </a:lnTo>
                  <a:lnTo>
                    <a:pt x="168" y="218"/>
                  </a:lnTo>
                  <a:lnTo>
                    <a:pt x="160" y="202"/>
                  </a:lnTo>
                  <a:lnTo>
                    <a:pt x="144" y="234"/>
                  </a:lnTo>
                  <a:lnTo>
                    <a:pt x="120" y="234"/>
                  </a:lnTo>
                  <a:close/>
                </a:path>
              </a:pathLst>
            </a:custGeom>
            <a:solidFill>
              <a:srgbClr val="C0C0C0"/>
            </a:solidFill>
            <a:ln w="12700">
              <a:solidFill>
                <a:srgbClr val="C0C0C0"/>
              </a:solidFill>
              <a:prstDash val="solid"/>
              <a:round/>
              <a:headEnd/>
              <a:tailEnd/>
            </a:ln>
          </p:spPr>
          <p:txBody>
            <a:bodyPr/>
            <a:lstStyle/>
            <a:p>
              <a:endParaRPr lang="en-US"/>
            </a:p>
          </p:txBody>
        </p:sp>
        <p:sp>
          <p:nvSpPr>
            <p:cNvPr id="50" name="Freeform 517"/>
            <p:cNvSpPr>
              <a:spLocks/>
            </p:cNvSpPr>
            <p:nvPr/>
          </p:nvSpPr>
          <p:spPr bwMode="auto">
            <a:xfrm>
              <a:off x="3117" y="2305"/>
              <a:ext cx="384" cy="463"/>
            </a:xfrm>
            <a:custGeom>
              <a:avLst/>
              <a:gdLst>
                <a:gd name="T0" fmla="*/ 1512 w 336"/>
                <a:gd name="T1" fmla="*/ 1432 h 405"/>
                <a:gd name="T2" fmla="*/ 1278 w 336"/>
                <a:gd name="T3" fmla="*/ 1589 h 405"/>
                <a:gd name="T4" fmla="*/ 1278 w 336"/>
                <a:gd name="T5" fmla="*/ 1708 h 405"/>
                <a:gd name="T6" fmla="*/ 995 w 336"/>
                <a:gd name="T7" fmla="*/ 2017 h 405"/>
                <a:gd name="T8" fmla="*/ 38 w 336"/>
                <a:gd name="T9" fmla="*/ 1046 h 405"/>
                <a:gd name="T10" fmla="*/ 0 w 336"/>
                <a:gd name="T11" fmla="*/ 1004 h 405"/>
                <a:gd name="T12" fmla="*/ 355 w 336"/>
                <a:gd name="T13" fmla="*/ 545 h 405"/>
                <a:gd name="T14" fmla="*/ 278 w 336"/>
                <a:gd name="T15" fmla="*/ 392 h 405"/>
                <a:gd name="T16" fmla="*/ 719 w 336"/>
                <a:gd name="T17" fmla="*/ 392 h 405"/>
                <a:gd name="T18" fmla="*/ 1118 w 336"/>
                <a:gd name="T19" fmla="*/ 0 h 405"/>
                <a:gd name="T20" fmla="*/ 1351 w 336"/>
                <a:gd name="T21" fmla="*/ 155 h 405"/>
                <a:gd name="T22" fmla="*/ 1430 w 336"/>
                <a:gd name="T23" fmla="*/ 392 h 405"/>
                <a:gd name="T24" fmla="*/ 1671 w 336"/>
                <a:gd name="T25" fmla="*/ 815 h 405"/>
                <a:gd name="T26" fmla="*/ 1551 w 336"/>
                <a:gd name="T27" fmla="*/ 1204 h 405"/>
                <a:gd name="T28" fmla="*/ 1589 w 336"/>
                <a:gd name="T29" fmla="*/ 1359 h 405"/>
                <a:gd name="T30" fmla="*/ 1512 w 336"/>
                <a:gd name="T31" fmla="*/ 1432 h 4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6"/>
                <a:gd name="T49" fmla="*/ 0 h 405"/>
                <a:gd name="T50" fmla="*/ 336 w 336"/>
                <a:gd name="T51" fmla="*/ 405 h 40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6" h="405">
                  <a:moveTo>
                    <a:pt x="304" y="288"/>
                  </a:moveTo>
                  <a:lnTo>
                    <a:pt x="256" y="319"/>
                  </a:lnTo>
                  <a:lnTo>
                    <a:pt x="256" y="343"/>
                  </a:lnTo>
                  <a:lnTo>
                    <a:pt x="200" y="405"/>
                  </a:lnTo>
                  <a:lnTo>
                    <a:pt x="8" y="210"/>
                  </a:lnTo>
                  <a:lnTo>
                    <a:pt x="0" y="202"/>
                  </a:lnTo>
                  <a:lnTo>
                    <a:pt x="72" y="109"/>
                  </a:lnTo>
                  <a:lnTo>
                    <a:pt x="56" y="78"/>
                  </a:lnTo>
                  <a:lnTo>
                    <a:pt x="144" y="78"/>
                  </a:lnTo>
                  <a:lnTo>
                    <a:pt x="224" y="0"/>
                  </a:lnTo>
                  <a:lnTo>
                    <a:pt x="272" y="31"/>
                  </a:lnTo>
                  <a:lnTo>
                    <a:pt x="288" y="78"/>
                  </a:lnTo>
                  <a:lnTo>
                    <a:pt x="336" y="164"/>
                  </a:lnTo>
                  <a:lnTo>
                    <a:pt x="312" y="241"/>
                  </a:lnTo>
                  <a:lnTo>
                    <a:pt x="320" y="273"/>
                  </a:lnTo>
                  <a:lnTo>
                    <a:pt x="304" y="288"/>
                  </a:lnTo>
                  <a:close/>
                </a:path>
              </a:pathLst>
            </a:custGeom>
            <a:solidFill>
              <a:srgbClr val="C0C0C0"/>
            </a:solidFill>
            <a:ln w="12700">
              <a:solidFill>
                <a:srgbClr val="C0C0C0"/>
              </a:solidFill>
              <a:prstDash val="solid"/>
              <a:round/>
              <a:headEnd/>
              <a:tailEnd/>
            </a:ln>
          </p:spPr>
          <p:txBody>
            <a:bodyPr/>
            <a:lstStyle/>
            <a:p>
              <a:endParaRPr lang="en-US"/>
            </a:p>
          </p:txBody>
        </p:sp>
        <p:sp>
          <p:nvSpPr>
            <p:cNvPr id="51" name="Freeform 518"/>
            <p:cNvSpPr>
              <a:spLocks/>
            </p:cNvSpPr>
            <p:nvPr/>
          </p:nvSpPr>
          <p:spPr bwMode="auto">
            <a:xfrm>
              <a:off x="3584" y="2046"/>
              <a:ext cx="329" cy="535"/>
            </a:xfrm>
            <a:custGeom>
              <a:avLst/>
              <a:gdLst>
                <a:gd name="T0" fmla="*/ 1423 w 288"/>
                <a:gd name="T1" fmla="*/ 1909 h 467"/>
                <a:gd name="T2" fmla="*/ 1066 w 288"/>
                <a:gd name="T3" fmla="*/ 2386 h 467"/>
                <a:gd name="T4" fmla="*/ 433 w 288"/>
                <a:gd name="T5" fmla="*/ 1472 h 467"/>
                <a:gd name="T6" fmla="*/ 394 w 288"/>
                <a:gd name="T7" fmla="*/ 1440 h 467"/>
                <a:gd name="T8" fmla="*/ 80 w 288"/>
                <a:gd name="T9" fmla="*/ 1043 h 467"/>
                <a:gd name="T10" fmla="*/ 0 w 288"/>
                <a:gd name="T11" fmla="*/ 714 h 467"/>
                <a:gd name="T12" fmla="*/ 80 w 288"/>
                <a:gd name="T13" fmla="*/ 638 h 467"/>
                <a:gd name="T14" fmla="*/ 119 w 288"/>
                <a:gd name="T15" fmla="*/ 205 h 467"/>
                <a:gd name="T16" fmla="*/ 238 w 288"/>
                <a:gd name="T17" fmla="*/ 123 h 467"/>
                <a:gd name="T18" fmla="*/ 315 w 288"/>
                <a:gd name="T19" fmla="*/ 0 h 467"/>
                <a:gd name="T20" fmla="*/ 479 w 288"/>
                <a:gd name="T21" fmla="*/ 162 h 467"/>
                <a:gd name="T22" fmla="*/ 671 w 288"/>
                <a:gd name="T23" fmla="*/ 205 h 467"/>
                <a:gd name="T24" fmla="*/ 948 w 288"/>
                <a:gd name="T25" fmla="*/ 81 h 467"/>
                <a:gd name="T26" fmla="*/ 1307 w 288"/>
                <a:gd name="T27" fmla="*/ 399 h 467"/>
                <a:gd name="T28" fmla="*/ 1342 w 288"/>
                <a:gd name="T29" fmla="*/ 1311 h 467"/>
                <a:gd name="T30" fmla="*/ 1185 w 288"/>
                <a:gd name="T31" fmla="*/ 1830 h 467"/>
                <a:gd name="T32" fmla="*/ 1423 w 288"/>
                <a:gd name="T33" fmla="*/ 1909 h 4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8"/>
                <a:gd name="T52" fmla="*/ 0 h 467"/>
                <a:gd name="T53" fmla="*/ 288 w 288"/>
                <a:gd name="T54" fmla="*/ 467 h 4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8" h="467">
                  <a:moveTo>
                    <a:pt x="288" y="374"/>
                  </a:moveTo>
                  <a:lnTo>
                    <a:pt x="216" y="467"/>
                  </a:lnTo>
                  <a:lnTo>
                    <a:pt x="88" y="288"/>
                  </a:lnTo>
                  <a:lnTo>
                    <a:pt x="80" y="281"/>
                  </a:lnTo>
                  <a:lnTo>
                    <a:pt x="16" y="203"/>
                  </a:lnTo>
                  <a:lnTo>
                    <a:pt x="0" y="140"/>
                  </a:lnTo>
                  <a:lnTo>
                    <a:pt x="16" y="125"/>
                  </a:lnTo>
                  <a:lnTo>
                    <a:pt x="24" y="39"/>
                  </a:lnTo>
                  <a:lnTo>
                    <a:pt x="48" y="24"/>
                  </a:lnTo>
                  <a:lnTo>
                    <a:pt x="64" y="0"/>
                  </a:lnTo>
                  <a:lnTo>
                    <a:pt x="96" y="31"/>
                  </a:lnTo>
                  <a:lnTo>
                    <a:pt x="136" y="39"/>
                  </a:lnTo>
                  <a:lnTo>
                    <a:pt x="192" y="16"/>
                  </a:lnTo>
                  <a:lnTo>
                    <a:pt x="264" y="78"/>
                  </a:lnTo>
                  <a:lnTo>
                    <a:pt x="272" y="257"/>
                  </a:lnTo>
                  <a:lnTo>
                    <a:pt x="240" y="358"/>
                  </a:lnTo>
                  <a:lnTo>
                    <a:pt x="288" y="374"/>
                  </a:lnTo>
                  <a:close/>
                </a:path>
              </a:pathLst>
            </a:custGeom>
            <a:solidFill>
              <a:srgbClr val="C0C0C0"/>
            </a:solidFill>
            <a:ln w="12700">
              <a:solidFill>
                <a:srgbClr val="C0C0C0"/>
              </a:solidFill>
              <a:prstDash val="solid"/>
              <a:round/>
              <a:headEnd/>
              <a:tailEnd/>
            </a:ln>
          </p:spPr>
          <p:txBody>
            <a:bodyPr/>
            <a:lstStyle/>
            <a:p>
              <a:endParaRPr lang="en-US"/>
            </a:p>
          </p:txBody>
        </p:sp>
        <p:sp>
          <p:nvSpPr>
            <p:cNvPr id="52" name="Freeform 519"/>
            <p:cNvSpPr>
              <a:spLocks/>
            </p:cNvSpPr>
            <p:nvPr/>
          </p:nvSpPr>
          <p:spPr bwMode="auto">
            <a:xfrm>
              <a:off x="2979" y="2234"/>
              <a:ext cx="220" cy="302"/>
            </a:xfrm>
            <a:custGeom>
              <a:avLst/>
              <a:gdLst>
                <a:gd name="T0" fmla="*/ 611 w 192"/>
                <a:gd name="T1" fmla="*/ 1324 h 264"/>
                <a:gd name="T2" fmla="*/ 0 w 192"/>
                <a:gd name="T3" fmla="*/ 781 h 264"/>
                <a:gd name="T4" fmla="*/ 164 w 192"/>
                <a:gd name="T5" fmla="*/ 742 h 264"/>
                <a:gd name="T6" fmla="*/ 164 w 192"/>
                <a:gd name="T7" fmla="*/ 623 h 264"/>
                <a:gd name="T8" fmla="*/ 327 w 192"/>
                <a:gd name="T9" fmla="*/ 464 h 264"/>
                <a:gd name="T10" fmla="*/ 285 w 192"/>
                <a:gd name="T11" fmla="*/ 194 h 264"/>
                <a:gd name="T12" fmla="*/ 611 w 192"/>
                <a:gd name="T13" fmla="*/ 0 h 264"/>
                <a:gd name="T14" fmla="*/ 903 w 192"/>
                <a:gd name="T15" fmla="*/ 353 h 264"/>
                <a:gd name="T16" fmla="*/ 903 w 192"/>
                <a:gd name="T17" fmla="*/ 699 h 264"/>
                <a:gd name="T18" fmla="*/ 981 w 192"/>
                <a:gd name="T19" fmla="*/ 857 h 264"/>
                <a:gd name="T20" fmla="*/ 611 w 192"/>
                <a:gd name="T21" fmla="*/ 1324 h 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264"/>
                <a:gd name="T35" fmla="*/ 192 w 192"/>
                <a:gd name="T36" fmla="*/ 264 h 2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264">
                  <a:moveTo>
                    <a:pt x="120" y="264"/>
                  </a:moveTo>
                  <a:lnTo>
                    <a:pt x="0" y="156"/>
                  </a:lnTo>
                  <a:lnTo>
                    <a:pt x="32" y="148"/>
                  </a:lnTo>
                  <a:lnTo>
                    <a:pt x="32" y="124"/>
                  </a:lnTo>
                  <a:lnTo>
                    <a:pt x="64" y="93"/>
                  </a:lnTo>
                  <a:lnTo>
                    <a:pt x="56" y="39"/>
                  </a:lnTo>
                  <a:lnTo>
                    <a:pt x="120" y="0"/>
                  </a:lnTo>
                  <a:lnTo>
                    <a:pt x="176" y="70"/>
                  </a:lnTo>
                  <a:lnTo>
                    <a:pt x="176" y="140"/>
                  </a:lnTo>
                  <a:lnTo>
                    <a:pt x="192" y="171"/>
                  </a:lnTo>
                  <a:lnTo>
                    <a:pt x="120" y="264"/>
                  </a:lnTo>
                  <a:close/>
                </a:path>
              </a:pathLst>
            </a:custGeom>
            <a:solidFill>
              <a:srgbClr val="C0C0C0"/>
            </a:solidFill>
            <a:ln w="12700">
              <a:solidFill>
                <a:srgbClr val="C0C0C0"/>
              </a:solidFill>
              <a:prstDash val="solid"/>
              <a:round/>
              <a:headEnd/>
              <a:tailEnd/>
            </a:ln>
          </p:spPr>
          <p:txBody>
            <a:bodyPr/>
            <a:lstStyle/>
            <a:p>
              <a:endParaRPr lang="en-US"/>
            </a:p>
          </p:txBody>
        </p:sp>
        <p:sp>
          <p:nvSpPr>
            <p:cNvPr id="53" name="Freeform 520"/>
            <p:cNvSpPr>
              <a:spLocks/>
            </p:cNvSpPr>
            <p:nvPr/>
          </p:nvSpPr>
          <p:spPr bwMode="auto">
            <a:xfrm>
              <a:off x="2329" y="1913"/>
              <a:ext cx="284" cy="222"/>
            </a:xfrm>
            <a:custGeom>
              <a:avLst/>
              <a:gdLst>
                <a:gd name="T0" fmla="*/ 732 w 248"/>
                <a:gd name="T1" fmla="*/ 978 h 194"/>
                <a:gd name="T2" fmla="*/ 608 w 248"/>
                <a:gd name="T3" fmla="*/ 905 h 194"/>
                <a:gd name="T4" fmla="*/ 324 w 248"/>
                <a:gd name="T5" fmla="*/ 742 h 194"/>
                <a:gd name="T6" fmla="*/ 245 w 248"/>
                <a:gd name="T7" fmla="*/ 465 h 194"/>
                <a:gd name="T8" fmla="*/ 38 w 248"/>
                <a:gd name="T9" fmla="*/ 310 h 194"/>
                <a:gd name="T10" fmla="*/ 0 w 248"/>
                <a:gd name="T11" fmla="*/ 0 h 194"/>
                <a:gd name="T12" fmla="*/ 123 w 248"/>
                <a:gd name="T13" fmla="*/ 0 h 194"/>
                <a:gd name="T14" fmla="*/ 1261 w 248"/>
                <a:gd name="T15" fmla="*/ 0 h 194"/>
                <a:gd name="T16" fmla="*/ 732 w 248"/>
                <a:gd name="T17" fmla="*/ 937 h 194"/>
                <a:gd name="T18" fmla="*/ 732 w 248"/>
                <a:gd name="T19" fmla="*/ 978 h 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194"/>
                <a:gd name="T32" fmla="*/ 248 w 248"/>
                <a:gd name="T33" fmla="*/ 194 h 1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194">
                  <a:moveTo>
                    <a:pt x="144" y="194"/>
                  </a:moveTo>
                  <a:lnTo>
                    <a:pt x="120" y="179"/>
                  </a:lnTo>
                  <a:lnTo>
                    <a:pt x="64" y="147"/>
                  </a:lnTo>
                  <a:lnTo>
                    <a:pt x="48" y="93"/>
                  </a:lnTo>
                  <a:lnTo>
                    <a:pt x="8" y="62"/>
                  </a:lnTo>
                  <a:lnTo>
                    <a:pt x="0" y="0"/>
                  </a:lnTo>
                  <a:lnTo>
                    <a:pt x="24" y="0"/>
                  </a:lnTo>
                  <a:lnTo>
                    <a:pt x="248" y="0"/>
                  </a:lnTo>
                  <a:lnTo>
                    <a:pt x="144" y="186"/>
                  </a:lnTo>
                  <a:lnTo>
                    <a:pt x="144" y="194"/>
                  </a:lnTo>
                  <a:close/>
                </a:path>
              </a:pathLst>
            </a:custGeom>
            <a:solidFill>
              <a:srgbClr val="C0C0C0"/>
            </a:solidFill>
            <a:ln w="12700">
              <a:solidFill>
                <a:srgbClr val="C0C0C0"/>
              </a:solidFill>
              <a:prstDash val="solid"/>
              <a:round/>
              <a:headEnd/>
              <a:tailEnd/>
            </a:ln>
          </p:spPr>
          <p:txBody>
            <a:bodyPr/>
            <a:lstStyle/>
            <a:p>
              <a:endParaRPr lang="en-US"/>
            </a:p>
          </p:txBody>
        </p:sp>
        <p:sp>
          <p:nvSpPr>
            <p:cNvPr id="54" name="Freeform 521"/>
            <p:cNvSpPr>
              <a:spLocks/>
            </p:cNvSpPr>
            <p:nvPr/>
          </p:nvSpPr>
          <p:spPr bwMode="auto">
            <a:xfrm>
              <a:off x="2603" y="2118"/>
              <a:ext cx="275" cy="294"/>
            </a:xfrm>
            <a:custGeom>
              <a:avLst/>
              <a:gdLst>
                <a:gd name="T0" fmla="*/ 1020 w 240"/>
                <a:gd name="T1" fmla="*/ 1288 h 257"/>
                <a:gd name="T2" fmla="*/ 0 w 240"/>
                <a:gd name="T3" fmla="*/ 1249 h 257"/>
                <a:gd name="T4" fmla="*/ 125 w 240"/>
                <a:gd name="T5" fmla="*/ 33 h 257"/>
                <a:gd name="T6" fmla="*/ 164 w 240"/>
                <a:gd name="T7" fmla="*/ 0 h 257"/>
                <a:gd name="T8" fmla="*/ 246 w 240"/>
                <a:gd name="T9" fmla="*/ 157 h 257"/>
                <a:gd name="T10" fmla="*/ 410 w 240"/>
                <a:gd name="T11" fmla="*/ 194 h 257"/>
                <a:gd name="T12" fmla="*/ 531 w 240"/>
                <a:gd name="T13" fmla="*/ 33 h 257"/>
                <a:gd name="T14" fmla="*/ 654 w 240"/>
                <a:gd name="T15" fmla="*/ 194 h 257"/>
                <a:gd name="T16" fmla="*/ 654 w 240"/>
                <a:gd name="T17" fmla="*/ 310 h 257"/>
                <a:gd name="T18" fmla="*/ 858 w 240"/>
                <a:gd name="T19" fmla="*/ 391 h 257"/>
                <a:gd name="T20" fmla="*/ 1020 w 240"/>
                <a:gd name="T21" fmla="*/ 271 h 257"/>
                <a:gd name="T22" fmla="*/ 1146 w 240"/>
                <a:gd name="T23" fmla="*/ 511 h 257"/>
                <a:gd name="T24" fmla="*/ 1105 w 240"/>
                <a:gd name="T25" fmla="*/ 666 h 257"/>
                <a:gd name="T26" fmla="*/ 1189 w 240"/>
                <a:gd name="T27" fmla="*/ 742 h 257"/>
                <a:gd name="T28" fmla="*/ 1229 w 240"/>
                <a:gd name="T29" fmla="*/ 978 h 257"/>
                <a:gd name="T30" fmla="*/ 1066 w 240"/>
                <a:gd name="T31" fmla="*/ 1249 h 257"/>
                <a:gd name="T32" fmla="*/ 1020 w 240"/>
                <a:gd name="T33" fmla="*/ 1288 h 2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7"/>
                <a:gd name="T53" fmla="*/ 240 w 240"/>
                <a:gd name="T54" fmla="*/ 257 h 2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7">
                  <a:moveTo>
                    <a:pt x="200" y="257"/>
                  </a:moveTo>
                  <a:lnTo>
                    <a:pt x="0" y="249"/>
                  </a:lnTo>
                  <a:lnTo>
                    <a:pt x="24" y="7"/>
                  </a:lnTo>
                  <a:lnTo>
                    <a:pt x="32" y="0"/>
                  </a:lnTo>
                  <a:lnTo>
                    <a:pt x="48" y="31"/>
                  </a:lnTo>
                  <a:lnTo>
                    <a:pt x="80" y="39"/>
                  </a:lnTo>
                  <a:lnTo>
                    <a:pt x="104" y="7"/>
                  </a:lnTo>
                  <a:lnTo>
                    <a:pt x="128" y="39"/>
                  </a:lnTo>
                  <a:lnTo>
                    <a:pt x="128" y="62"/>
                  </a:lnTo>
                  <a:lnTo>
                    <a:pt x="168" y="77"/>
                  </a:lnTo>
                  <a:lnTo>
                    <a:pt x="200" y="54"/>
                  </a:lnTo>
                  <a:lnTo>
                    <a:pt x="224" y="101"/>
                  </a:lnTo>
                  <a:lnTo>
                    <a:pt x="216" y="132"/>
                  </a:lnTo>
                  <a:lnTo>
                    <a:pt x="232" y="148"/>
                  </a:lnTo>
                  <a:lnTo>
                    <a:pt x="240" y="194"/>
                  </a:lnTo>
                  <a:lnTo>
                    <a:pt x="208" y="249"/>
                  </a:lnTo>
                  <a:lnTo>
                    <a:pt x="200" y="257"/>
                  </a:lnTo>
                  <a:close/>
                </a:path>
              </a:pathLst>
            </a:custGeom>
            <a:solidFill>
              <a:srgbClr val="C0C0C0"/>
            </a:solidFill>
            <a:ln w="12700">
              <a:solidFill>
                <a:srgbClr val="C0C0C0"/>
              </a:solidFill>
              <a:prstDash val="solid"/>
              <a:round/>
              <a:headEnd/>
              <a:tailEnd/>
            </a:ln>
          </p:spPr>
          <p:txBody>
            <a:bodyPr/>
            <a:lstStyle/>
            <a:p>
              <a:endParaRPr lang="en-US"/>
            </a:p>
          </p:txBody>
        </p:sp>
        <p:sp>
          <p:nvSpPr>
            <p:cNvPr id="55" name="Freeform 522"/>
            <p:cNvSpPr>
              <a:spLocks/>
            </p:cNvSpPr>
            <p:nvPr/>
          </p:nvSpPr>
          <p:spPr bwMode="auto">
            <a:xfrm>
              <a:off x="2173" y="1904"/>
              <a:ext cx="293" cy="365"/>
            </a:xfrm>
            <a:custGeom>
              <a:avLst/>
              <a:gdLst>
                <a:gd name="T0" fmla="*/ 529 w 256"/>
                <a:gd name="T1" fmla="*/ 1606 h 319"/>
                <a:gd name="T2" fmla="*/ 366 w 256"/>
                <a:gd name="T3" fmla="*/ 1370 h 319"/>
                <a:gd name="T4" fmla="*/ 283 w 256"/>
                <a:gd name="T5" fmla="*/ 1256 h 319"/>
                <a:gd name="T6" fmla="*/ 38 w 256"/>
                <a:gd name="T7" fmla="*/ 1453 h 319"/>
                <a:gd name="T8" fmla="*/ 0 w 256"/>
                <a:gd name="T9" fmla="*/ 1141 h 319"/>
                <a:gd name="T10" fmla="*/ 120 w 256"/>
                <a:gd name="T11" fmla="*/ 1098 h 319"/>
                <a:gd name="T12" fmla="*/ 120 w 256"/>
                <a:gd name="T13" fmla="*/ 666 h 319"/>
                <a:gd name="T14" fmla="*/ 324 w 256"/>
                <a:gd name="T15" fmla="*/ 465 h 319"/>
                <a:gd name="T16" fmla="*/ 163 w 256"/>
                <a:gd name="T17" fmla="*/ 465 h 319"/>
                <a:gd name="T18" fmla="*/ 245 w 256"/>
                <a:gd name="T19" fmla="*/ 354 h 319"/>
                <a:gd name="T20" fmla="*/ 245 w 256"/>
                <a:gd name="T21" fmla="*/ 310 h 319"/>
                <a:gd name="T22" fmla="*/ 245 w 256"/>
                <a:gd name="T23" fmla="*/ 0 h 319"/>
                <a:gd name="T24" fmla="*/ 692 w 256"/>
                <a:gd name="T25" fmla="*/ 38 h 319"/>
                <a:gd name="T26" fmla="*/ 728 w 256"/>
                <a:gd name="T27" fmla="*/ 354 h 319"/>
                <a:gd name="T28" fmla="*/ 932 w 256"/>
                <a:gd name="T29" fmla="*/ 511 h 319"/>
                <a:gd name="T30" fmla="*/ 1009 w 256"/>
                <a:gd name="T31" fmla="*/ 778 h 319"/>
                <a:gd name="T32" fmla="*/ 1289 w 256"/>
                <a:gd name="T33" fmla="*/ 938 h 319"/>
                <a:gd name="T34" fmla="*/ 650 w 256"/>
                <a:gd name="T35" fmla="*/ 1525 h 319"/>
                <a:gd name="T36" fmla="*/ 529 w 256"/>
                <a:gd name="T37" fmla="*/ 1606 h 3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6"/>
                <a:gd name="T58" fmla="*/ 0 h 319"/>
                <a:gd name="T59" fmla="*/ 256 w 256"/>
                <a:gd name="T60" fmla="*/ 319 h 3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6" h="319">
                  <a:moveTo>
                    <a:pt x="104" y="319"/>
                  </a:moveTo>
                  <a:lnTo>
                    <a:pt x="72" y="272"/>
                  </a:lnTo>
                  <a:lnTo>
                    <a:pt x="56" y="249"/>
                  </a:lnTo>
                  <a:lnTo>
                    <a:pt x="8" y="288"/>
                  </a:lnTo>
                  <a:lnTo>
                    <a:pt x="0" y="226"/>
                  </a:lnTo>
                  <a:lnTo>
                    <a:pt x="24" y="218"/>
                  </a:lnTo>
                  <a:lnTo>
                    <a:pt x="24" y="132"/>
                  </a:lnTo>
                  <a:lnTo>
                    <a:pt x="64" y="93"/>
                  </a:lnTo>
                  <a:lnTo>
                    <a:pt x="32" y="93"/>
                  </a:lnTo>
                  <a:lnTo>
                    <a:pt x="48" y="70"/>
                  </a:lnTo>
                  <a:lnTo>
                    <a:pt x="48" y="62"/>
                  </a:lnTo>
                  <a:lnTo>
                    <a:pt x="48" y="0"/>
                  </a:lnTo>
                  <a:lnTo>
                    <a:pt x="136" y="8"/>
                  </a:lnTo>
                  <a:lnTo>
                    <a:pt x="144" y="70"/>
                  </a:lnTo>
                  <a:lnTo>
                    <a:pt x="184" y="101"/>
                  </a:lnTo>
                  <a:lnTo>
                    <a:pt x="200" y="155"/>
                  </a:lnTo>
                  <a:lnTo>
                    <a:pt x="256" y="187"/>
                  </a:lnTo>
                  <a:lnTo>
                    <a:pt x="128" y="303"/>
                  </a:lnTo>
                  <a:lnTo>
                    <a:pt x="104" y="319"/>
                  </a:lnTo>
                  <a:close/>
                </a:path>
              </a:pathLst>
            </a:custGeom>
            <a:solidFill>
              <a:srgbClr val="C0C0C0"/>
            </a:solidFill>
            <a:ln w="12700">
              <a:solidFill>
                <a:srgbClr val="C0C0C0"/>
              </a:solidFill>
              <a:prstDash val="solid"/>
              <a:round/>
              <a:headEnd/>
              <a:tailEnd/>
            </a:ln>
          </p:spPr>
          <p:txBody>
            <a:bodyPr/>
            <a:lstStyle/>
            <a:p>
              <a:endParaRPr lang="en-US"/>
            </a:p>
          </p:txBody>
        </p:sp>
        <p:sp>
          <p:nvSpPr>
            <p:cNvPr id="56" name="Freeform 523"/>
            <p:cNvSpPr>
              <a:spLocks/>
            </p:cNvSpPr>
            <p:nvPr/>
          </p:nvSpPr>
          <p:spPr bwMode="auto">
            <a:xfrm>
              <a:off x="2686" y="1904"/>
              <a:ext cx="330" cy="259"/>
            </a:xfrm>
            <a:custGeom>
              <a:avLst/>
              <a:gdLst>
                <a:gd name="T0" fmla="*/ 1475 w 288"/>
                <a:gd name="T1" fmla="*/ 1122 h 226"/>
                <a:gd name="T2" fmla="*/ 856 w 288"/>
                <a:gd name="T3" fmla="*/ 1037 h 226"/>
                <a:gd name="T4" fmla="*/ 285 w 288"/>
                <a:gd name="T5" fmla="*/ 1161 h 226"/>
                <a:gd name="T6" fmla="*/ 327 w 288"/>
                <a:gd name="T7" fmla="*/ 1080 h 226"/>
                <a:gd name="T8" fmla="*/ 207 w 288"/>
                <a:gd name="T9" fmla="*/ 795 h 226"/>
                <a:gd name="T10" fmla="*/ 327 w 288"/>
                <a:gd name="T11" fmla="*/ 433 h 226"/>
                <a:gd name="T12" fmla="*/ 207 w 288"/>
                <a:gd name="T13" fmla="*/ 358 h 226"/>
                <a:gd name="T14" fmla="*/ 207 w 288"/>
                <a:gd name="T15" fmla="*/ 205 h 226"/>
                <a:gd name="T16" fmla="*/ 0 w 288"/>
                <a:gd name="T17" fmla="*/ 38 h 226"/>
                <a:gd name="T18" fmla="*/ 285 w 288"/>
                <a:gd name="T19" fmla="*/ 38 h 226"/>
                <a:gd name="T20" fmla="*/ 1066 w 288"/>
                <a:gd name="T21" fmla="*/ 0 h 226"/>
                <a:gd name="T22" fmla="*/ 1229 w 288"/>
                <a:gd name="T23" fmla="*/ 761 h 226"/>
                <a:gd name="T24" fmla="*/ 1393 w 288"/>
                <a:gd name="T25" fmla="*/ 991 h 226"/>
                <a:gd name="T26" fmla="*/ 1475 w 288"/>
                <a:gd name="T27" fmla="*/ 1122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226"/>
                <a:gd name="T44" fmla="*/ 288 w 288"/>
                <a:gd name="T45" fmla="*/ 226 h 2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226">
                  <a:moveTo>
                    <a:pt x="288" y="218"/>
                  </a:moveTo>
                  <a:lnTo>
                    <a:pt x="168" y="202"/>
                  </a:lnTo>
                  <a:lnTo>
                    <a:pt x="56" y="226"/>
                  </a:lnTo>
                  <a:lnTo>
                    <a:pt x="64" y="210"/>
                  </a:lnTo>
                  <a:lnTo>
                    <a:pt x="40" y="155"/>
                  </a:lnTo>
                  <a:lnTo>
                    <a:pt x="64" y="85"/>
                  </a:lnTo>
                  <a:lnTo>
                    <a:pt x="40" y="70"/>
                  </a:lnTo>
                  <a:lnTo>
                    <a:pt x="40" y="39"/>
                  </a:lnTo>
                  <a:lnTo>
                    <a:pt x="0" y="8"/>
                  </a:lnTo>
                  <a:lnTo>
                    <a:pt x="56" y="8"/>
                  </a:lnTo>
                  <a:lnTo>
                    <a:pt x="208" y="0"/>
                  </a:lnTo>
                  <a:lnTo>
                    <a:pt x="240" y="148"/>
                  </a:lnTo>
                  <a:lnTo>
                    <a:pt x="272" y="194"/>
                  </a:lnTo>
                  <a:lnTo>
                    <a:pt x="288" y="218"/>
                  </a:lnTo>
                  <a:close/>
                </a:path>
              </a:pathLst>
            </a:custGeom>
            <a:solidFill>
              <a:srgbClr val="C0C0C0"/>
            </a:solidFill>
            <a:ln w="12700">
              <a:solidFill>
                <a:srgbClr val="C0C0C0"/>
              </a:solidFill>
              <a:prstDash val="solid"/>
              <a:round/>
              <a:headEnd/>
              <a:tailEnd/>
            </a:ln>
          </p:spPr>
          <p:txBody>
            <a:bodyPr/>
            <a:lstStyle/>
            <a:p>
              <a:endParaRPr lang="en-US"/>
            </a:p>
          </p:txBody>
        </p:sp>
        <p:sp>
          <p:nvSpPr>
            <p:cNvPr id="57" name="Freeform 524"/>
            <p:cNvSpPr>
              <a:spLocks/>
            </p:cNvSpPr>
            <p:nvPr/>
          </p:nvSpPr>
          <p:spPr bwMode="auto">
            <a:xfrm>
              <a:off x="2750" y="2135"/>
              <a:ext cx="367" cy="277"/>
            </a:xfrm>
            <a:custGeom>
              <a:avLst/>
              <a:gdLst>
                <a:gd name="T0" fmla="*/ 1037 w 320"/>
                <a:gd name="T1" fmla="*/ 1225 h 242"/>
                <a:gd name="T2" fmla="*/ 374 w 320"/>
                <a:gd name="T3" fmla="*/ 1225 h 242"/>
                <a:gd name="T4" fmla="*/ 421 w 320"/>
                <a:gd name="T5" fmla="*/ 1185 h 242"/>
                <a:gd name="T6" fmla="*/ 579 w 320"/>
                <a:gd name="T7" fmla="*/ 909 h 242"/>
                <a:gd name="T8" fmla="*/ 537 w 320"/>
                <a:gd name="T9" fmla="*/ 672 h 242"/>
                <a:gd name="T10" fmla="*/ 459 w 320"/>
                <a:gd name="T11" fmla="*/ 589 h 242"/>
                <a:gd name="T12" fmla="*/ 495 w 320"/>
                <a:gd name="T13" fmla="*/ 433 h 242"/>
                <a:gd name="T14" fmla="*/ 374 w 320"/>
                <a:gd name="T15" fmla="*/ 203 h 242"/>
                <a:gd name="T16" fmla="*/ 212 w 320"/>
                <a:gd name="T17" fmla="*/ 311 h 242"/>
                <a:gd name="T18" fmla="*/ 0 w 320"/>
                <a:gd name="T19" fmla="*/ 238 h 242"/>
                <a:gd name="T20" fmla="*/ 0 w 320"/>
                <a:gd name="T21" fmla="*/ 120 h 242"/>
                <a:gd name="T22" fmla="*/ 579 w 320"/>
                <a:gd name="T23" fmla="*/ 0 h 242"/>
                <a:gd name="T24" fmla="*/ 1202 w 320"/>
                <a:gd name="T25" fmla="*/ 80 h 242"/>
                <a:gd name="T26" fmla="*/ 1327 w 320"/>
                <a:gd name="T27" fmla="*/ 203 h 242"/>
                <a:gd name="T28" fmla="*/ 1327 w 320"/>
                <a:gd name="T29" fmla="*/ 354 h 242"/>
                <a:gd name="T30" fmla="*/ 1657 w 320"/>
                <a:gd name="T31" fmla="*/ 433 h 242"/>
                <a:gd name="T32" fmla="*/ 1327 w 320"/>
                <a:gd name="T33" fmla="*/ 635 h 242"/>
                <a:gd name="T34" fmla="*/ 1368 w 320"/>
                <a:gd name="T35" fmla="*/ 909 h 242"/>
                <a:gd name="T36" fmla="*/ 1202 w 320"/>
                <a:gd name="T37" fmla="*/ 1063 h 242"/>
                <a:gd name="T38" fmla="*/ 1202 w 320"/>
                <a:gd name="T39" fmla="*/ 1185 h 242"/>
                <a:gd name="T40" fmla="*/ 1037 w 320"/>
                <a:gd name="T41" fmla="*/ 1225 h 2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0"/>
                <a:gd name="T64" fmla="*/ 0 h 242"/>
                <a:gd name="T65" fmla="*/ 320 w 320"/>
                <a:gd name="T66" fmla="*/ 242 h 2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0" h="242">
                  <a:moveTo>
                    <a:pt x="200" y="242"/>
                  </a:moveTo>
                  <a:lnTo>
                    <a:pt x="72" y="242"/>
                  </a:lnTo>
                  <a:lnTo>
                    <a:pt x="80" y="234"/>
                  </a:lnTo>
                  <a:lnTo>
                    <a:pt x="112" y="179"/>
                  </a:lnTo>
                  <a:lnTo>
                    <a:pt x="104" y="133"/>
                  </a:lnTo>
                  <a:lnTo>
                    <a:pt x="88" y="117"/>
                  </a:lnTo>
                  <a:lnTo>
                    <a:pt x="96" y="86"/>
                  </a:lnTo>
                  <a:lnTo>
                    <a:pt x="72" y="39"/>
                  </a:lnTo>
                  <a:lnTo>
                    <a:pt x="40" y="62"/>
                  </a:lnTo>
                  <a:lnTo>
                    <a:pt x="0" y="47"/>
                  </a:lnTo>
                  <a:lnTo>
                    <a:pt x="0" y="24"/>
                  </a:lnTo>
                  <a:lnTo>
                    <a:pt x="112" y="0"/>
                  </a:lnTo>
                  <a:lnTo>
                    <a:pt x="232" y="16"/>
                  </a:lnTo>
                  <a:lnTo>
                    <a:pt x="256" y="39"/>
                  </a:lnTo>
                  <a:lnTo>
                    <a:pt x="256" y="70"/>
                  </a:lnTo>
                  <a:lnTo>
                    <a:pt x="320" y="86"/>
                  </a:lnTo>
                  <a:lnTo>
                    <a:pt x="256" y="125"/>
                  </a:lnTo>
                  <a:lnTo>
                    <a:pt x="264" y="179"/>
                  </a:lnTo>
                  <a:lnTo>
                    <a:pt x="232" y="210"/>
                  </a:lnTo>
                  <a:lnTo>
                    <a:pt x="232" y="234"/>
                  </a:lnTo>
                  <a:lnTo>
                    <a:pt x="200" y="242"/>
                  </a:lnTo>
                  <a:close/>
                </a:path>
              </a:pathLst>
            </a:custGeom>
            <a:solidFill>
              <a:srgbClr val="C0C0C0"/>
            </a:solidFill>
            <a:ln w="12700">
              <a:solidFill>
                <a:srgbClr val="C0C0C0"/>
              </a:solidFill>
              <a:prstDash val="solid"/>
              <a:round/>
              <a:headEnd/>
              <a:tailEnd/>
            </a:ln>
          </p:spPr>
          <p:txBody>
            <a:bodyPr/>
            <a:lstStyle/>
            <a:p>
              <a:endParaRPr lang="en-US"/>
            </a:p>
          </p:txBody>
        </p:sp>
        <p:sp>
          <p:nvSpPr>
            <p:cNvPr id="58" name="Freeform 525"/>
            <p:cNvSpPr>
              <a:spLocks/>
            </p:cNvSpPr>
            <p:nvPr/>
          </p:nvSpPr>
          <p:spPr bwMode="auto">
            <a:xfrm>
              <a:off x="3391" y="1511"/>
              <a:ext cx="440" cy="393"/>
            </a:xfrm>
            <a:custGeom>
              <a:avLst/>
              <a:gdLst>
                <a:gd name="T0" fmla="*/ 776 w 384"/>
                <a:gd name="T1" fmla="*/ 1756 h 343"/>
                <a:gd name="T2" fmla="*/ 207 w 384"/>
                <a:gd name="T3" fmla="*/ 1555 h 343"/>
                <a:gd name="T4" fmla="*/ 0 w 384"/>
                <a:gd name="T5" fmla="*/ 1475 h 343"/>
                <a:gd name="T6" fmla="*/ 246 w 384"/>
                <a:gd name="T7" fmla="*/ 638 h 343"/>
                <a:gd name="T8" fmla="*/ 450 w 384"/>
                <a:gd name="T9" fmla="*/ 638 h 343"/>
                <a:gd name="T10" fmla="*/ 493 w 384"/>
                <a:gd name="T11" fmla="*/ 485 h 343"/>
                <a:gd name="T12" fmla="*/ 611 w 384"/>
                <a:gd name="T13" fmla="*/ 485 h 343"/>
                <a:gd name="T14" fmla="*/ 741 w 384"/>
                <a:gd name="T15" fmla="*/ 322 h 343"/>
                <a:gd name="T16" fmla="*/ 776 w 384"/>
                <a:gd name="T17" fmla="*/ 205 h 343"/>
                <a:gd name="T18" fmla="*/ 611 w 384"/>
                <a:gd name="T19" fmla="*/ 162 h 343"/>
                <a:gd name="T20" fmla="*/ 654 w 384"/>
                <a:gd name="T21" fmla="*/ 0 h 343"/>
                <a:gd name="T22" fmla="*/ 819 w 384"/>
                <a:gd name="T23" fmla="*/ 0 h 343"/>
                <a:gd name="T24" fmla="*/ 1189 w 384"/>
                <a:gd name="T25" fmla="*/ 162 h 343"/>
                <a:gd name="T26" fmla="*/ 1683 w 384"/>
                <a:gd name="T27" fmla="*/ 441 h 343"/>
                <a:gd name="T28" fmla="*/ 1962 w 384"/>
                <a:gd name="T29" fmla="*/ 796 h 343"/>
                <a:gd name="T30" fmla="*/ 1397 w 384"/>
                <a:gd name="T31" fmla="*/ 1160 h 343"/>
                <a:gd name="T32" fmla="*/ 776 w 384"/>
                <a:gd name="T33" fmla="*/ 1756 h 3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4"/>
                <a:gd name="T52" fmla="*/ 0 h 343"/>
                <a:gd name="T53" fmla="*/ 384 w 384"/>
                <a:gd name="T54" fmla="*/ 343 h 3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4" h="343">
                  <a:moveTo>
                    <a:pt x="152" y="343"/>
                  </a:moveTo>
                  <a:lnTo>
                    <a:pt x="40" y="304"/>
                  </a:lnTo>
                  <a:lnTo>
                    <a:pt x="0" y="288"/>
                  </a:lnTo>
                  <a:lnTo>
                    <a:pt x="48" y="125"/>
                  </a:lnTo>
                  <a:lnTo>
                    <a:pt x="88" y="125"/>
                  </a:lnTo>
                  <a:lnTo>
                    <a:pt x="96" y="94"/>
                  </a:lnTo>
                  <a:lnTo>
                    <a:pt x="120" y="94"/>
                  </a:lnTo>
                  <a:lnTo>
                    <a:pt x="144" y="63"/>
                  </a:lnTo>
                  <a:lnTo>
                    <a:pt x="152" y="39"/>
                  </a:lnTo>
                  <a:lnTo>
                    <a:pt x="120" y="31"/>
                  </a:lnTo>
                  <a:lnTo>
                    <a:pt x="128" y="0"/>
                  </a:lnTo>
                  <a:lnTo>
                    <a:pt x="160" y="0"/>
                  </a:lnTo>
                  <a:lnTo>
                    <a:pt x="232" y="31"/>
                  </a:lnTo>
                  <a:lnTo>
                    <a:pt x="328" y="86"/>
                  </a:lnTo>
                  <a:lnTo>
                    <a:pt x="384" y="156"/>
                  </a:lnTo>
                  <a:lnTo>
                    <a:pt x="272" y="226"/>
                  </a:lnTo>
                  <a:lnTo>
                    <a:pt x="152" y="343"/>
                  </a:lnTo>
                  <a:close/>
                </a:path>
              </a:pathLst>
            </a:custGeom>
            <a:solidFill>
              <a:srgbClr val="C0C0C0"/>
            </a:solidFill>
            <a:ln w="12700">
              <a:solidFill>
                <a:srgbClr val="C0C0C0"/>
              </a:solidFill>
              <a:prstDash val="solid"/>
              <a:round/>
              <a:headEnd/>
              <a:tailEnd/>
            </a:ln>
          </p:spPr>
          <p:txBody>
            <a:bodyPr/>
            <a:lstStyle/>
            <a:p>
              <a:endParaRPr lang="en-US"/>
            </a:p>
          </p:txBody>
        </p:sp>
        <p:sp>
          <p:nvSpPr>
            <p:cNvPr id="59" name="Freeform 526"/>
            <p:cNvSpPr>
              <a:spLocks/>
            </p:cNvSpPr>
            <p:nvPr/>
          </p:nvSpPr>
          <p:spPr bwMode="auto">
            <a:xfrm>
              <a:off x="2768" y="1181"/>
              <a:ext cx="312" cy="214"/>
            </a:xfrm>
            <a:custGeom>
              <a:avLst/>
              <a:gdLst>
                <a:gd name="T0" fmla="*/ 1374 w 272"/>
                <a:gd name="T1" fmla="*/ 905 h 187"/>
                <a:gd name="T2" fmla="*/ 1374 w 272"/>
                <a:gd name="T3" fmla="*/ 941 h 187"/>
                <a:gd name="T4" fmla="*/ 0 w 272"/>
                <a:gd name="T5" fmla="*/ 905 h 187"/>
                <a:gd name="T6" fmla="*/ 39 w 272"/>
                <a:gd name="T7" fmla="*/ 0 h 187"/>
                <a:gd name="T8" fmla="*/ 869 w 272"/>
                <a:gd name="T9" fmla="*/ 0 h 187"/>
                <a:gd name="T10" fmla="*/ 1410 w 272"/>
                <a:gd name="T11" fmla="*/ 0 h 187"/>
                <a:gd name="T12" fmla="*/ 1374 w 272"/>
                <a:gd name="T13" fmla="*/ 905 h 187"/>
                <a:gd name="T14" fmla="*/ 0 60000 65536"/>
                <a:gd name="T15" fmla="*/ 0 60000 65536"/>
                <a:gd name="T16" fmla="*/ 0 60000 65536"/>
                <a:gd name="T17" fmla="*/ 0 60000 65536"/>
                <a:gd name="T18" fmla="*/ 0 60000 65536"/>
                <a:gd name="T19" fmla="*/ 0 60000 65536"/>
                <a:gd name="T20" fmla="*/ 0 60000 65536"/>
                <a:gd name="T21" fmla="*/ 0 w 272"/>
                <a:gd name="T22" fmla="*/ 0 h 187"/>
                <a:gd name="T23" fmla="*/ 272 w 272"/>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187">
                  <a:moveTo>
                    <a:pt x="264" y="179"/>
                  </a:moveTo>
                  <a:lnTo>
                    <a:pt x="264" y="187"/>
                  </a:lnTo>
                  <a:lnTo>
                    <a:pt x="0" y="179"/>
                  </a:lnTo>
                  <a:lnTo>
                    <a:pt x="8" y="0"/>
                  </a:lnTo>
                  <a:lnTo>
                    <a:pt x="168" y="0"/>
                  </a:lnTo>
                  <a:lnTo>
                    <a:pt x="272" y="0"/>
                  </a:lnTo>
                  <a:lnTo>
                    <a:pt x="264" y="179"/>
                  </a:lnTo>
                  <a:close/>
                </a:path>
              </a:pathLst>
            </a:custGeom>
            <a:solidFill>
              <a:srgbClr val="C0C0C0"/>
            </a:solidFill>
            <a:ln w="12700">
              <a:solidFill>
                <a:srgbClr val="C0C0C0"/>
              </a:solidFill>
              <a:prstDash val="solid"/>
              <a:round/>
              <a:headEnd/>
              <a:tailEnd/>
            </a:ln>
          </p:spPr>
          <p:txBody>
            <a:bodyPr/>
            <a:lstStyle/>
            <a:p>
              <a:endParaRPr lang="en-US"/>
            </a:p>
          </p:txBody>
        </p:sp>
        <p:sp>
          <p:nvSpPr>
            <p:cNvPr id="60" name="Freeform 527"/>
            <p:cNvSpPr>
              <a:spLocks/>
            </p:cNvSpPr>
            <p:nvPr/>
          </p:nvSpPr>
          <p:spPr bwMode="auto">
            <a:xfrm>
              <a:off x="3062" y="1386"/>
              <a:ext cx="192" cy="285"/>
            </a:xfrm>
            <a:custGeom>
              <a:avLst/>
              <a:gdLst>
                <a:gd name="T0" fmla="*/ 795 w 168"/>
                <a:gd name="T1" fmla="*/ 1185 h 249"/>
                <a:gd name="T2" fmla="*/ 833 w 168"/>
                <a:gd name="T3" fmla="*/ 1259 h 249"/>
                <a:gd name="T4" fmla="*/ 0 w 168"/>
                <a:gd name="T5" fmla="*/ 1259 h 249"/>
                <a:gd name="T6" fmla="*/ 0 w 168"/>
                <a:gd name="T7" fmla="*/ 1102 h 249"/>
                <a:gd name="T8" fmla="*/ 38 w 168"/>
                <a:gd name="T9" fmla="*/ 38 h 249"/>
                <a:gd name="T10" fmla="*/ 38 w 168"/>
                <a:gd name="T11" fmla="*/ 0 h 249"/>
                <a:gd name="T12" fmla="*/ 752 w 168"/>
                <a:gd name="T13" fmla="*/ 38 h 249"/>
                <a:gd name="T14" fmla="*/ 752 w 168"/>
                <a:gd name="T15" fmla="*/ 1061 h 249"/>
                <a:gd name="T16" fmla="*/ 795 w 168"/>
                <a:gd name="T17" fmla="*/ 1185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249"/>
                <a:gd name="T29" fmla="*/ 168 w 168"/>
                <a:gd name="T30" fmla="*/ 249 h 2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249">
                  <a:moveTo>
                    <a:pt x="160" y="234"/>
                  </a:moveTo>
                  <a:lnTo>
                    <a:pt x="168" y="249"/>
                  </a:lnTo>
                  <a:lnTo>
                    <a:pt x="0" y="249"/>
                  </a:lnTo>
                  <a:lnTo>
                    <a:pt x="0" y="218"/>
                  </a:lnTo>
                  <a:lnTo>
                    <a:pt x="8" y="8"/>
                  </a:lnTo>
                  <a:lnTo>
                    <a:pt x="8" y="0"/>
                  </a:lnTo>
                  <a:lnTo>
                    <a:pt x="152" y="8"/>
                  </a:lnTo>
                  <a:lnTo>
                    <a:pt x="152" y="210"/>
                  </a:lnTo>
                  <a:lnTo>
                    <a:pt x="160" y="234"/>
                  </a:lnTo>
                  <a:close/>
                </a:path>
              </a:pathLst>
            </a:custGeom>
            <a:solidFill>
              <a:srgbClr val="C0C0C0"/>
            </a:solidFill>
            <a:ln w="12700">
              <a:solidFill>
                <a:srgbClr val="C0C0C0"/>
              </a:solidFill>
              <a:prstDash val="solid"/>
              <a:round/>
              <a:headEnd/>
              <a:tailEnd/>
            </a:ln>
          </p:spPr>
          <p:txBody>
            <a:bodyPr/>
            <a:lstStyle/>
            <a:p>
              <a:endParaRPr lang="en-US"/>
            </a:p>
          </p:txBody>
        </p:sp>
        <p:sp>
          <p:nvSpPr>
            <p:cNvPr id="61" name="Freeform 528"/>
            <p:cNvSpPr>
              <a:spLocks/>
            </p:cNvSpPr>
            <p:nvPr/>
          </p:nvSpPr>
          <p:spPr bwMode="auto">
            <a:xfrm>
              <a:off x="3071" y="1181"/>
              <a:ext cx="238" cy="214"/>
            </a:xfrm>
            <a:custGeom>
              <a:avLst/>
              <a:gdLst>
                <a:gd name="T0" fmla="*/ 1008 w 208"/>
                <a:gd name="T1" fmla="*/ 941 h 187"/>
                <a:gd name="T2" fmla="*/ 728 w 208"/>
                <a:gd name="T3" fmla="*/ 941 h 187"/>
                <a:gd name="T4" fmla="*/ 0 w 208"/>
                <a:gd name="T5" fmla="*/ 905 h 187"/>
                <a:gd name="T6" fmla="*/ 38 w 208"/>
                <a:gd name="T7" fmla="*/ 0 h 187"/>
                <a:gd name="T8" fmla="*/ 206 w 208"/>
                <a:gd name="T9" fmla="*/ 0 h 187"/>
                <a:gd name="T10" fmla="*/ 848 w 208"/>
                <a:gd name="T11" fmla="*/ 0 h 187"/>
                <a:gd name="T12" fmla="*/ 1046 w 208"/>
                <a:gd name="T13" fmla="*/ 0 h 187"/>
                <a:gd name="T14" fmla="*/ 1008 w 208"/>
                <a:gd name="T15" fmla="*/ 941 h 187"/>
                <a:gd name="T16" fmla="*/ 0 60000 65536"/>
                <a:gd name="T17" fmla="*/ 0 60000 65536"/>
                <a:gd name="T18" fmla="*/ 0 60000 65536"/>
                <a:gd name="T19" fmla="*/ 0 60000 65536"/>
                <a:gd name="T20" fmla="*/ 0 60000 65536"/>
                <a:gd name="T21" fmla="*/ 0 60000 65536"/>
                <a:gd name="T22" fmla="*/ 0 60000 65536"/>
                <a:gd name="T23" fmla="*/ 0 60000 65536"/>
                <a:gd name="T24" fmla="*/ 0 w 208"/>
                <a:gd name="T25" fmla="*/ 0 h 187"/>
                <a:gd name="T26" fmla="*/ 208 w 208"/>
                <a:gd name="T27" fmla="*/ 187 h 1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 h="187">
                  <a:moveTo>
                    <a:pt x="200" y="187"/>
                  </a:moveTo>
                  <a:lnTo>
                    <a:pt x="144" y="187"/>
                  </a:lnTo>
                  <a:lnTo>
                    <a:pt x="0" y="179"/>
                  </a:lnTo>
                  <a:lnTo>
                    <a:pt x="8" y="0"/>
                  </a:lnTo>
                  <a:lnTo>
                    <a:pt x="40" y="0"/>
                  </a:lnTo>
                  <a:lnTo>
                    <a:pt x="168" y="0"/>
                  </a:lnTo>
                  <a:lnTo>
                    <a:pt x="208" y="0"/>
                  </a:lnTo>
                  <a:lnTo>
                    <a:pt x="200" y="187"/>
                  </a:lnTo>
                  <a:close/>
                </a:path>
              </a:pathLst>
            </a:custGeom>
            <a:solidFill>
              <a:srgbClr val="C0C0C0"/>
            </a:solidFill>
            <a:ln w="12700">
              <a:solidFill>
                <a:srgbClr val="C0C0C0"/>
              </a:solidFill>
              <a:prstDash val="solid"/>
              <a:round/>
              <a:headEnd/>
              <a:tailEnd/>
            </a:ln>
          </p:spPr>
          <p:txBody>
            <a:bodyPr/>
            <a:lstStyle/>
            <a:p>
              <a:endParaRPr lang="en-US"/>
            </a:p>
          </p:txBody>
        </p:sp>
        <p:sp>
          <p:nvSpPr>
            <p:cNvPr id="62" name="Freeform 529"/>
            <p:cNvSpPr>
              <a:spLocks/>
            </p:cNvSpPr>
            <p:nvPr/>
          </p:nvSpPr>
          <p:spPr bwMode="auto">
            <a:xfrm>
              <a:off x="3052" y="1654"/>
              <a:ext cx="394" cy="250"/>
            </a:xfrm>
            <a:custGeom>
              <a:avLst/>
              <a:gdLst>
                <a:gd name="T0" fmla="*/ 569 w 344"/>
                <a:gd name="T1" fmla="*/ 1127 h 218"/>
                <a:gd name="T2" fmla="*/ 0 w 344"/>
                <a:gd name="T3" fmla="*/ 1127 h 218"/>
                <a:gd name="T4" fmla="*/ 38 w 344"/>
                <a:gd name="T5" fmla="*/ 75 h 218"/>
                <a:gd name="T6" fmla="*/ 900 w 344"/>
                <a:gd name="T7" fmla="*/ 75 h 218"/>
                <a:gd name="T8" fmla="*/ 856 w 344"/>
                <a:gd name="T9" fmla="*/ 0 h 218"/>
                <a:gd name="T10" fmla="*/ 1469 w 344"/>
                <a:gd name="T11" fmla="*/ 38 h 218"/>
                <a:gd name="T12" fmla="*/ 1754 w 344"/>
                <a:gd name="T13" fmla="*/ 0 h 218"/>
                <a:gd name="T14" fmla="*/ 1507 w 344"/>
                <a:gd name="T15" fmla="*/ 839 h 218"/>
                <a:gd name="T16" fmla="*/ 1709 w 344"/>
                <a:gd name="T17" fmla="*/ 921 h 218"/>
                <a:gd name="T18" fmla="*/ 1586 w 344"/>
                <a:gd name="T19" fmla="*/ 1127 h 218"/>
                <a:gd name="T20" fmla="*/ 1184 w 344"/>
                <a:gd name="T21" fmla="*/ 769 h 218"/>
                <a:gd name="T22" fmla="*/ 980 w 344"/>
                <a:gd name="T23" fmla="*/ 1001 h 218"/>
                <a:gd name="T24" fmla="*/ 856 w 344"/>
                <a:gd name="T25" fmla="*/ 962 h 218"/>
                <a:gd name="T26" fmla="*/ 818 w 344"/>
                <a:gd name="T27" fmla="*/ 1086 h 218"/>
                <a:gd name="T28" fmla="*/ 732 w 344"/>
                <a:gd name="T29" fmla="*/ 1001 h 218"/>
                <a:gd name="T30" fmla="*/ 695 w 344"/>
                <a:gd name="T31" fmla="*/ 1086 h 218"/>
                <a:gd name="T32" fmla="*/ 569 w 344"/>
                <a:gd name="T33" fmla="*/ 1127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4"/>
                <a:gd name="T52" fmla="*/ 0 h 218"/>
                <a:gd name="T53" fmla="*/ 344 w 344"/>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4" h="218">
                  <a:moveTo>
                    <a:pt x="112" y="218"/>
                  </a:moveTo>
                  <a:lnTo>
                    <a:pt x="0" y="218"/>
                  </a:lnTo>
                  <a:lnTo>
                    <a:pt x="8" y="15"/>
                  </a:lnTo>
                  <a:lnTo>
                    <a:pt x="176" y="15"/>
                  </a:lnTo>
                  <a:lnTo>
                    <a:pt x="168" y="0"/>
                  </a:lnTo>
                  <a:lnTo>
                    <a:pt x="288" y="8"/>
                  </a:lnTo>
                  <a:lnTo>
                    <a:pt x="344" y="0"/>
                  </a:lnTo>
                  <a:lnTo>
                    <a:pt x="296" y="163"/>
                  </a:lnTo>
                  <a:lnTo>
                    <a:pt x="336" y="179"/>
                  </a:lnTo>
                  <a:lnTo>
                    <a:pt x="312" y="218"/>
                  </a:lnTo>
                  <a:lnTo>
                    <a:pt x="232" y="148"/>
                  </a:lnTo>
                  <a:lnTo>
                    <a:pt x="192" y="194"/>
                  </a:lnTo>
                  <a:lnTo>
                    <a:pt x="168" y="187"/>
                  </a:lnTo>
                  <a:lnTo>
                    <a:pt x="160" y="210"/>
                  </a:lnTo>
                  <a:lnTo>
                    <a:pt x="144" y="194"/>
                  </a:lnTo>
                  <a:lnTo>
                    <a:pt x="136" y="210"/>
                  </a:lnTo>
                  <a:lnTo>
                    <a:pt x="112" y="218"/>
                  </a:lnTo>
                  <a:close/>
                </a:path>
              </a:pathLst>
            </a:custGeom>
            <a:solidFill>
              <a:srgbClr val="C0C0C0"/>
            </a:solidFill>
            <a:ln w="12700">
              <a:solidFill>
                <a:srgbClr val="C0C0C0"/>
              </a:solidFill>
              <a:prstDash val="solid"/>
              <a:round/>
              <a:headEnd/>
              <a:tailEnd/>
            </a:ln>
          </p:spPr>
          <p:txBody>
            <a:bodyPr/>
            <a:lstStyle/>
            <a:p>
              <a:endParaRPr lang="en-US"/>
            </a:p>
          </p:txBody>
        </p:sp>
        <p:sp>
          <p:nvSpPr>
            <p:cNvPr id="63" name="Freeform 530"/>
            <p:cNvSpPr>
              <a:spLocks/>
            </p:cNvSpPr>
            <p:nvPr/>
          </p:nvSpPr>
          <p:spPr bwMode="auto">
            <a:xfrm>
              <a:off x="3181" y="1824"/>
              <a:ext cx="229" cy="231"/>
            </a:xfrm>
            <a:custGeom>
              <a:avLst/>
              <a:gdLst>
                <a:gd name="T0" fmla="*/ 449 w 200"/>
                <a:gd name="T1" fmla="*/ 1011 h 202"/>
                <a:gd name="T2" fmla="*/ 245 w 200"/>
                <a:gd name="T3" fmla="*/ 857 h 202"/>
                <a:gd name="T4" fmla="*/ 80 w 200"/>
                <a:gd name="T5" fmla="*/ 621 h 202"/>
                <a:gd name="T6" fmla="*/ 0 w 200"/>
                <a:gd name="T7" fmla="*/ 348 h 202"/>
                <a:gd name="T8" fmla="*/ 120 w 200"/>
                <a:gd name="T9" fmla="*/ 310 h 202"/>
                <a:gd name="T10" fmla="*/ 163 w 200"/>
                <a:gd name="T11" fmla="*/ 233 h 202"/>
                <a:gd name="T12" fmla="*/ 245 w 200"/>
                <a:gd name="T13" fmla="*/ 310 h 202"/>
                <a:gd name="T14" fmla="*/ 283 w 200"/>
                <a:gd name="T15" fmla="*/ 191 h 202"/>
                <a:gd name="T16" fmla="*/ 405 w 200"/>
                <a:gd name="T17" fmla="*/ 233 h 202"/>
                <a:gd name="T18" fmla="*/ 608 w 200"/>
                <a:gd name="T19" fmla="*/ 0 h 202"/>
                <a:gd name="T20" fmla="*/ 1016 w 200"/>
                <a:gd name="T21" fmla="*/ 348 h 202"/>
                <a:gd name="T22" fmla="*/ 449 w 200"/>
                <a:gd name="T23" fmla="*/ 1011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
                <a:gd name="T37" fmla="*/ 0 h 202"/>
                <a:gd name="T38" fmla="*/ 200 w 20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 h="202">
                  <a:moveTo>
                    <a:pt x="88" y="202"/>
                  </a:moveTo>
                  <a:lnTo>
                    <a:pt x="48" y="171"/>
                  </a:lnTo>
                  <a:lnTo>
                    <a:pt x="16" y="124"/>
                  </a:lnTo>
                  <a:lnTo>
                    <a:pt x="0" y="70"/>
                  </a:lnTo>
                  <a:lnTo>
                    <a:pt x="24" y="62"/>
                  </a:lnTo>
                  <a:lnTo>
                    <a:pt x="32" y="46"/>
                  </a:lnTo>
                  <a:lnTo>
                    <a:pt x="48" y="62"/>
                  </a:lnTo>
                  <a:lnTo>
                    <a:pt x="56" y="39"/>
                  </a:lnTo>
                  <a:lnTo>
                    <a:pt x="80" y="46"/>
                  </a:lnTo>
                  <a:lnTo>
                    <a:pt x="120" y="0"/>
                  </a:lnTo>
                  <a:lnTo>
                    <a:pt x="200" y="70"/>
                  </a:lnTo>
                  <a:lnTo>
                    <a:pt x="88" y="202"/>
                  </a:lnTo>
                  <a:close/>
                </a:path>
              </a:pathLst>
            </a:custGeom>
            <a:solidFill>
              <a:srgbClr val="C0C0C0"/>
            </a:solidFill>
            <a:ln w="12700">
              <a:solidFill>
                <a:srgbClr val="C0C0C0"/>
              </a:solidFill>
              <a:prstDash val="solid"/>
              <a:round/>
              <a:headEnd/>
              <a:tailEnd/>
            </a:ln>
          </p:spPr>
          <p:txBody>
            <a:bodyPr/>
            <a:lstStyle/>
            <a:p>
              <a:endParaRPr lang="en-US"/>
            </a:p>
          </p:txBody>
        </p:sp>
        <p:sp>
          <p:nvSpPr>
            <p:cNvPr id="64" name="Freeform 531"/>
            <p:cNvSpPr>
              <a:spLocks/>
            </p:cNvSpPr>
            <p:nvPr/>
          </p:nvSpPr>
          <p:spPr bwMode="auto">
            <a:xfrm>
              <a:off x="2924" y="1904"/>
              <a:ext cx="412" cy="330"/>
            </a:xfrm>
            <a:custGeom>
              <a:avLst/>
              <a:gdLst>
                <a:gd name="T0" fmla="*/ 851 w 360"/>
                <a:gd name="T1" fmla="*/ 1475 h 288"/>
                <a:gd name="T2" fmla="*/ 528 w 360"/>
                <a:gd name="T3" fmla="*/ 1393 h 288"/>
                <a:gd name="T4" fmla="*/ 528 w 360"/>
                <a:gd name="T5" fmla="*/ 1232 h 288"/>
                <a:gd name="T6" fmla="*/ 405 w 360"/>
                <a:gd name="T7" fmla="*/ 1119 h 288"/>
                <a:gd name="T8" fmla="*/ 324 w 360"/>
                <a:gd name="T9" fmla="*/ 991 h 288"/>
                <a:gd name="T10" fmla="*/ 163 w 360"/>
                <a:gd name="T11" fmla="*/ 760 h 288"/>
                <a:gd name="T12" fmla="*/ 0 w 360"/>
                <a:gd name="T13" fmla="*/ 0 h 288"/>
                <a:gd name="T14" fmla="*/ 562 w 360"/>
                <a:gd name="T15" fmla="*/ 0 h 288"/>
                <a:gd name="T16" fmla="*/ 1125 w 360"/>
                <a:gd name="T17" fmla="*/ 0 h 288"/>
                <a:gd name="T18" fmla="*/ 1214 w 360"/>
                <a:gd name="T19" fmla="*/ 280 h 288"/>
                <a:gd name="T20" fmla="*/ 1370 w 360"/>
                <a:gd name="T21" fmla="*/ 516 h 288"/>
                <a:gd name="T22" fmla="*/ 1577 w 360"/>
                <a:gd name="T23" fmla="*/ 674 h 288"/>
                <a:gd name="T24" fmla="*/ 1460 w 360"/>
                <a:gd name="T25" fmla="*/ 795 h 288"/>
                <a:gd name="T26" fmla="*/ 1817 w 360"/>
                <a:gd name="T27" fmla="*/ 1035 h 288"/>
                <a:gd name="T28" fmla="*/ 1817 w 360"/>
                <a:gd name="T29" fmla="*/ 1075 h 288"/>
                <a:gd name="T30" fmla="*/ 1698 w 360"/>
                <a:gd name="T31" fmla="*/ 1075 h 288"/>
                <a:gd name="T32" fmla="*/ 1412 w 360"/>
                <a:gd name="T33" fmla="*/ 958 h 288"/>
                <a:gd name="T34" fmla="*/ 1171 w 360"/>
                <a:gd name="T35" fmla="*/ 1119 h 288"/>
                <a:gd name="T36" fmla="*/ 851 w 360"/>
                <a:gd name="T37" fmla="*/ 1475 h 2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88"/>
                <a:gd name="T59" fmla="*/ 360 w 360"/>
                <a:gd name="T60" fmla="*/ 288 h 2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88">
                  <a:moveTo>
                    <a:pt x="168" y="288"/>
                  </a:moveTo>
                  <a:lnTo>
                    <a:pt x="104" y="272"/>
                  </a:lnTo>
                  <a:lnTo>
                    <a:pt x="104" y="241"/>
                  </a:lnTo>
                  <a:lnTo>
                    <a:pt x="80" y="218"/>
                  </a:lnTo>
                  <a:lnTo>
                    <a:pt x="64" y="194"/>
                  </a:lnTo>
                  <a:lnTo>
                    <a:pt x="32" y="148"/>
                  </a:lnTo>
                  <a:lnTo>
                    <a:pt x="0" y="0"/>
                  </a:lnTo>
                  <a:lnTo>
                    <a:pt x="112" y="0"/>
                  </a:lnTo>
                  <a:lnTo>
                    <a:pt x="224" y="0"/>
                  </a:lnTo>
                  <a:lnTo>
                    <a:pt x="240" y="54"/>
                  </a:lnTo>
                  <a:lnTo>
                    <a:pt x="272" y="101"/>
                  </a:lnTo>
                  <a:lnTo>
                    <a:pt x="312" y="132"/>
                  </a:lnTo>
                  <a:lnTo>
                    <a:pt x="288" y="155"/>
                  </a:lnTo>
                  <a:lnTo>
                    <a:pt x="360" y="202"/>
                  </a:lnTo>
                  <a:lnTo>
                    <a:pt x="360" y="210"/>
                  </a:lnTo>
                  <a:lnTo>
                    <a:pt x="336" y="210"/>
                  </a:lnTo>
                  <a:lnTo>
                    <a:pt x="280" y="187"/>
                  </a:lnTo>
                  <a:lnTo>
                    <a:pt x="232" y="218"/>
                  </a:lnTo>
                  <a:lnTo>
                    <a:pt x="168" y="288"/>
                  </a:lnTo>
                  <a:close/>
                </a:path>
              </a:pathLst>
            </a:custGeom>
            <a:solidFill>
              <a:srgbClr val="C0C0C0"/>
            </a:solidFill>
            <a:ln w="12700">
              <a:solidFill>
                <a:srgbClr val="C0C0C0"/>
              </a:solidFill>
              <a:prstDash val="solid"/>
              <a:round/>
              <a:headEnd/>
              <a:tailEnd/>
            </a:ln>
          </p:spPr>
          <p:txBody>
            <a:bodyPr/>
            <a:lstStyle/>
            <a:p>
              <a:endParaRPr lang="en-US"/>
            </a:p>
          </p:txBody>
        </p:sp>
        <p:sp>
          <p:nvSpPr>
            <p:cNvPr id="65" name="Freeform 532"/>
            <p:cNvSpPr>
              <a:spLocks/>
            </p:cNvSpPr>
            <p:nvPr/>
          </p:nvSpPr>
          <p:spPr bwMode="auto">
            <a:xfrm>
              <a:off x="3236" y="1395"/>
              <a:ext cx="183" cy="268"/>
            </a:xfrm>
            <a:custGeom>
              <a:avLst/>
              <a:gdLst>
                <a:gd name="T0" fmla="*/ 638 w 160"/>
                <a:gd name="T1" fmla="*/ 1195 h 234"/>
                <a:gd name="T2" fmla="*/ 38 w 160"/>
                <a:gd name="T3" fmla="*/ 1152 h 234"/>
                <a:gd name="T4" fmla="*/ 0 w 160"/>
                <a:gd name="T5" fmla="*/ 1031 h 234"/>
                <a:gd name="T6" fmla="*/ 0 w 160"/>
                <a:gd name="T7" fmla="*/ 0 h 234"/>
                <a:gd name="T8" fmla="*/ 281 w 160"/>
                <a:gd name="T9" fmla="*/ 0 h 234"/>
                <a:gd name="T10" fmla="*/ 799 w 160"/>
                <a:gd name="T11" fmla="*/ 0 h 234"/>
                <a:gd name="T12" fmla="*/ 638 w 160"/>
                <a:gd name="T13" fmla="*/ 1195 h 234"/>
                <a:gd name="T14" fmla="*/ 0 60000 65536"/>
                <a:gd name="T15" fmla="*/ 0 60000 65536"/>
                <a:gd name="T16" fmla="*/ 0 60000 65536"/>
                <a:gd name="T17" fmla="*/ 0 60000 65536"/>
                <a:gd name="T18" fmla="*/ 0 60000 65536"/>
                <a:gd name="T19" fmla="*/ 0 60000 65536"/>
                <a:gd name="T20" fmla="*/ 0 60000 65536"/>
                <a:gd name="T21" fmla="*/ 0 w 160"/>
                <a:gd name="T22" fmla="*/ 0 h 234"/>
                <a:gd name="T23" fmla="*/ 160 w 160"/>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234">
                  <a:moveTo>
                    <a:pt x="128" y="234"/>
                  </a:moveTo>
                  <a:lnTo>
                    <a:pt x="8" y="226"/>
                  </a:lnTo>
                  <a:lnTo>
                    <a:pt x="0" y="202"/>
                  </a:lnTo>
                  <a:lnTo>
                    <a:pt x="0" y="0"/>
                  </a:lnTo>
                  <a:lnTo>
                    <a:pt x="56" y="0"/>
                  </a:lnTo>
                  <a:lnTo>
                    <a:pt x="160" y="0"/>
                  </a:lnTo>
                  <a:lnTo>
                    <a:pt x="128" y="234"/>
                  </a:lnTo>
                  <a:close/>
                </a:path>
              </a:pathLst>
            </a:custGeom>
            <a:solidFill>
              <a:srgbClr val="C0C0C0"/>
            </a:solidFill>
            <a:ln w="12700">
              <a:solidFill>
                <a:srgbClr val="C0C0C0"/>
              </a:solidFill>
              <a:prstDash val="solid"/>
              <a:round/>
              <a:headEnd/>
              <a:tailEnd/>
            </a:ln>
          </p:spPr>
          <p:txBody>
            <a:bodyPr/>
            <a:lstStyle/>
            <a:p>
              <a:endParaRPr lang="en-US"/>
            </a:p>
          </p:txBody>
        </p:sp>
        <p:sp>
          <p:nvSpPr>
            <p:cNvPr id="66" name="Freeform 533"/>
            <p:cNvSpPr>
              <a:spLocks/>
            </p:cNvSpPr>
            <p:nvPr/>
          </p:nvSpPr>
          <p:spPr bwMode="auto">
            <a:xfrm>
              <a:off x="3117" y="2118"/>
              <a:ext cx="256" cy="276"/>
            </a:xfrm>
            <a:custGeom>
              <a:avLst/>
              <a:gdLst>
                <a:gd name="T0" fmla="*/ 1118 w 224"/>
                <a:gd name="T1" fmla="*/ 831 h 241"/>
                <a:gd name="T2" fmla="*/ 719 w 224"/>
                <a:gd name="T3" fmla="*/ 1228 h 241"/>
                <a:gd name="T4" fmla="*/ 278 w 224"/>
                <a:gd name="T5" fmla="*/ 1228 h 241"/>
                <a:gd name="T6" fmla="*/ 278 w 224"/>
                <a:gd name="T7" fmla="*/ 869 h 241"/>
                <a:gd name="T8" fmla="*/ 0 w 224"/>
                <a:gd name="T9" fmla="*/ 514 h 241"/>
                <a:gd name="T10" fmla="*/ 318 w 224"/>
                <a:gd name="T11" fmla="*/ 161 h 241"/>
                <a:gd name="T12" fmla="*/ 557 w 224"/>
                <a:gd name="T13" fmla="*/ 0 h 241"/>
                <a:gd name="T14" fmla="*/ 833 w 224"/>
                <a:gd name="T15" fmla="*/ 118 h 241"/>
                <a:gd name="T16" fmla="*/ 952 w 224"/>
                <a:gd name="T17" fmla="*/ 118 h 241"/>
                <a:gd name="T18" fmla="*/ 911 w 224"/>
                <a:gd name="T19" fmla="*/ 277 h 241"/>
                <a:gd name="T20" fmla="*/ 1073 w 224"/>
                <a:gd name="T21" fmla="*/ 749 h 241"/>
                <a:gd name="T22" fmla="*/ 1118 w 224"/>
                <a:gd name="T23" fmla="*/ 831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
                <a:gd name="T37" fmla="*/ 0 h 241"/>
                <a:gd name="T38" fmla="*/ 224 w 224"/>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 h="241">
                  <a:moveTo>
                    <a:pt x="224" y="163"/>
                  </a:moveTo>
                  <a:lnTo>
                    <a:pt x="144" y="241"/>
                  </a:lnTo>
                  <a:lnTo>
                    <a:pt x="56" y="241"/>
                  </a:lnTo>
                  <a:lnTo>
                    <a:pt x="56" y="171"/>
                  </a:lnTo>
                  <a:lnTo>
                    <a:pt x="0" y="101"/>
                  </a:lnTo>
                  <a:lnTo>
                    <a:pt x="64" y="31"/>
                  </a:lnTo>
                  <a:lnTo>
                    <a:pt x="112" y="0"/>
                  </a:lnTo>
                  <a:lnTo>
                    <a:pt x="168" y="23"/>
                  </a:lnTo>
                  <a:lnTo>
                    <a:pt x="192" y="23"/>
                  </a:lnTo>
                  <a:lnTo>
                    <a:pt x="184" y="54"/>
                  </a:lnTo>
                  <a:lnTo>
                    <a:pt x="216" y="148"/>
                  </a:lnTo>
                  <a:lnTo>
                    <a:pt x="224" y="163"/>
                  </a:lnTo>
                  <a:close/>
                </a:path>
              </a:pathLst>
            </a:custGeom>
            <a:solidFill>
              <a:srgbClr val="C0C0C0"/>
            </a:solidFill>
            <a:ln w="12700">
              <a:solidFill>
                <a:srgbClr val="C0C0C0"/>
              </a:solidFill>
              <a:prstDash val="solid"/>
              <a:round/>
              <a:headEnd/>
              <a:tailEnd/>
            </a:ln>
          </p:spPr>
          <p:txBody>
            <a:bodyPr/>
            <a:lstStyle/>
            <a:p>
              <a:endParaRPr lang="en-US"/>
            </a:p>
          </p:txBody>
        </p:sp>
        <p:sp>
          <p:nvSpPr>
            <p:cNvPr id="67" name="Freeform 534"/>
            <p:cNvSpPr>
              <a:spLocks/>
            </p:cNvSpPr>
            <p:nvPr/>
          </p:nvSpPr>
          <p:spPr bwMode="auto">
            <a:xfrm>
              <a:off x="3327" y="2081"/>
              <a:ext cx="357" cy="313"/>
            </a:xfrm>
            <a:custGeom>
              <a:avLst/>
              <a:gdLst>
                <a:gd name="T0" fmla="*/ 1569 w 312"/>
                <a:gd name="T1" fmla="*/ 1329 h 273"/>
                <a:gd name="T2" fmla="*/ 527 w 312"/>
                <a:gd name="T3" fmla="*/ 1408 h 273"/>
                <a:gd name="T4" fmla="*/ 447 w 312"/>
                <a:gd name="T5" fmla="*/ 1166 h 273"/>
                <a:gd name="T6" fmla="*/ 206 w 312"/>
                <a:gd name="T7" fmla="*/ 1011 h 273"/>
                <a:gd name="T8" fmla="*/ 162 w 312"/>
                <a:gd name="T9" fmla="*/ 930 h 273"/>
                <a:gd name="T10" fmla="*/ 0 w 312"/>
                <a:gd name="T11" fmla="*/ 448 h 273"/>
                <a:gd name="T12" fmla="*/ 38 w 312"/>
                <a:gd name="T13" fmla="*/ 284 h 273"/>
                <a:gd name="T14" fmla="*/ 38 w 312"/>
                <a:gd name="T15" fmla="*/ 244 h 273"/>
                <a:gd name="T16" fmla="*/ 728 w 312"/>
                <a:gd name="T17" fmla="*/ 0 h 273"/>
                <a:gd name="T18" fmla="*/ 1250 w 312"/>
                <a:gd name="T19" fmla="*/ 38 h 273"/>
                <a:gd name="T20" fmla="*/ 1211 w 312"/>
                <a:gd name="T21" fmla="*/ 485 h 273"/>
                <a:gd name="T22" fmla="*/ 1125 w 312"/>
                <a:gd name="T23" fmla="*/ 564 h 273"/>
                <a:gd name="T24" fmla="*/ 1211 w 312"/>
                <a:gd name="T25" fmla="*/ 887 h 273"/>
                <a:gd name="T26" fmla="*/ 1529 w 312"/>
                <a:gd name="T27" fmla="*/ 1289 h 273"/>
                <a:gd name="T28" fmla="*/ 1569 w 312"/>
                <a:gd name="T29" fmla="*/ 1329 h 2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2"/>
                <a:gd name="T46" fmla="*/ 0 h 273"/>
                <a:gd name="T47" fmla="*/ 312 w 312"/>
                <a:gd name="T48" fmla="*/ 273 h 2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2" h="273">
                  <a:moveTo>
                    <a:pt x="312" y="257"/>
                  </a:moveTo>
                  <a:lnTo>
                    <a:pt x="104" y="273"/>
                  </a:lnTo>
                  <a:lnTo>
                    <a:pt x="88" y="226"/>
                  </a:lnTo>
                  <a:lnTo>
                    <a:pt x="40" y="195"/>
                  </a:lnTo>
                  <a:lnTo>
                    <a:pt x="32" y="180"/>
                  </a:lnTo>
                  <a:lnTo>
                    <a:pt x="0" y="86"/>
                  </a:lnTo>
                  <a:lnTo>
                    <a:pt x="8" y="55"/>
                  </a:lnTo>
                  <a:lnTo>
                    <a:pt x="8" y="47"/>
                  </a:lnTo>
                  <a:lnTo>
                    <a:pt x="144" y="0"/>
                  </a:lnTo>
                  <a:lnTo>
                    <a:pt x="248" y="8"/>
                  </a:lnTo>
                  <a:lnTo>
                    <a:pt x="240" y="94"/>
                  </a:lnTo>
                  <a:lnTo>
                    <a:pt x="224" y="109"/>
                  </a:lnTo>
                  <a:lnTo>
                    <a:pt x="240" y="172"/>
                  </a:lnTo>
                  <a:lnTo>
                    <a:pt x="304" y="250"/>
                  </a:lnTo>
                  <a:lnTo>
                    <a:pt x="312" y="257"/>
                  </a:lnTo>
                  <a:close/>
                </a:path>
              </a:pathLst>
            </a:custGeom>
            <a:solidFill>
              <a:srgbClr val="C0C0C0"/>
            </a:solidFill>
            <a:ln w="12700">
              <a:solidFill>
                <a:srgbClr val="C0C0C0"/>
              </a:solidFill>
              <a:prstDash val="solid"/>
              <a:round/>
              <a:headEnd/>
              <a:tailEnd/>
            </a:ln>
          </p:spPr>
          <p:txBody>
            <a:bodyPr/>
            <a:lstStyle/>
            <a:p>
              <a:endParaRPr lang="en-US"/>
            </a:p>
          </p:txBody>
        </p:sp>
        <p:sp>
          <p:nvSpPr>
            <p:cNvPr id="68" name="Freeform 535"/>
            <p:cNvSpPr>
              <a:spLocks/>
            </p:cNvSpPr>
            <p:nvPr/>
          </p:nvSpPr>
          <p:spPr bwMode="auto">
            <a:xfrm>
              <a:off x="3446" y="2376"/>
              <a:ext cx="431" cy="348"/>
            </a:xfrm>
            <a:custGeom>
              <a:avLst/>
              <a:gdLst>
                <a:gd name="T0" fmla="*/ 1727 w 376"/>
                <a:gd name="T1" fmla="*/ 1425 h 304"/>
                <a:gd name="T2" fmla="*/ 1476 w 376"/>
                <a:gd name="T3" fmla="*/ 1541 h 304"/>
                <a:gd name="T4" fmla="*/ 1194 w 376"/>
                <a:gd name="T5" fmla="*/ 1496 h 304"/>
                <a:gd name="T6" fmla="*/ 743 w 376"/>
                <a:gd name="T7" fmla="*/ 1260 h 304"/>
                <a:gd name="T8" fmla="*/ 661 w 376"/>
                <a:gd name="T9" fmla="*/ 1260 h 304"/>
                <a:gd name="T10" fmla="*/ 618 w 376"/>
                <a:gd name="T11" fmla="*/ 1185 h 304"/>
                <a:gd name="T12" fmla="*/ 207 w 376"/>
                <a:gd name="T13" fmla="*/ 1225 h 304"/>
                <a:gd name="T14" fmla="*/ 83 w 376"/>
                <a:gd name="T15" fmla="*/ 1142 h 304"/>
                <a:gd name="T16" fmla="*/ 164 w 376"/>
                <a:gd name="T17" fmla="*/ 1070 h 304"/>
                <a:gd name="T18" fmla="*/ 125 w 376"/>
                <a:gd name="T19" fmla="*/ 909 h 304"/>
                <a:gd name="T20" fmla="*/ 246 w 376"/>
                <a:gd name="T21" fmla="*/ 515 h 304"/>
                <a:gd name="T22" fmla="*/ 0 w 376"/>
                <a:gd name="T23" fmla="*/ 80 h 304"/>
                <a:gd name="T24" fmla="*/ 1071 w 376"/>
                <a:gd name="T25" fmla="*/ 0 h 304"/>
                <a:gd name="T26" fmla="*/ 1727 w 376"/>
                <a:gd name="T27" fmla="*/ 909 h 304"/>
                <a:gd name="T28" fmla="*/ 1688 w 376"/>
                <a:gd name="T29" fmla="*/ 1030 h 304"/>
                <a:gd name="T30" fmla="*/ 1935 w 376"/>
                <a:gd name="T31" fmla="*/ 1225 h 304"/>
                <a:gd name="T32" fmla="*/ 1727 w 376"/>
                <a:gd name="T33" fmla="*/ 1425 h 3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6"/>
                <a:gd name="T52" fmla="*/ 0 h 304"/>
                <a:gd name="T53" fmla="*/ 376 w 376"/>
                <a:gd name="T54" fmla="*/ 304 h 3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6" h="304">
                  <a:moveTo>
                    <a:pt x="336" y="281"/>
                  </a:moveTo>
                  <a:lnTo>
                    <a:pt x="288" y="304"/>
                  </a:lnTo>
                  <a:lnTo>
                    <a:pt x="232" y="296"/>
                  </a:lnTo>
                  <a:lnTo>
                    <a:pt x="144" y="249"/>
                  </a:lnTo>
                  <a:lnTo>
                    <a:pt x="128" y="249"/>
                  </a:lnTo>
                  <a:lnTo>
                    <a:pt x="120" y="234"/>
                  </a:lnTo>
                  <a:lnTo>
                    <a:pt x="40" y="242"/>
                  </a:lnTo>
                  <a:lnTo>
                    <a:pt x="16" y="226"/>
                  </a:lnTo>
                  <a:lnTo>
                    <a:pt x="32" y="211"/>
                  </a:lnTo>
                  <a:lnTo>
                    <a:pt x="24" y="179"/>
                  </a:lnTo>
                  <a:lnTo>
                    <a:pt x="48" y="102"/>
                  </a:lnTo>
                  <a:lnTo>
                    <a:pt x="0" y="16"/>
                  </a:lnTo>
                  <a:lnTo>
                    <a:pt x="208" y="0"/>
                  </a:lnTo>
                  <a:lnTo>
                    <a:pt x="336" y="179"/>
                  </a:lnTo>
                  <a:lnTo>
                    <a:pt x="328" y="203"/>
                  </a:lnTo>
                  <a:lnTo>
                    <a:pt x="376" y="242"/>
                  </a:lnTo>
                  <a:lnTo>
                    <a:pt x="336" y="281"/>
                  </a:lnTo>
                  <a:close/>
                </a:path>
              </a:pathLst>
            </a:custGeom>
            <a:solidFill>
              <a:srgbClr val="C0C0C0"/>
            </a:solidFill>
            <a:ln w="12700">
              <a:solidFill>
                <a:srgbClr val="C0C0C0"/>
              </a:solidFill>
              <a:prstDash val="solid"/>
              <a:round/>
              <a:headEnd/>
              <a:tailEnd/>
            </a:ln>
          </p:spPr>
          <p:txBody>
            <a:bodyPr/>
            <a:lstStyle/>
            <a:p>
              <a:endParaRPr lang="en-US"/>
            </a:p>
          </p:txBody>
        </p:sp>
        <p:sp>
          <p:nvSpPr>
            <p:cNvPr id="69" name="Freeform 536"/>
            <p:cNvSpPr>
              <a:spLocks/>
            </p:cNvSpPr>
            <p:nvPr/>
          </p:nvSpPr>
          <p:spPr bwMode="auto">
            <a:xfrm>
              <a:off x="3593" y="2715"/>
              <a:ext cx="430" cy="374"/>
            </a:xfrm>
            <a:custGeom>
              <a:avLst/>
              <a:gdLst>
                <a:gd name="T0" fmla="*/ 1839 w 376"/>
                <a:gd name="T1" fmla="*/ 1367 h 327"/>
                <a:gd name="T2" fmla="*/ 1801 w 376"/>
                <a:gd name="T3" fmla="*/ 1638 h 327"/>
                <a:gd name="T4" fmla="*/ 1678 w 376"/>
                <a:gd name="T5" fmla="*/ 1563 h 327"/>
                <a:gd name="T6" fmla="*/ 1678 w 376"/>
                <a:gd name="T7" fmla="*/ 1489 h 327"/>
                <a:gd name="T8" fmla="*/ 1242 w 376"/>
                <a:gd name="T9" fmla="*/ 1403 h 327"/>
                <a:gd name="T10" fmla="*/ 722 w 376"/>
                <a:gd name="T11" fmla="*/ 1443 h 327"/>
                <a:gd name="T12" fmla="*/ 281 w 376"/>
                <a:gd name="T13" fmla="*/ 1599 h 327"/>
                <a:gd name="T14" fmla="*/ 0 w 376"/>
                <a:gd name="T15" fmla="*/ 1330 h 327"/>
                <a:gd name="T16" fmla="*/ 38 w 376"/>
                <a:gd name="T17" fmla="*/ 1284 h 327"/>
                <a:gd name="T18" fmla="*/ 38 w 376"/>
                <a:gd name="T19" fmla="*/ 1127 h 327"/>
                <a:gd name="T20" fmla="*/ 242 w 376"/>
                <a:gd name="T21" fmla="*/ 979 h 327"/>
                <a:gd name="T22" fmla="*/ 281 w 376"/>
                <a:gd name="T23" fmla="*/ 699 h 327"/>
                <a:gd name="T24" fmla="*/ 398 w 376"/>
                <a:gd name="T25" fmla="*/ 628 h 327"/>
                <a:gd name="T26" fmla="*/ 604 w 376"/>
                <a:gd name="T27" fmla="*/ 699 h 327"/>
                <a:gd name="T28" fmla="*/ 722 w 376"/>
                <a:gd name="T29" fmla="*/ 511 h 327"/>
                <a:gd name="T30" fmla="*/ 1040 w 376"/>
                <a:gd name="T31" fmla="*/ 475 h 327"/>
                <a:gd name="T32" fmla="*/ 1282 w 376"/>
                <a:gd name="T33" fmla="*/ 80 h 327"/>
                <a:gd name="T34" fmla="*/ 1360 w 376"/>
                <a:gd name="T35" fmla="*/ 0 h 327"/>
                <a:gd name="T36" fmla="*/ 1604 w 376"/>
                <a:gd name="T37" fmla="*/ 119 h 327"/>
                <a:gd name="T38" fmla="*/ 1801 w 376"/>
                <a:gd name="T39" fmla="*/ 427 h 327"/>
                <a:gd name="T40" fmla="*/ 1884 w 376"/>
                <a:gd name="T41" fmla="*/ 979 h 327"/>
                <a:gd name="T42" fmla="*/ 1839 w 376"/>
                <a:gd name="T43" fmla="*/ 1249 h 327"/>
                <a:gd name="T44" fmla="*/ 1839 w 376"/>
                <a:gd name="T45" fmla="*/ 1367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6"/>
                <a:gd name="T70" fmla="*/ 0 h 327"/>
                <a:gd name="T71" fmla="*/ 376 w 376"/>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6" h="327">
                  <a:moveTo>
                    <a:pt x="368" y="273"/>
                  </a:moveTo>
                  <a:lnTo>
                    <a:pt x="360" y="327"/>
                  </a:lnTo>
                  <a:lnTo>
                    <a:pt x="336" y="312"/>
                  </a:lnTo>
                  <a:lnTo>
                    <a:pt x="336" y="296"/>
                  </a:lnTo>
                  <a:lnTo>
                    <a:pt x="248" y="280"/>
                  </a:lnTo>
                  <a:lnTo>
                    <a:pt x="144" y="288"/>
                  </a:lnTo>
                  <a:lnTo>
                    <a:pt x="56" y="319"/>
                  </a:lnTo>
                  <a:lnTo>
                    <a:pt x="0" y="265"/>
                  </a:lnTo>
                  <a:lnTo>
                    <a:pt x="8" y="257"/>
                  </a:lnTo>
                  <a:lnTo>
                    <a:pt x="8" y="226"/>
                  </a:lnTo>
                  <a:lnTo>
                    <a:pt x="48" y="195"/>
                  </a:lnTo>
                  <a:lnTo>
                    <a:pt x="56" y="140"/>
                  </a:lnTo>
                  <a:lnTo>
                    <a:pt x="80" y="125"/>
                  </a:lnTo>
                  <a:lnTo>
                    <a:pt x="120" y="140"/>
                  </a:lnTo>
                  <a:lnTo>
                    <a:pt x="144" y="101"/>
                  </a:lnTo>
                  <a:lnTo>
                    <a:pt x="208" y="94"/>
                  </a:lnTo>
                  <a:lnTo>
                    <a:pt x="256" y="16"/>
                  </a:lnTo>
                  <a:lnTo>
                    <a:pt x="272" y="0"/>
                  </a:lnTo>
                  <a:lnTo>
                    <a:pt x="320" y="24"/>
                  </a:lnTo>
                  <a:lnTo>
                    <a:pt x="360" y="86"/>
                  </a:lnTo>
                  <a:lnTo>
                    <a:pt x="376" y="195"/>
                  </a:lnTo>
                  <a:lnTo>
                    <a:pt x="368" y="249"/>
                  </a:lnTo>
                  <a:lnTo>
                    <a:pt x="368" y="273"/>
                  </a:lnTo>
                  <a:close/>
                </a:path>
              </a:pathLst>
            </a:custGeom>
            <a:solidFill>
              <a:srgbClr val="C0C0C0"/>
            </a:solidFill>
            <a:ln w="12700">
              <a:solidFill>
                <a:srgbClr val="C0C0C0"/>
              </a:solidFill>
              <a:prstDash val="solid"/>
              <a:round/>
              <a:headEnd/>
              <a:tailEnd/>
            </a:ln>
          </p:spPr>
          <p:txBody>
            <a:bodyPr/>
            <a:lstStyle/>
            <a:p>
              <a:endParaRPr lang="en-US"/>
            </a:p>
          </p:txBody>
        </p:sp>
        <p:sp>
          <p:nvSpPr>
            <p:cNvPr id="70" name="Freeform 537"/>
            <p:cNvSpPr>
              <a:spLocks/>
            </p:cNvSpPr>
            <p:nvPr/>
          </p:nvSpPr>
          <p:spPr bwMode="auto">
            <a:xfrm>
              <a:off x="4042" y="1181"/>
              <a:ext cx="485" cy="268"/>
            </a:xfrm>
            <a:custGeom>
              <a:avLst/>
              <a:gdLst>
                <a:gd name="T0" fmla="*/ 1770 w 424"/>
                <a:gd name="T1" fmla="*/ 912 h 234"/>
                <a:gd name="T2" fmla="*/ 1727 w 424"/>
                <a:gd name="T3" fmla="*/ 1033 h 234"/>
                <a:gd name="T4" fmla="*/ 1526 w 424"/>
                <a:gd name="T5" fmla="*/ 1073 h 234"/>
                <a:gd name="T6" fmla="*/ 1567 w 424"/>
                <a:gd name="T7" fmla="*/ 1195 h 234"/>
                <a:gd name="T8" fmla="*/ 1322 w 424"/>
                <a:gd name="T9" fmla="*/ 1033 h 234"/>
                <a:gd name="T10" fmla="*/ 1322 w 424"/>
                <a:gd name="T11" fmla="*/ 952 h 234"/>
                <a:gd name="T12" fmla="*/ 1163 w 424"/>
                <a:gd name="T13" fmla="*/ 675 h 234"/>
                <a:gd name="T14" fmla="*/ 843 w 424"/>
                <a:gd name="T15" fmla="*/ 714 h 234"/>
                <a:gd name="T16" fmla="*/ 882 w 424"/>
                <a:gd name="T17" fmla="*/ 394 h 234"/>
                <a:gd name="T18" fmla="*/ 683 w 424"/>
                <a:gd name="T19" fmla="*/ 322 h 234"/>
                <a:gd name="T20" fmla="*/ 638 w 424"/>
                <a:gd name="T21" fmla="*/ 204 h 234"/>
                <a:gd name="T22" fmla="*/ 0 w 424"/>
                <a:gd name="T23" fmla="*/ 123 h 234"/>
                <a:gd name="T24" fmla="*/ 0 w 424"/>
                <a:gd name="T25" fmla="*/ 0 h 234"/>
                <a:gd name="T26" fmla="*/ 324 w 424"/>
                <a:gd name="T27" fmla="*/ 0 h 234"/>
                <a:gd name="T28" fmla="*/ 1526 w 424"/>
                <a:gd name="T29" fmla="*/ 0 h 234"/>
                <a:gd name="T30" fmla="*/ 1927 w 424"/>
                <a:gd name="T31" fmla="*/ 0 h 234"/>
                <a:gd name="T32" fmla="*/ 2126 w 424"/>
                <a:gd name="T33" fmla="*/ 161 h 234"/>
                <a:gd name="T34" fmla="*/ 1963 w 424"/>
                <a:gd name="T35" fmla="*/ 322 h 234"/>
                <a:gd name="T36" fmla="*/ 1770 w 424"/>
                <a:gd name="T37" fmla="*/ 912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4"/>
                <a:gd name="T58" fmla="*/ 0 h 234"/>
                <a:gd name="T59" fmla="*/ 424 w 424"/>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4" h="234">
                  <a:moveTo>
                    <a:pt x="352" y="179"/>
                  </a:moveTo>
                  <a:lnTo>
                    <a:pt x="344" y="203"/>
                  </a:lnTo>
                  <a:lnTo>
                    <a:pt x="304" y="210"/>
                  </a:lnTo>
                  <a:lnTo>
                    <a:pt x="312" y="234"/>
                  </a:lnTo>
                  <a:lnTo>
                    <a:pt x="264" y="203"/>
                  </a:lnTo>
                  <a:lnTo>
                    <a:pt x="264" y="187"/>
                  </a:lnTo>
                  <a:lnTo>
                    <a:pt x="232" y="133"/>
                  </a:lnTo>
                  <a:lnTo>
                    <a:pt x="168" y="140"/>
                  </a:lnTo>
                  <a:lnTo>
                    <a:pt x="176" y="78"/>
                  </a:lnTo>
                  <a:lnTo>
                    <a:pt x="136" y="63"/>
                  </a:lnTo>
                  <a:lnTo>
                    <a:pt x="128" y="39"/>
                  </a:lnTo>
                  <a:lnTo>
                    <a:pt x="0" y="24"/>
                  </a:lnTo>
                  <a:lnTo>
                    <a:pt x="0" y="0"/>
                  </a:lnTo>
                  <a:lnTo>
                    <a:pt x="64" y="0"/>
                  </a:lnTo>
                  <a:lnTo>
                    <a:pt x="304" y="0"/>
                  </a:lnTo>
                  <a:lnTo>
                    <a:pt x="384" y="0"/>
                  </a:lnTo>
                  <a:lnTo>
                    <a:pt x="424" y="31"/>
                  </a:lnTo>
                  <a:lnTo>
                    <a:pt x="392" y="63"/>
                  </a:lnTo>
                  <a:lnTo>
                    <a:pt x="352" y="179"/>
                  </a:lnTo>
                  <a:close/>
                </a:path>
              </a:pathLst>
            </a:custGeom>
            <a:solidFill>
              <a:srgbClr val="C0C0C0"/>
            </a:solidFill>
            <a:ln w="12700">
              <a:solidFill>
                <a:srgbClr val="C0C0C0"/>
              </a:solidFill>
              <a:prstDash val="solid"/>
              <a:round/>
              <a:headEnd/>
              <a:tailEnd/>
            </a:ln>
          </p:spPr>
          <p:txBody>
            <a:bodyPr/>
            <a:lstStyle/>
            <a:p>
              <a:endParaRPr lang="en-US"/>
            </a:p>
          </p:txBody>
        </p:sp>
        <p:sp>
          <p:nvSpPr>
            <p:cNvPr id="71" name="Freeform 538"/>
            <p:cNvSpPr>
              <a:spLocks/>
            </p:cNvSpPr>
            <p:nvPr/>
          </p:nvSpPr>
          <p:spPr bwMode="auto">
            <a:xfrm>
              <a:off x="4161" y="1681"/>
              <a:ext cx="357" cy="357"/>
            </a:xfrm>
            <a:custGeom>
              <a:avLst/>
              <a:gdLst>
                <a:gd name="T0" fmla="*/ 1287 w 312"/>
                <a:gd name="T1" fmla="*/ 1333 h 312"/>
                <a:gd name="T2" fmla="*/ 1125 w 312"/>
                <a:gd name="T3" fmla="*/ 1494 h 312"/>
                <a:gd name="T4" fmla="*/ 1046 w 312"/>
                <a:gd name="T5" fmla="*/ 1405 h 312"/>
                <a:gd name="T6" fmla="*/ 883 w 312"/>
                <a:gd name="T7" fmla="*/ 1569 h 312"/>
                <a:gd name="T8" fmla="*/ 800 w 312"/>
                <a:gd name="T9" fmla="*/ 1529 h 312"/>
                <a:gd name="T10" fmla="*/ 690 w 312"/>
                <a:gd name="T11" fmla="*/ 1494 h 312"/>
                <a:gd name="T12" fmla="*/ 562 w 312"/>
                <a:gd name="T13" fmla="*/ 1256 h 312"/>
                <a:gd name="T14" fmla="*/ 562 w 312"/>
                <a:gd name="T15" fmla="*/ 1222 h 312"/>
                <a:gd name="T16" fmla="*/ 486 w 312"/>
                <a:gd name="T17" fmla="*/ 981 h 312"/>
                <a:gd name="T18" fmla="*/ 0 w 312"/>
                <a:gd name="T19" fmla="*/ 552 h 312"/>
                <a:gd name="T20" fmla="*/ 80 w 312"/>
                <a:gd name="T21" fmla="*/ 477 h 312"/>
                <a:gd name="T22" fmla="*/ 562 w 312"/>
                <a:gd name="T23" fmla="*/ 120 h 312"/>
                <a:gd name="T24" fmla="*/ 765 w 312"/>
                <a:gd name="T25" fmla="*/ 0 h 312"/>
                <a:gd name="T26" fmla="*/ 883 w 312"/>
                <a:gd name="T27" fmla="*/ 38 h 312"/>
                <a:gd name="T28" fmla="*/ 1332 w 312"/>
                <a:gd name="T29" fmla="*/ 310 h 312"/>
                <a:gd name="T30" fmla="*/ 1370 w 312"/>
                <a:gd name="T31" fmla="*/ 588 h 312"/>
                <a:gd name="T32" fmla="*/ 1569 w 312"/>
                <a:gd name="T33" fmla="*/ 859 h 312"/>
                <a:gd name="T34" fmla="*/ 1453 w 312"/>
                <a:gd name="T35" fmla="*/ 859 h 312"/>
                <a:gd name="T36" fmla="*/ 1332 w 312"/>
                <a:gd name="T37" fmla="*/ 1098 h 312"/>
                <a:gd name="T38" fmla="*/ 1287 w 312"/>
                <a:gd name="T39" fmla="*/ 1333 h 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312"/>
                <a:gd name="T62" fmla="*/ 312 w 312"/>
                <a:gd name="T63" fmla="*/ 312 h 3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312">
                  <a:moveTo>
                    <a:pt x="256" y="265"/>
                  </a:moveTo>
                  <a:lnTo>
                    <a:pt x="224" y="296"/>
                  </a:lnTo>
                  <a:lnTo>
                    <a:pt x="208" y="280"/>
                  </a:lnTo>
                  <a:lnTo>
                    <a:pt x="176" y="312"/>
                  </a:lnTo>
                  <a:lnTo>
                    <a:pt x="160" y="304"/>
                  </a:lnTo>
                  <a:lnTo>
                    <a:pt x="136" y="296"/>
                  </a:lnTo>
                  <a:lnTo>
                    <a:pt x="112" y="249"/>
                  </a:lnTo>
                  <a:lnTo>
                    <a:pt x="112" y="242"/>
                  </a:lnTo>
                  <a:lnTo>
                    <a:pt x="96" y="195"/>
                  </a:lnTo>
                  <a:lnTo>
                    <a:pt x="0" y="109"/>
                  </a:lnTo>
                  <a:lnTo>
                    <a:pt x="16" y="94"/>
                  </a:lnTo>
                  <a:lnTo>
                    <a:pt x="112" y="24"/>
                  </a:lnTo>
                  <a:lnTo>
                    <a:pt x="152" y="0"/>
                  </a:lnTo>
                  <a:lnTo>
                    <a:pt x="176" y="8"/>
                  </a:lnTo>
                  <a:lnTo>
                    <a:pt x="264" y="62"/>
                  </a:lnTo>
                  <a:lnTo>
                    <a:pt x="272" y="117"/>
                  </a:lnTo>
                  <a:lnTo>
                    <a:pt x="312" y="171"/>
                  </a:lnTo>
                  <a:lnTo>
                    <a:pt x="288" y="171"/>
                  </a:lnTo>
                  <a:lnTo>
                    <a:pt x="264" y="218"/>
                  </a:lnTo>
                  <a:lnTo>
                    <a:pt x="256" y="265"/>
                  </a:lnTo>
                  <a:close/>
                </a:path>
              </a:pathLst>
            </a:custGeom>
            <a:solidFill>
              <a:srgbClr val="C0C0C0"/>
            </a:solidFill>
            <a:ln w="12700">
              <a:solidFill>
                <a:srgbClr val="C0C0C0"/>
              </a:solidFill>
              <a:prstDash val="solid"/>
              <a:round/>
              <a:headEnd/>
              <a:tailEnd/>
            </a:ln>
          </p:spPr>
          <p:txBody>
            <a:bodyPr/>
            <a:lstStyle/>
            <a:p>
              <a:endParaRPr lang="en-US"/>
            </a:p>
          </p:txBody>
        </p:sp>
        <p:sp>
          <p:nvSpPr>
            <p:cNvPr id="72" name="Freeform 539"/>
            <p:cNvSpPr>
              <a:spLocks/>
            </p:cNvSpPr>
            <p:nvPr/>
          </p:nvSpPr>
          <p:spPr bwMode="auto">
            <a:xfrm>
              <a:off x="3785" y="1181"/>
              <a:ext cx="257" cy="241"/>
            </a:xfrm>
            <a:custGeom>
              <a:avLst/>
              <a:gdLst>
                <a:gd name="T0" fmla="*/ 873 w 224"/>
                <a:gd name="T1" fmla="*/ 1097 h 210"/>
                <a:gd name="T2" fmla="*/ 586 w 224"/>
                <a:gd name="T3" fmla="*/ 1055 h 210"/>
                <a:gd name="T4" fmla="*/ 421 w 224"/>
                <a:gd name="T5" fmla="*/ 933 h 210"/>
                <a:gd name="T6" fmla="*/ 39 w 224"/>
                <a:gd name="T7" fmla="*/ 893 h 210"/>
                <a:gd name="T8" fmla="*/ 125 w 224"/>
                <a:gd name="T9" fmla="*/ 775 h 210"/>
                <a:gd name="T10" fmla="*/ 0 w 224"/>
                <a:gd name="T11" fmla="*/ 0 h 210"/>
                <a:gd name="T12" fmla="*/ 747 w 224"/>
                <a:gd name="T13" fmla="*/ 0 h 210"/>
                <a:gd name="T14" fmla="*/ 1165 w 224"/>
                <a:gd name="T15" fmla="*/ 0 h 210"/>
                <a:gd name="T16" fmla="*/ 1165 w 224"/>
                <a:gd name="T17" fmla="*/ 125 h 210"/>
                <a:gd name="T18" fmla="*/ 1037 w 224"/>
                <a:gd name="T19" fmla="*/ 813 h 210"/>
                <a:gd name="T20" fmla="*/ 873 w 224"/>
                <a:gd name="T21" fmla="*/ 1097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4"/>
                <a:gd name="T34" fmla="*/ 0 h 210"/>
                <a:gd name="T35" fmla="*/ 224 w 224"/>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4" h="210">
                  <a:moveTo>
                    <a:pt x="168" y="210"/>
                  </a:moveTo>
                  <a:lnTo>
                    <a:pt x="112" y="203"/>
                  </a:lnTo>
                  <a:lnTo>
                    <a:pt x="80" y="179"/>
                  </a:lnTo>
                  <a:lnTo>
                    <a:pt x="8" y="172"/>
                  </a:lnTo>
                  <a:lnTo>
                    <a:pt x="24" y="148"/>
                  </a:lnTo>
                  <a:lnTo>
                    <a:pt x="0" y="0"/>
                  </a:lnTo>
                  <a:lnTo>
                    <a:pt x="144" y="0"/>
                  </a:lnTo>
                  <a:lnTo>
                    <a:pt x="224" y="0"/>
                  </a:lnTo>
                  <a:lnTo>
                    <a:pt x="224" y="24"/>
                  </a:lnTo>
                  <a:lnTo>
                    <a:pt x="200" y="156"/>
                  </a:lnTo>
                  <a:lnTo>
                    <a:pt x="168" y="210"/>
                  </a:lnTo>
                  <a:close/>
                </a:path>
              </a:pathLst>
            </a:custGeom>
            <a:solidFill>
              <a:srgbClr val="C0C0C0"/>
            </a:solidFill>
            <a:ln w="12700">
              <a:solidFill>
                <a:srgbClr val="C0C0C0"/>
              </a:solidFill>
              <a:prstDash val="solid"/>
              <a:round/>
              <a:headEnd/>
              <a:tailEnd/>
            </a:ln>
          </p:spPr>
          <p:txBody>
            <a:bodyPr/>
            <a:lstStyle/>
            <a:p>
              <a:endParaRPr lang="en-US"/>
            </a:p>
          </p:txBody>
        </p:sp>
        <p:sp>
          <p:nvSpPr>
            <p:cNvPr id="73" name="Freeform 540"/>
            <p:cNvSpPr>
              <a:spLocks/>
            </p:cNvSpPr>
            <p:nvPr/>
          </p:nvSpPr>
          <p:spPr bwMode="auto">
            <a:xfrm>
              <a:off x="3804" y="1850"/>
              <a:ext cx="293" cy="313"/>
            </a:xfrm>
            <a:custGeom>
              <a:avLst/>
              <a:gdLst>
                <a:gd name="T0" fmla="*/ 1214 w 256"/>
                <a:gd name="T1" fmla="*/ 1329 h 273"/>
                <a:gd name="T2" fmla="*/ 1046 w 256"/>
                <a:gd name="T3" fmla="*/ 1408 h 273"/>
                <a:gd name="T4" fmla="*/ 728 w 256"/>
                <a:gd name="T5" fmla="*/ 1241 h 273"/>
                <a:gd name="T6" fmla="*/ 568 w 256"/>
                <a:gd name="T7" fmla="*/ 1329 h 273"/>
                <a:gd name="T8" fmla="*/ 366 w 256"/>
                <a:gd name="T9" fmla="*/ 1284 h 273"/>
                <a:gd name="T10" fmla="*/ 0 w 256"/>
                <a:gd name="T11" fmla="*/ 960 h 273"/>
                <a:gd name="T12" fmla="*/ 38 w 256"/>
                <a:gd name="T13" fmla="*/ 883 h 273"/>
                <a:gd name="T14" fmla="*/ 366 w 256"/>
                <a:gd name="T15" fmla="*/ 769 h 273"/>
                <a:gd name="T16" fmla="*/ 366 w 256"/>
                <a:gd name="T17" fmla="*/ 564 h 273"/>
                <a:gd name="T18" fmla="*/ 608 w 256"/>
                <a:gd name="T19" fmla="*/ 0 h 273"/>
                <a:gd name="T20" fmla="*/ 1257 w 256"/>
                <a:gd name="T21" fmla="*/ 83 h 273"/>
                <a:gd name="T22" fmla="*/ 1289 w 256"/>
                <a:gd name="T23" fmla="*/ 728 h 273"/>
                <a:gd name="T24" fmla="*/ 1214 w 256"/>
                <a:gd name="T25" fmla="*/ 801 h 273"/>
                <a:gd name="T26" fmla="*/ 1214 w 256"/>
                <a:gd name="T27" fmla="*/ 1329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273"/>
                <a:gd name="T44" fmla="*/ 256 w 256"/>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273">
                  <a:moveTo>
                    <a:pt x="240" y="257"/>
                  </a:moveTo>
                  <a:lnTo>
                    <a:pt x="208" y="273"/>
                  </a:lnTo>
                  <a:lnTo>
                    <a:pt x="144" y="241"/>
                  </a:lnTo>
                  <a:lnTo>
                    <a:pt x="112" y="257"/>
                  </a:lnTo>
                  <a:lnTo>
                    <a:pt x="72" y="249"/>
                  </a:lnTo>
                  <a:lnTo>
                    <a:pt x="0" y="187"/>
                  </a:lnTo>
                  <a:lnTo>
                    <a:pt x="8" y="171"/>
                  </a:lnTo>
                  <a:lnTo>
                    <a:pt x="72" y="148"/>
                  </a:lnTo>
                  <a:lnTo>
                    <a:pt x="72" y="109"/>
                  </a:lnTo>
                  <a:lnTo>
                    <a:pt x="120" y="0"/>
                  </a:lnTo>
                  <a:lnTo>
                    <a:pt x="248" y="16"/>
                  </a:lnTo>
                  <a:lnTo>
                    <a:pt x="256" y="140"/>
                  </a:lnTo>
                  <a:lnTo>
                    <a:pt x="240" y="156"/>
                  </a:lnTo>
                  <a:lnTo>
                    <a:pt x="240" y="257"/>
                  </a:lnTo>
                  <a:close/>
                </a:path>
              </a:pathLst>
            </a:custGeom>
            <a:solidFill>
              <a:srgbClr val="C0C0C0"/>
            </a:solidFill>
            <a:ln w="12700">
              <a:solidFill>
                <a:srgbClr val="C0C0C0"/>
              </a:solidFill>
              <a:prstDash val="solid"/>
              <a:round/>
              <a:headEnd/>
              <a:tailEnd/>
            </a:ln>
          </p:spPr>
          <p:txBody>
            <a:bodyPr/>
            <a:lstStyle/>
            <a:p>
              <a:endParaRPr lang="en-US"/>
            </a:p>
          </p:txBody>
        </p:sp>
        <p:sp>
          <p:nvSpPr>
            <p:cNvPr id="74" name="Freeform 541"/>
            <p:cNvSpPr>
              <a:spLocks/>
            </p:cNvSpPr>
            <p:nvPr/>
          </p:nvSpPr>
          <p:spPr bwMode="auto">
            <a:xfrm>
              <a:off x="3868" y="1654"/>
              <a:ext cx="311" cy="214"/>
            </a:xfrm>
            <a:custGeom>
              <a:avLst/>
              <a:gdLst>
                <a:gd name="T0" fmla="*/ 963 w 272"/>
                <a:gd name="T1" fmla="*/ 941 h 187"/>
                <a:gd name="T2" fmla="*/ 321 w 272"/>
                <a:gd name="T3" fmla="*/ 859 h 187"/>
                <a:gd name="T4" fmla="*/ 159 w 272"/>
                <a:gd name="T5" fmla="*/ 859 h 187"/>
                <a:gd name="T6" fmla="*/ 0 w 272"/>
                <a:gd name="T7" fmla="*/ 426 h 187"/>
                <a:gd name="T8" fmla="*/ 763 w 272"/>
                <a:gd name="T9" fmla="*/ 73 h 187"/>
                <a:gd name="T10" fmla="*/ 877 w 272"/>
                <a:gd name="T11" fmla="*/ 114 h 187"/>
                <a:gd name="T12" fmla="*/ 915 w 272"/>
                <a:gd name="T13" fmla="*/ 0 h 187"/>
                <a:gd name="T14" fmla="*/ 1119 w 272"/>
                <a:gd name="T15" fmla="*/ 157 h 187"/>
                <a:gd name="T16" fmla="*/ 1196 w 272"/>
                <a:gd name="T17" fmla="*/ 426 h 187"/>
                <a:gd name="T18" fmla="*/ 1358 w 272"/>
                <a:gd name="T19" fmla="*/ 589 h 187"/>
                <a:gd name="T20" fmla="*/ 1279 w 272"/>
                <a:gd name="T21" fmla="*/ 668 h 187"/>
                <a:gd name="T22" fmla="*/ 963 w 272"/>
                <a:gd name="T23" fmla="*/ 941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187"/>
                <a:gd name="T38" fmla="*/ 272 w 272"/>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187">
                  <a:moveTo>
                    <a:pt x="192" y="187"/>
                  </a:moveTo>
                  <a:lnTo>
                    <a:pt x="64" y="171"/>
                  </a:lnTo>
                  <a:lnTo>
                    <a:pt x="32" y="171"/>
                  </a:lnTo>
                  <a:lnTo>
                    <a:pt x="0" y="85"/>
                  </a:lnTo>
                  <a:lnTo>
                    <a:pt x="152" y="15"/>
                  </a:lnTo>
                  <a:lnTo>
                    <a:pt x="176" y="23"/>
                  </a:lnTo>
                  <a:lnTo>
                    <a:pt x="184" y="0"/>
                  </a:lnTo>
                  <a:lnTo>
                    <a:pt x="224" y="31"/>
                  </a:lnTo>
                  <a:lnTo>
                    <a:pt x="240" y="85"/>
                  </a:lnTo>
                  <a:lnTo>
                    <a:pt x="272" y="117"/>
                  </a:lnTo>
                  <a:lnTo>
                    <a:pt x="256" y="132"/>
                  </a:lnTo>
                  <a:lnTo>
                    <a:pt x="192" y="187"/>
                  </a:lnTo>
                  <a:close/>
                </a:path>
              </a:pathLst>
            </a:custGeom>
            <a:solidFill>
              <a:srgbClr val="C0C0C0"/>
            </a:solidFill>
            <a:ln w="12700">
              <a:solidFill>
                <a:srgbClr val="C0C0C0"/>
              </a:solidFill>
              <a:prstDash val="solid"/>
              <a:round/>
              <a:headEnd/>
              <a:tailEnd/>
            </a:ln>
          </p:spPr>
          <p:txBody>
            <a:bodyPr/>
            <a:lstStyle/>
            <a:p>
              <a:endParaRPr lang="en-US"/>
            </a:p>
          </p:txBody>
        </p:sp>
        <p:sp>
          <p:nvSpPr>
            <p:cNvPr id="75" name="Freeform 542"/>
            <p:cNvSpPr>
              <a:spLocks/>
            </p:cNvSpPr>
            <p:nvPr/>
          </p:nvSpPr>
          <p:spPr bwMode="auto">
            <a:xfrm>
              <a:off x="3382" y="1395"/>
              <a:ext cx="183" cy="268"/>
            </a:xfrm>
            <a:custGeom>
              <a:avLst/>
              <a:gdLst>
                <a:gd name="T0" fmla="*/ 281 w 160"/>
                <a:gd name="T1" fmla="*/ 1152 h 234"/>
                <a:gd name="T2" fmla="*/ 0 w 160"/>
                <a:gd name="T3" fmla="*/ 1195 h 234"/>
                <a:gd name="T4" fmla="*/ 162 w 160"/>
                <a:gd name="T5" fmla="*/ 0 h 234"/>
                <a:gd name="T6" fmla="*/ 558 w 160"/>
                <a:gd name="T7" fmla="*/ 0 h 234"/>
                <a:gd name="T8" fmla="*/ 558 w 160"/>
                <a:gd name="T9" fmla="*/ 476 h 234"/>
                <a:gd name="T10" fmla="*/ 681 w 160"/>
                <a:gd name="T11" fmla="*/ 514 h 234"/>
                <a:gd name="T12" fmla="*/ 638 w 160"/>
                <a:gd name="T13" fmla="*/ 673 h 234"/>
                <a:gd name="T14" fmla="*/ 799 w 160"/>
                <a:gd name="T15" fmla="*/ 714 h 234"/>
                <a:gd name="T16" fmla="*/ 764 w 160"/>
                <a:gd name="T17" fmla="*/ 837 h 234"/>
                <a:gd name="T18" fmla="*/ 638 w 160"/>
                <a:gd name="T19" fmla="*/ 992 h 234"/>
                <a:gd name="T20" fmla="*/ 520 w 160"/>
                <a:gd name="T21" fmla="*/ 992 h 234"/>
                <a:gd name="T22" fmla="*/ 485 w 160"/>
                <a:gd name="T23" fmla="*/ 1152 h 234"/>
                <a:gd name="T24" fmla="*/ 281 w 160"/>
                <a:gd name="T25" fmla="*/ 1152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
                <a:gd name="T40" fmla="*/ 0 h 234"/>
                <a:gd name="T41" fmla="*/ 160 w 160"/>
                <a:gd name="T42" fmla="*/ 234 h 2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 h="234">
                  <a:moveTo>
                    <a:pt x="56" y="226"/>
                  </a:moveTo>
                  <a:lnTo>
                    <a:pt x="0" y="234"/>
                  </a:lnTo>
                  <a:lnTo>
                    <a:pt x="32" y="0"/>
                  </a:lnTo>
                  <a:lnTo>
                    <a:pt x="112" y="0"/>
                  </a:lnTo>
                  <a:lnTo>
                    <a:pt x="112" y="93"/>
                  </a:lnTo>
                  <a:lnTo>
                    <a:pt x="136" y="101"/>
                  </a:lnTo>
                  <a:lnTo>
                    <a:pt x="128" y="132"/>
                  </a:lnTo>
                  <a:lnTo>
                    <a:pt x="160" y="140"/>
                  </a:lnTo>
                  <a:lnTo>
                    <a:pt x="152" y="164"/>
                  </a:lnTo>
                  <a:lnTo>
                    <a:pt x="128" y="195"/>
                  </a:lnTo>
                  <a:lnTo>
                    <a:pt x="104" y="195"/>
                  </a:lnTo>
                  <a:lnTo>
                    <a:pt x="96" y="226"/>
                  </a:lnTo>
                  <a:lnTo>
                    <a:pt x="56" y="226"/>
                  </a:lnTo>
                  <a:close/>
                </a:path>
              </a:pathLst>
            </a:custGeom>
            <a:solidFill>
              <a:srgbClr val="C0C0C0"/>
            </a:solidFill>
            <a:ln w="12700">
              <a:solidFill>
                <a:srgbClr val="C0C0C0"/>
              </a:solidFill>
              <a:prstDash val="solid"/>
              <a:round/>
              <a:headEnd/>
              <a:tailEnd/>
            </a:ln>
          </p:spPr>
          <p:txBody>
            <a:bodyPr/>
            <a:lstStyle/>
            <a:p>
              <a:endParaRPr lang="en-US"/>
            </a:p>
          </p:txBody>
        </p:sp>
        <p:sp>
          <p:nvSpPr>
            <p:cNvPr id="76" name="Freeform 543"/>
            <p:cNvSpPr>
              <a:spLocks/>
            </p:cNvSpPr>
            <p:nvPr/>
          </p:nvSpPr>
          <p:spPr bwMode="auto">
            <a:xfrm>
              <a:off x="3657" y="1378"/>
              <a:ext cx="321" cy="312"/>
            </a:xfrm>
            <a:custGeom>
              <a:avLst/>
              <a:gdLst>
                <a:gd name="T0" fmla="*/ 780 w 280"/>
                <a:gd name="T1" fmla="*/ 1410 h 272"/>
                <a:gd name="T2" fmla="*/ 493 w 280"/>
                <a:gd name="T3" fmla="*/ 1048 h 272"/>
                <a:gd name="T4" fmla="*/ 0 w 280"/>
                <a:gd name="T5" fmla="*/ 769 h 272"/>
                <a:gd name="T6" fmla="*/ 0 w 280"/>
                <a:gd name="T7" fmla="*/ 605 h 272"/>
                <a:gd name="T8" fmla="*/ 125 w 280"/>
                <a:gd name="T9" fmla="*/ 280 h 272"/>
                <a:gd name="T10" fmla="*/ 374 w 280"/>
                <a:gd name="T11" fmla="*/ 321 h 272"/>
                <a:gd name="T12" fmla="*/ 451 w 280"/>
                <a:gd name="T13" fmla="*/ 79 h 272"/>
                <a:gd name="T14" fmla="*/ 532 w 280"/>
                <a:gd name="T15" fmla="*/ 79 h 272"/>
                <a:gd name="T16" fmla="*/ 620 w 280"/>
                <a:gd name="T17" fmla="*/ 0 h 272"/>
                <a:gd name="T18" fmla="*/ 987 w 280"/>
                <a:gd name="T19" fmla="*/ 34 h 272"/>
                <a:gd name="T20" fmla="*/ 1157 w 280"/>
                <a:gd name="T21" fmla="*/ 162 h 272"/>
                <a:gd name="T22" fmla="*/ 1443 w 280"/>
                <a:gd name="T23" fmla="*/ 197 h 272"/>
                <a:gd name="T24" fmla="*/ 780 w 280"/>
                <a:gd name="T25" fmla="*/ 1410 h 2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
                <a:gd name="T40" fmla="*/ 0 h 272"/>
                <a:gd name="T41" fmla="*/ 280 w 280"/>
                <a:gd name="T42" fmla="*/ 272 h 2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 h="272">
                  <a:moveTo>
                    <a:pt x="152" y="272"/>
                  </a:moveTo>
                  <a:lnTo>
                    <a:pt x="96" y="202"/>
                  </a:lnTo>
                  <a:lnTo>
                    <a:pt x="0" y="147"/>
                  </a:lnTo>
                  <a:lnTo>
                    <a:pt x="0" y="116"/>
                  </a:lnTo>
                  <a:lnTo>
                    <a:pt x="24" y="54"/>
                  </a:lnTo>
                  <a:lnTo>
                    <a:pt x="72" y="62"/>
                  </a:lnTo>
                  <a:lnTo>
                    <a:pt x="88" y="15"/>
                  </a:lnTo>
                  <a:lnTo>
                    <a:pt x="104" y="15"/>
                  </a:lnTo>
                  <a:lnTo>
                    <a:pt x="120" y="0"/>
                  </a:lnTo>
                  <a:lnTo>
                    <a:pt x="192" y="7"/>
                  </a:lnTo>
                  <a:lnTo>
                    <a:pt x="224" y="31"/>
                  </a:lnTo>
                  <a:lnTo>
                    <a:pt x="280" y="38"/>
                  </a:lnTo>
                  <a:lnTo>
                    <a:pt x="152" y="272"/>
                  </a:lnTo>
                  <a:close/>
                </a:path>
              </a:pathLst>
            </a:custGeom>
            <a:solidFill>
              <a:srgbClr val="C0C0C0"/>
            </a:solidFill>
            <a:ln w="12700">
              <a:solidFill>
                <a:srgbClr val="C0C0C0"/>
              </a:solidFill>
              <a:prstDash val="solid"/>
              <a:round/>
              <a:headEnd/>
              <a:tailEnd/>
            </a:ln>
          </p:spPr>
          <p:txBody>
            <a:bodyPr/>
            <a:lstStyle/>
            <a:p>
              <a:endParaRPr lang="en-US"/>
            </a:p>
          </p:txBody>
        </p:sp>
        <p:sp>
          <p:nvSpPr>
            <p:cNvPr id="77" name="Freeform 544"/>
            <p:cNvSpPr>
              <a:spLocks/>
            </p:cNvSpPr>
            <p:nvPr/>
          </p:nvSpPr>
          <p:spPr bwMode="auto">
            <a:xfrm>
              <a:off x="3510" y="1181"/>
              <a:ext cx="202" cy="366"/>
            </a:xfrm>
            <a:custGeom>
              <a:avLst/>
              <a:gdLst>
                <a:gd name="T0" fmla="*/ 671 w 176"/>
                <a:gd name="T1" fmla="*/ 1659 h 319"/>
                <a:gd name="T2" fmla="*/ 288 w 176"/>
                <a:gd name="T3" fmla="*/ 1498 h 319"/>
                <a:gd name="T4" fmla="*/ 125 w 176"/>
                <a:gd name="T5" fmla="*/ 1498 h 319"/>
                <a:gd name="T6" fmla="*/ 0 w 176"/>
                <a:gd name="T7" fmla="*/ 1455 h 319"/>
                <a:gd name="T8" fmla="*/ 0 w 176"/>
                <a:gd name="T9" fmla="*/ 975 h 319"/>
                <a:gd name="T10" fmla="*/ 0 w 176"/>
                <a:gd name="T11" fmla="*/ 0 h 319"/>
                <a:gd name="T12" fmla="*/ 164 w 176"/>
                <a:gd name="T13" fmla="*/ 0 h 319"/>
                <a:gd name="T14" fmla="*/ 918 w 176"/>
                <a:gd name="T15" fmla="*/ 0 h 319"/>
                <a:gd name="T16" fmla="*/ 795 w 176"/>
                <a:gd name="T17" fmla="*/ 83 h 319"/>
                <a:gd name="T18" fmla="*/ 749 w 176"/>
                <a:gd name="T19" fmla="*/ 285 h 319"/>
                <a:gd name="T20" fmla="*/ 795 w 176"/>
                <a:gd name="T21" fmla="*/ 1176 h 319"/>
                <a:gd name="T22" fmla="*/ 671 w 176"/>
                <a:gd name="T23" fmla="*/ 1498 h 319"/>
                <a:gd name="T24" fmla="*/ 671 w 176"/>
                <a:gd name="T25" fmla="*/ 1659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319"/>
                <a:gd name="T41" fmla="*/ 176 w 176"/>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319">
                  <a:moveTo>
                    <a:pt x="128" y="319"/>
                  </a:moveTo>
                  <a:lnTo>
                    <a:pt x="56" y="288"/>
                  </a:lnTo>
                  <a:lnTo>
                    <a:pt x="24" y="288"/>
                  </a:lnTo>
                  <a:lnTo>
                    <a:pt x="0" y="280"/>
                  </a:lnTo>
                  <a:lnTo>
                    <a:pt x="0" y="187"/>
                  </a:lnTo>
                  <a:lnTo>
                    <a:pt x="0" y="0"/>
                  </a:lnTo>
                  <a:lnTo>
                    <a:pt x="32" y="0"/>
                  </a:lnTo>
                  <a:lnTo>
                    <a:pt x="176" y="0"/>
                  </a:lnTo>
                  <a:lnTo>
                    <a:pt x="152" y="16"/>
                  </a:lnTo>
                  <a:lnTo>
                    <a:pt x="144" y="55"/>
                  </a:lnTo>
                  <a:lnTo>
                    <a:pt x="152" y="226"/>
                  </a:lnTo>
                  <a:lnTo>
                    <a:pt x="128" y="288"/>
                  </a:lnTo>
                  <a:lnTo>
                    <a:pt x="128" y="319"/>
                  </a:lnTo>
                  <a:close/>
                </a:path>
              </a:pathLst>
            </a:custGeom>
            <a:solidFill>
              <a:srgbClr val="C0C0C0"/>
            </a:solidFill>
            <a:ln w="12700">
              <a:solidFill>
                <a:srgbClr val="C0C0C0"/>
              </a:solidFill>
              <a:prstDash val="solid"/>
              <a:round/>
              <a:headEnd/>
              <a:tailEnd/>
            </a:ln>
          </p:spPr>
          <p:txBody>
            <a:bodyPr/>
            <a:lstStyle/>
            <a:p>
              <a:endParaRPr lang="en-US"/>
            </a:p>
          </p:txBody>
        </p:sp>
        <p:sp>
          <p:nvSpPr>
            <p:cNvPr id="78" name="Freeform 545"/>
            <p:cNvSpPr>
              <a:spLocks/>
            </p:cNvSpPr>
            <p:nvPr/>
          </p:nvSpPr>
          <p:spPr bwMode="auto">
            <a:xfrm>
              <a:off x="3250" y="1859"/>
              <a:ext cx="412" cy="276"/>
            </a:xfrm>
            <a:custGeom>
              <a:avLst/>
              <a:gdLst>
                <a:gd name="T0" fmla="*/ 1577 w 360"/>
                <a:gd name="T1" fmla="*/ 1027 h 241"/>
                <a:gd name="T2" fmla="*/ 1046 w 360"/>
                <a:gd name="T3" fmla="*/ 983 h 241"/>
                <a:gd name="T4" fmla="*/ 366 w 360"/>
                <a:gd name="T5" fmla="*/ 1228 h 241"/>
                <a:gd name="T6" fmla="*/ 0 w 360"/>
                <a:gd name="T7" fmla="*/ 983 h 241"/>
                <a:gd name="T8" fmla="*/ 120 w 360"/>
                <a:gd name="T9" fmla="*/ 869 h 241"/>
                <a:gd name="T10" fmla="*/ 691 w 360"/>
                <a:gd name="T11" fmla="*/ 204 h 241"/>
                <a:gd name="T12" fmla="*/ 807 w 360"/>
                <a:gd name="T13" fmla="*/ 0 h 241"/>
                <a:gd name="T14" fmla="*/ 1370 w 360"/>
                <a:gd name="T15" fmla="*/ 204 h 241"/>
                <a:gd name="T16" fmla="*/ 1577 w 360"/>
                <a:gd name="T17" fmla="*/ 394 h 241"/>
                <a:gd name="T18" fmla="*/ 1817 w 360"/>
                <a:gd name="T19" fmla="*/ 749 h 241"/>
                <a:gd name="T20" fmla="*/ 1777 w 360"/>
                <a:gd name="T21" fmla="*/ 831 h 241"/>
                <a:gd name="T22" fmla="*/ 1698 w 360"/>
                <a:gd name="T23" fmla="*/ 952 h 241"/>
                <a:gd name="T24" fmla="*/ 1577 w 360"/>
                <a:gd name="T25" fmla="*/ 1027 h 2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0"/>
                <a:gd name="T40" fmla="*/ 0 h 241"/>
                <a:gd name="T41" fmla="*/ 360 w 360"/>
                <a:gd name="T42" fmla="*/ 241 h 2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0" h="241">
                  <a:moveTo>
                    <a:pt x="312" y="202"/>
                  </a:moveTo>
                  <a:lnTo>
                    <a:pt x="208" y="194"/>
                  </a:lnTo>
                  <a:lnTo>
                    <a:pt x="72" y="241"/>
                  </a:lnTo>
                  <a:lnTo>
                    <a:pt x="0" y="194"/>
                  </a:lnTo>
                  <a:lnTo>
                    <a:pt x="24" y="171"/>
                  </a:lnTo>
                  <a:lnTo>
                    <a:pt x="136" y="39"/>
                  </a:lnTo>
                  <a:lnTo>
                    <a:pt x="160" y="0"/>
                  </a:lnTo>
                  <a:lnTo>
                    <a:pt x="272" y="39"/>
                  </a:lnTo>
                  <a:lnTo>
                    <a:pt x="312" y="78"/>
                  </a:lnTo>
                  <a:lnTo>
                    <a:pt x="360" y="148"/>
                  </a:lnTo>
                  <a:lnTo>
                    <a:pt x="352" y="163"/>
                  </a:lnTo>
                  <a:lnTo>
                    <a:pt x="336" y="187"/>
                  </a:lnTo>
                  <a:lnTo>
                    <a:pt x="312" y="202"/>
                  </a:lnTo>
                  <a:close/>
                </a:path>
              </a:pathLst>
            </a:custGeom>
            <a:solidFill>
              <a:srgbClr val="C0C0C0"/>
            </a:solidFill>
            <a:ln w="12700">
              <a:solidFill>
                <a:srgbClr val="C0C0C0"/>
              </a:solidFill>
              <a:prstDash val="solid"/>
              <a:round/>
              <a:headEnd/>
              <a:tailEnd/>
            </a:ln>
          </p:spPr>
          <p:txBody>
            <a:bodyPr/>
            <a:lstStyle/>
            <a:p>
              <a:endParaRPr lang="en-US"/>
            </a:p>
          </p:txBody>
        </p:sp>
        <p:sp>
          <p:nvSpPr>
            <p:cNvPr id="79" name="Freeform 546"/>
            <p:cNvSpPr>
              <a:spLocks/>
            </p:cNvSpPr>
            <p:nvPr/>
          </p:nvSpPr>
          <p:spPr bwMode="auto">
            <a:xfrm>
              <a:off x="3565" y="1690"/>
              <a:ext cx="376" cy="401"/>
            </a:xfrm>
            <a:custGeom>
              <a:avLst/>
              <a:gdLst>
                <a:gd name="T0" fmla="*/ 1071 w 328"/>
                <a:gd name="T1" fmla="*/ 1676 h 350"/>
                <a:gd name="T2" fmla="*/ 780 w 328"/>
                <a:gd name="T3" fmla="*/ 1790 h 350"/>
                <a:gd name="T4" fmla="*/ 577 w 328"/>
                <a:gd name="T5" fmla="*/ 1748 h 350"/>
                <a:gd name="T6" fmla="*/ 410 w 328"/>
                <a:gd name="T7" fmla="*/ 1587 h 350"/>
                <a:gd name="T8" fmla="*/ 451 w 328"/>
                <a:gd name="T9" fmla="*/ 1513 h 350"/>
                <a:gd name="T10" fmla="*/ 207 w 328"/>
                <a:gd name="T11" fmla="*/ 1159 h 350"/>
                <a:gd name="T12" fmla="*/ 0 w 328"/>
                <a:gd name="T13" fmla="*/ 958 h 350"/>
                <a:gd name="T14" fmla="*/ 618 w 328"/>
                <a:gd name="T15" fmla="*/ 354 h 350"/>
                <a:gd name="T16" fmla="*/ 1194 w 328"/>
                <a:gd name="T17" fmla="*/ 0 h 350"/>
                <a:gd name="T18" fmla="*/ 1237 w 328"/>
                <a:gd name="T19" fmla="*/ 205 h 350"/>
                <a:gd name="T20" fmla="*/ 1362 w 328"/>
                <a:gd name="T21" fmla="*/ 280 h 350"/>
                <a:gd name="T22" fmla="*/ 1525 w 328"/>
                <a:gd name="T23" fmla="*/ 714 h 350"/>
                <a:gd name="T24" fmla="*/ 1689 w 328"/>
                <a:gd name="T25" fmla="*/ 714 h 350"/>
                <a:gd name="T26" fmla="*/ 1443 w 328"/>
                <a:gd name="T27" fmla="*/ 1277 h 350"/>
                <a:gd name="T28" fmla="*/ 1443 w 328"/>
                <a:gd name="T29" fmla="*/ 1475 h 350"/>
                <a:gd name="T30" fmla="*/ 1119 w 328"/>
                <a:gd name="T31" fmla="*/ 1587 h 350"/>
                <a:gd name="T32" fmla="*/ 1071 w 328"/>
                <a:gd name="T33" fmla="*/ 1676 h 3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8"/>
                <a:gd name="T52" fmla="*/ 0 h 350"/>
                <a:gd name="T53" fmla="*/ 328 w 328"/>
                <a:gd name="T54" fmla="*/ 350 h 3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8" h="350">
                  <a:moveTo>
                    <a:pt x="208" y="327"/>
                  </a:moveTo>
                  <a:lnTo>
                    <a:pt x="152" y="350"/>
                  </a:lnTo>
                  <a:lnTo>
                    <a:pt x="112" y="342"/>
                  </a:lnTo>
                  <a:lnTo>
                    <a:pt x="80" y="311"/>
                  </a:lnTo>
                  <a:lnTo>
                    <a:pt x="88" y="296"/>
                  </a:lnTo>
                  <a:lnTo>
                    <a:pt x="40" y="226"/>
                  </a:lnTo>
                  <a:lnTo>
                    <a:pt x="0" y="187"/>
                  </a:lnTo>
                  <a:lnTo>
                    <a:pt x="120" y="70"/>
                  </a:lnTo>
                  <a:lnTo>
                    <a:pt x="232" y="0"/>
                  </a:lnTo>
                  <a:lnTo>
                    <a:pt x="240" y="39"/>
                  </a:lnTo>
                  <a:lnTo>
                    <a:pt x="264" y="54"/>
                  </a:lnTo>
                  <a:lnTo>
                    <a:pt x="296" y="140"/>
                  </a:lnTo>
                  <a:lnTo>
                    <a:pt x="328" y="140"/>
                  </a:lnTo>
                  <a:lnTo>
                    <a:pt x="280" y="249"/>
                  </a:lnTo>
                  <a:lnTo>
                    <a:pt x="280" y="288"/>
                  </a:lnTo>
                  <a:lnTo>
                    <a:pt x="216" y="311"/>
                  </a:lnTo>
                  <a:lnTo>
                    <a:pt x="208" y="327"/>
                  </a:lnTo>
                  <a:close/>
                </a:path>
              </a:pathLst>
            </a:custGeom>
            <a:solidFill>
              <a:srgbClr val="C0C0C0"/>
            </a:solidFill>
            <a:ln w="12700">
              <a:solidFill>
                <a:srgbClr val="C0C0C0"/>
              </a:solidFill>
              <a:prstDash val="solid"/>
              <a:round/>
              <a:headEnd/>
              <a:tailEnd/>
            </a:ln>
          </p:spPr>
          <p:txBody>
            <a:bodyPr/>
            <a:lstStyle/>
            <a:p>
              <a:endParaRPr lang="en-US"/>
            </a:p>
          </p:txBody>
        </p:sp>
        <p:sp>
          <p:nvSpPr>
            <p:cNvPr id="80" name="Freeform 547"/>
            <p:cNvSpPr>
              <a:spLocks/>
            </p:cNvSpPr>
            <p:nvPr/>
          </p:nvSpPr>
          <p:spPr bwMode="auto">
            <a:xfrm>
              <a:off x="3300" y="1181"/>
              <a:ext cx="210" cy="214"/>
            </a:xfrm>
            <a:custGeom>
              <a:avLst/>
              <a:gdLst>
                <a:gd name="T0" fmla="*/ 902 w 184"/>
                <a:gd name="T1" fmla="*/ 941 h 187"/>
                <a:gd name="T2" fmla="*/ 512 w 184"/>
                <a:gd name="T3" fmla="*/ 941 h 187"/>
                <a:gd name="T4" fmla="*/ 0 w 184"/>
                <a:gd name="T5" fmla="*/ 941 h 187"/>
                <a:gd name="T6" fmla="*/ 38 w 184"/>
                <a:gd name="T7" fmla="*/ 0 h 187"/>
                <a:gd name="T8" fmla="*/ 902 w 184"/>
                <a:gd name="T9" fmla="*/ 0 h 187"/>
                <a:gd name="T10" fmla="*/ 902 w 184"/>
                <a:gd name="T11" fmla="*/ 941 h 187"/>
                <a:gd name="T12" fmla="*/ 0 60000 65536"/>
                <a:gd name="T13" fmla="*/ 0 60000 65536"/>
                <a:gd name="T14" fmla="*/ 0 60000 65536"/>
                <a:gd name="T15" fmla="*/ 0 60000 65536"/>
                <a:gd name="T16" fmla="*/ 0 60000 65536"/>
                <a:gd name="T17" fmla="*/ 0 60000 65536"/>
                <a:gd name="T18" fmla="*/ 0 w 184"/>
                <a:gd name="T19" fmla="*/ 0 h 187"/>
                <a:gd name="T20" fmla="*/ 184 w 184"/>
                <a:gd name="T21" fmla="*/ 187 h 187"/>
              </a:gdLst>
              <a:ahLst/>
              <a:cxnLst>
                <a:cxn ang="T12">
                  <a:pos x="T0" y="T1"/>
                </a:cxn>
                <a:cxn ang="T13">
                  <a:pos x="T2" y="T3"/>
                </a:cxn>
                <a:cxn ang="T14">
                  <a:pos x="T4" y="T5"/>
                </a:cxn>
                <a:cxn ang="T15">
                  <a:pos x="T6" y="T7"/>
                </a:cxn>
                <a:cxn ang="T16">
                  <a:pos x="T8" y="T9"/>
                </a:cxn>
                <a:cxn ang="T17">
                  <a:pos x="T10" y="T11"/>
                </a:cxn>
              </a:cxnLst>
              <a:rect l="T18" t="T19" r="T20" b="T21"/>
              <a:pathLst>
                <a:path w="184" h="187">
                  <a:moveTo>
                    <a:pt x="184" y="187"/>
                  </a:moveTo>
                  <a:lnTo>
                    <a:pt x="104" y="187"/>
                  </a:lnTo>
                  <a:lnTo>
                    <a:pt x="0" y="187"/>
                  </a:lnTo>
                  <a:lnTo>
                    <a:pt x="8" y="0"/>
                  </a:lnTo>
                  <a:lnTo>
                    <a:pt x="184" y="0"/>
                  </a:lnTo>
                  <a:lnTo>
                    <a:pt x="184" y="187"/>
                  </a:lnTo>
                  <a:close/>
                </a:path>
              </a:pathLst>
            </a:custGeom>
            <a:solidFill>
              <a:srgbClr val="C0C0C0"/>
            </a:solidFill>
            <a:ln w="12700">
              <a:solidFill>
                <a:srgbClr val="C0C0C0"/>
              </a:solidFill>
              <a:prstDash val="solid"/>
              <a:round/>
              <a:headEnd/>
              <a:tailEnd/>
            </a:ln>
          </p:spPr>
          <p:txBody>
            <a:bodyPr/>
            <a:lstStyle/>
            <a:p>
              <a:endParaRPr lang="en-US"/>
            </a:p>
          </p:txBody>
        </p:sp>
        <p:sp>
          <p:nvSpPr>
            <p:cNvPr id="81" name="Freeform 548"/>
            <p:cNvSpPr>
              <a:spLocks/>
            </p:cNvSpPr>
            <p:nvPr/>
          </p:nvSpPr>
          <p:spPr bwMode="auto">
            <a:xfrm>
              <a:off x="3675" y="1181"/>
              <a:ext cx="138" cy="268"/>
            </a:xfrm>
            <a:custGeom>
              <a:avLst/>
              <a:gdLst>
                <a:gd name="T0" fmla="*/ 559 w 120"/>
                <a:gd name="T1" fmla="*/ 878 h 234"/>
                <a:gd name="T2" fmla="*/ 467 w 120"/>
                <a:gd name="T3" fmla="*/ 952 h 234"/>
                <a:gd name="T4" fmla="*/ 385 w 120"/>
                <a:gd name="T5" fmla="*/ 952 h 234"/>
                <a:gd name="T6" fmla="*/ 302 w 120"/>
                <a:gd name="T7" fmla="*/ 1195 h 234"/>
                <a:gd name="T8" fmla="*/ 43 w 120"/>
                <a:gd name="T9" fmla="*/ 1152 h 234"/>
                <a:gd name="T10" fmla="*/ 0 w 120"/>
                <a:gd name="T11" fmla="*/ 281 h 234"/>
                <a:gd name="T12" fmla="*/ 43 w 120"/>
                <a:gd name="T13" fmla="*/ 81 h 234"/>
                <a:gd name="T14" fmla="*/ 173 w 120"/>
                <a:gd name="T15" fmla="*/ 0 h 234"/>
                <a:gd name="T16" fmla="*/ 513 w 120"/>
                <a:gd name="T17" fmla="*/ 0 h 234"/>
                <a:gd name="T18" fmla="*/ 643 w 120"/>
                <a:gd name="T19" fmla="*/ 756 h 234"/>
                <a:gd name="T20" fmla="*/ 559 w 120"/>
                <a:gd name="T21" fmla="*/ 878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234"/>
                <a:gd name="T35" fmla="*/ 120 w 120"/>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234">
                  <a:moveTo>
                    <a:pt x="104" y="172"/>
                  </a:moveTo>
                  <a:lnTo>
                    <a:pt x="88" y="187"/>
                  </a:lnTo>
                  <a:lnTo>
                    <a:pt x="72" y="187"/>
                  </a:lnTo>
                  <a:lnTo>
                    <a:pt x="56" y="234"/>
                  </a:lnTo>
                  <a:lnTo>
                    <a:pt x="8" y="226"/>
                  </a:lnTo>
                  <a:lnTo>
                    <a:pt x="0" y="55"/>
                  </a:lnTo>
                  <a:lnTo>
                    <a:pt x="8" y="16"/>
                  </a:lnTo>
                  <a:lnTo>
                    <a:pt x="32" y="0"/>
                  </a:lnTo>
                  <a:lnTo>
                    <a:pt x="96" y="0"/>
                  </a:lnTo>
                  <a:lnTo>
                    <a:pt x="120" y="148"/>
                  </a:lnTo>
                  <a:lnTo>
                    <a:pt x="104" y="172"/>
                  </a:lnTo>
                  <a:close/>
                </a:path>
              </a:pathLst>
            </a:custGeom>
            <a:solidFill>
              <a:srgbClr val="C0C0C0"/>
            </a:solidFill>
            <a:ln w="12700">
              <a:solidFill>
                <a:srgbClr val="C0C0C0"/>
              </a:solidFill>
              <a:prstDash val="solid"/>
              <a:round/>
              <a:headEnd/>
              <a:tailEnd/>
            </a:ln>
          </p:spPr>
          <p:txBody>
            <a:bodyPr/>
            <a:lstStyle/>
            <a:p>
              <a:endParaRPr lang="en-US"/>
            </a:p>
          </p:txBody>
        </p:sp>
        <p:sp>
          <p:nvSpPr>
            <p:cNvPr id="82" name="Freeform 549"/>
            <p:cNvSpPr>
              <a:spLocks/>
            </p:cNvSpPr>
            <p:nvPr/>
          </p:nvSpPr>
          <p:spPr bwMode="auto">
            <a:xfrm>
              <a:off x="4573" y="2038"/>
              <a:ext cx="302" cy="257"/>
            </a:xfrm>
            <a:custGeom>
              <a:avLst/>
              <a:gdLst>
                <a:gd name="T0" fmla="*/ 120 w 264"/>
                <a:gd name="T1" fmla="*/ 798 h 225"/>
                <a:gd name="T2" fmla="*/ 162 w 264"/>
                <a:gd name="T3" fmla="*/ 650 h 225"/>
                <a:gd name="T4" fmla="*/ 0 w 264"/>
                <a:gd name="T5" fmla="*/ 536 h 225"/>
                <a:gd name="T6" fmla="*/ 243 w 264"/>
                <a:gd name="T7" fmla="*/ 231 h 225"/>
                <a:gd name="T8" fmla="*/ 364 w 264"/>
                <a:gd name="T9" fmla="*/ 345 h 225"/>
                <a:gd name="T10" fmla="*/ 924 w 264"/>
                <a:gd name="T11" fmla="*/ 268 h 225"/>
                <a:gd name="T12" fmla="*/ 964 w 264"/>
                <a:gd name="T13" fmla="*/ 33 h 225"/>
                <a:gd name="T14" fmla="*/ 1002 w 264"/>
                <a:gd name="T15" fmla="*/ 0 h 225"/>
                <a:gd name="T16" fmla="*/ 1282 w 264"/>
                <a:gd name="T17" fmla="*/ 33 h 225"/>
                <a:gd name="T18" fmla="*/ 1324 w 264"/>
                <a:gd name="T19" fmla="*/ 186 h 225"/>
                <a:gd name="T20" fmla="*/ 1121 w 264"/>
                <a:gd name="T21" fmla="*/ 421 h 225"/>
                <a:gd name="T22" fmla="*/ 1209 w 264"/>
                <a:gd name="T23" fmla="*/ 569 h 225"/>
                <a:gd name="T24" fmla="*/ 924 w 264"/>
                <a:gd name="T25" fmla="*/ 842 h 225"/>
                <a:gd name="T26" fmla="*/ 485 w 264"/>
                <a:gd name="T27" fmla="*/ 1111 h 225"/>
                <a:gd name="T28" fmla="*/ 120 w 264"/>
                <a:gd name="T29" fmla="*/ 798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4"/>
                <a:gd name="T46" fmla="*/ 0 h 225"/>
                <a:gd name="T47" fmla="*/ 264 w 264"/>
                <a:gd name="T48" fmla="*/ 225 h 2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4" h="225">
                  <a:moveTo>
                    <a:pt x="24" y="163"/>
                  </a:moveTo>
                  <a:lnTo>
                    <a:pt x="32" y="132"/>
                  </a:lnTo>
                  <a:lnTo>
                    <a:pt x="0" y="109"/>
                  </a:lnTo>
                  <a:lnTo>
                    <a:pt x="48" y="46"/>
                  </a:lnTo>
                  <a:lnTo>
                    <a:pt x="72" y="70"/>
                  </a:lnTo>
                  <a:lnTo>
                    <a:pt x="184" y="54"/>
                  </a:lnTo>
                  <a:lnTo>
                    <a:pt x="192" y="7"/>
                  </a:lnTo>
                  <a:lnTo>
                    <a:pt x="200" y="0"/>
                  </a:lnTo>
                  <a:lnTo>
                    <a:pt x="256" y="7"/>
                  </a:lnTo>
                  <a:lnTo>
                    <a:pt x="264" y="38"/>
                  </a:lnTo>
                  <a:lnTo>
                    <a:pt x="224" y="85"/>
                  </a:lnTo>
                  <a:lnTo>
                    <a:pt x="240" y="116"/>
                  </a:lnTo>
                  <a:lnTo>
                    <a:pt x="184" y="171"/>
                  </a:lnTo>
                  <a:lnTo>
                    <a:pt x="96" y="225"/>
                  </a:lnTo>
                  <a:lnTo>
                    <a:pt x="24" y="163"/>
                  </a:lnTo>
                  <a:close/>
                </a:path>
              </a:pathLst>
            </a:custGeom>
            <a:solidFill>
              <a:srgbClr val="C0C0C0"/>
            </a:solidFill>
            <a:ln w="12700">
              <a:solidFill>
                <a:srgbClr val="C0C0C0"/>
              </a:solidFill>
              <a:prstDash val="solid"/>
              <a:round/>
              <a:headEnd/>
              <a:tailEnd/>
            </a:ln>
          </p:spPr>
          <p:txBody>
            <a:bodyPr/>
            <a:lstStyle/>
            <a:p>
              <a:endParaRPr lang="en-US"/>
            </a:p>
          </p:txBody>
        </p:sp>
        <p:sp>
          <p:nvSpPr>
            <p:cNvPr id="83" name="Freeform 550"/>
            <p:cNvSpPr>
              <a:spLocks/>
            </p:cNvSpPr>
            <p:nvPr/>
          </p:nvSpPr>
          <p:spPr bwMode="auto">
            <a:xfrm>
              <a:off x="4866" y="1209"/>
              <a:ext cx="257" cy="267"/>
            </a:xfrm>
            <a:custGeom>
              <a:avLst/>
              <a:gdLst>
                <a:gd name="T0" fmla="*/ 834 w 224"/>
                <a:gd name="T1" fmla="*/ 674 h 233"/>
                <a:gd name="T2" fmla="*/ 1081 w 224"/>
                <a:gd name="T3" fmla="*/ 957 h 233"/>
                <a:gd name="T4" fmla="*/ 1165 w 224"/>
                <a:gd name="T5" fmla="*/ 1154 h 233"/>
                <a:gd name="T6" fmla="*/ 834 w 224"/>
                <a:gd name="T7" fmla="*/ 1195 h 233"/>
                <a:gd name="T8" fmla="*/ 586 w 224"/>
                <a:gd name="T9" fmla="*/ 991 h 233"/>
                <a:gd name="T10" fmla="*/ 542 w 224"/>
                <a:gd name="T11" fmla="*/ 879 h 233"/>
                <a:gd name="T12" fmla="*/ 329 w 224"/>
                <a:gd name="T13" fmla="*/ 795 h 233"/>
                <a:gd name="T14" fmla="*/ 125 w 224"/>
                <a:gd name="T15" fmla="*/ 393 h 233"/>
                <a:gd name="T16" fmla="*/ 0 w 224"/>
                <a:gd name="T17" fmla="*/ 0 h 233"/>
                <a:gd name="T18" fmla="*/ 624 w 224"/>
                <a:gd name="T19" fmla="*/ 433 h 233"/>
                <a:gd name="T20" fmla="*/ 707 w 224"/>
                <a:gd name="T21" fmla="*/ 433 h 233"/>
                <a:gd name="T22" fmla="*/ 834 w 224"/>
                <a:gd name="T23" fmla="*/ 674 h 2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
                <a:gd name="T37" fmla="*/ 0 h 233"/>
                <a:gd name="T38" fmla="*/ 224 w 224"/>
                <a:gd name="T39" fmla="*/ 233 h 2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 h="233">
                  <a:moveTo>
                    <a:pt x="160" y="132"/>
                  </a:moveTo>
                  <a:lnTo>
                    <a:pt x="208" y="186"/>
                  </a:lnTo>
                  <a:lnTo>
                    <a:pt x="224" y="225"/>
                  </a:lnTo>
                  <a:lnTo>
                    <a:pt x="160" y="233"/>
                  </a:lnTo>
                  <a:lnTo>
                    <a:pt x="112" y="194"/>
                  </a:lnTo>
                  <a:lnTo>
                    <a:pt x="104" y="171"/>
                  </a:lnTo>
                  <a:lnTo>
                    <a:pt x="64" y="155"/>
                  </a:lnTo>
                  <a:lnTo>
                    <a:pt x="24" y="77"/>
                  </a:lnTo>
                  <a:lnTo>
                    <a:pt x="0" y="0"/>
                  </a:lnTo>
                  <a:lnTo>
                    <a:pt x="120" y="85"/>
                  </a:lnTo>
                  <a:lnTo>
                    <a:pt x="136" y="85"/>
                  </a:lnTo>
                  <a:lnTo>
                    <a:pt x="160" y="132"/>
                  </a:lnTo>
                  <a:close/>
                </a:path>
              </a:pathLst>
            </a:custGeom>
            <a:solidFill>
              <a:srgbClr val="C0C0C0"/>
            </a:solidFill>
            <a:ln w="12700">
              <a:solidFill>
                <a:srgbClr val="C0C0C0"/>
              </a:solidFill>
              <a:prstDash val="solid"/>
              <a:round/>
              <a:headEnd/>
              <a:tailEnd/>
            </a:ln>
          </p:spPr>
          <p:txBody>
            <a:bodyPr/>
            <a:lstStyle/>
            <a:p>
              <a:endParaRPr lang="en-US"/>
            </a:p>
          </p:txBody>
        </p:sp>
        <p:sp>
          <p:nvSpPr>
            <p:cNvPr id="84" name="Freeform 551"/>
            <p:cNvSpPr>
              <a:spLocks/>
            </p:cNvSpPr>
            <p:nvPr/>
          </p:nvSpPr>
          <p:spPr bwMode="auto">
            <a:xfrm>
              <a:off x="4820" y="1297"/>
              <a:ext cx="211" cy="214"/>
            </a:xfrm>
            <a:custGeom>
              <a:avLst/>
              <a:gdLst>
                <a:gd name="T0" fmla="*/ 788 w 184"/>
                <a:gd name="T1" fmla="*/ 589 h 187"/>
                <a:gd name="T2" fmla="*/ 956 w 184"/>
                <a:gd name="T3" fmla="*/ 831 h 187"/>
                <a:gd name="T4" fmla="*/ 456 w 184"/>
                <a:gd name="T5" fmla="*/ 671 h 187"/>
                <a:gd name="T6" fmla="*/ 494 w 184"/>
                <a:gd name="T7" fmla="*/ 791 h 187"/>
                <a:gd name="T8" fmla="*/ 700 w 184"/>
                <a:gd name="T9" fmla="*/ 865 h 187"/>
                <a:gd name="T10" fmla="*/ 456 w 184"/>
                <a:gd name="T11" fmla="*/ 941 h 187"/>
                <a:gd name="T12" fmla="*/ 0 w 184"/>
                <a:gd name="T13" fmla="*/ 831 h 187"/>
                <a:gd name="T14" fmla="*/ 0 w 184"/>
                <a:gd name="T15" fmla="*/ 163 h 187"/>
                <a:gd name="T16" fmla="*/ 328 w 184"/>
                <a:gd name="T17" fmla="*/ 0 h 187"/>
                <a:gd name="T18" fmla="*/ 532 w 184"/>
                <a:gd name="T19" fmla="*/ 393 h 187"/>
                <a:gd name="T20" fmla="*/ 744 w 184"/>
                <a:gd name="T21" fmla="*/ 479 h 187"/>
                <a:gd name="T22" fmla="*/ 788 w 184"/>
                <a:gd name="T23" fmla="*/ 589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4"/>
                <a:gd name="T37" fmla="*/ 0 h 187"/>
                <a:gd name="T38" fmla="*/ 184 w 184"/>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4" h="187">
                  <a:moveTo>
                    <a:pt x="152" y="117"/>
                  </a:moveTo>
                  <a:lnTo>
                    <a:pt x="184" y="164"/>
                  </a:lnTo>
                  <a:lnTo>
                    <a:pt x="88" y="133"/>
                  </a:lnTo>
                  <a:lnTo>
                    <a:pt x="96" y="156"/>
                  </a:lnTo>
                  <a:lnTo>
                    <a:pt x="136" y="172"/>
                  </a:lnTo>
                  <a:lnTo>
                    <a:pt x="88" y="187"/>
                  </a:lnTo>
                  <a:lnTo>
                    <a:pt x="0" y="164"/>
                  </a:lnTo>
                  <a:lnTo>
                    <a:pt x="0" y="32"/>
                  </a:lnTo>
                  <a:lnTo>
                    <a:pt x="64" y="0"/>
                  </a:lnTo>
                  <a:lnTo>
                    <a:pt x="104" y="78"/>
                  </a:lnTo>
                  <a:lnTo>
                    <a:pt x="144" y="94"/>
                  </a:lnTo>
                  <a:lnTo>
                    <a:pt x="152" y="117"/>
                  </a:lnTo>
                  <a:close/>
                </a:path>
              </a:pathLst>
            </a:custGeom>
            <a:solidFill>
              <a:srgbClr val="C0C0C0"/>
            </a:solidFill>
            <a:ln w="12700">
              <a:solidFill>
                <a:srgbClr val="C0C0C0"/>
              </a:solidFill>
              <a:prstDash val="solid"/>
              <a:round/>
              <a:headEnd/>
              <a:tailEnd/>
            </a:ln>
          </p:spPr>
          <p:txBody>
            <a:bodyPr/>
            <a:lstStyle/>
            <a:p>
              <a:endParaRPr lang="en-US"/>
            </a:p>
          </p:txBody>
        </p:sp>
        <p:sp>
          <p:nvSpPr>
            <p:cNvPr id="85" name="Freeform 552"/>
            <p:cNvSpPr>
              <a:spLocks/>
            </p:cNvSpPr>
            <p:nvPr/>
          </p:nvSpPr>
          <p:spPr bwMode="auto">
            <a:xfrm>
              <a:off x="4921" y="1565"/>
              <a:ext cx="220" cy="285"/>
            </a:xfrm>
            <a:custGeom>
              <a:avLst/>
              <a:gdLst>
                <a:gd name="T0" fmla="*/ 903 w 192"/>
                <a:gd name="T1" fmla="*/ 982 h 249"/>
                <a:gd name="T2" fmla="*/ 611 w 192"/>
                <a:gd name="T3" fmla="*/ 942 h 249"/>
                <a:gd name="T4" fmla="*/ 493 w 192"/>
                <a:gd name="T5" fmla="*/ 1259 h 249"/>
                <a:gd name="T6" fmla="*/ 285 w 192"/>
                <a:gd name="T7" fmla="*/ 1222 h 249"/>
                <a:gd name="T8" fmla="*/ 370 w 192"/>
                <a:gd name="T9" fmla="*/ 942 h 249"/>
                <a:gd name="T10" fmla="*/ 0 w 192"/>
                <a:gd name="T11" fmla="*/ 942 h 249"/>
                <a:gd name="T12" fmla="*/ 0 w 192"/>
                <a:gd name="T13" fmla="*/ 668 h 249"/>
                <a:gd name="T14" fmla="*/ 125 w 192"/>
                <a:gd name="T15" fmla="*/ 433 h 249"/>
                <a:gd name="T16" fmla="*/ 83 w 192"/>
                <a:gd name="T17" fmla="*/ 237 h 249"/>
                <a:gd name="T18" fmla="*/ 654 w 192"/>
                <a:gd name="T19" fmla="*/ 0 h 249"/>
                <a:gd name="T20" fmla="*/ 981 w 192"/>
                <a:gd name="T21" fmla="*/ 80 h 249"/>
                <a:gd name="T22" fmla="*/ 981 w 192"/>
                <a:gd name="T23" fmla="*/ 354 h 249"/>
                <a:gd name="T24" fmla="*/ 858 w 192"/>
                <a:gd name="T25" fmla="*/ 393 h 249"/>
                <a:gd name="T26" fmla="*/ 943 w 192"/>
                <a:gd name="T27" fmla="*/ 634 h 249"/>
                <a:gd name="T28" fmla="*/ 819 w 192"/>
                <a:gd name="T29" fmla="*/ 668 h 249"/>
                <a:gd name="T30" fmla="*/ 943 w 192"/>
                <a:gd name="T31" fmla="*/ 792 h 249"/>
                <a:gd name="T32" fmla="*/ 903 w 192"/>
                <a:gd name="T33" fmla="*/ 982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49"/>
                <a:gd name="T53" fmla="*/ 192 w 192"/>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49">
                  <a:moveTo>
                    <a:pt x="176" y="195"/>
                  </a:moveTo>
                  <a:lnTo>
                    <a:pt x="120" y="187"/>
                  </a:lnTo>
                  <a:lnTo>
                    <a:pt x="96" y="249"/>
                  </a:lnTo>
                  <a:lnTo>
                    <a:pt x="56" y="241"/>
                  </a:lnTo>
                  <a:lnTo>
                    <a:pt x="72" y="187"/>
                  </a:lnTo>
                  <a:lnTo>
                    <a:pt x="0" y="187"/>
                  </a:lnTo>
                  <a:lnTo>
                    <a:pt x="0" y="132"/>
                  </a:lnTo>
                  <a:lnTo>
                    <a:pt x="24" y="86"/>
                  </a:lnTo>
                  <a:lnTo>
                    <a:pt x="16" y="47"/>
                  </a:lnTo>
                  <a:lnTo>
                    <a:pt x="128" y="0"/>
                  </a:lnTo>
                  <a:lnTo>
                    <a:pt x="192" y="16"/>
                  </a:lnTo>
                  <a:lnTo>
                    <a:pt x="192" y="70"/>
                  </a:lnTo>
                  <a:lnTo>
                    <a:pt x="168" y="78"/>
                  </a:lnTo>
                  <a:lnTo>
                    <a:pt x="184" y="125"/>
                  </a:lnTo>
                  <a:lnTo>
                    <a:pt x="160" y="132"/>
                  </a:lnTo>
                  <a:lnTo>
                    <a:pt x="184" y="156"/>
                  </a:lnTo>
                  <a:lnTo>
                    <a:pt x="176" y="195"/>
                  </a:lnTo>
                  <a:close/>
                </a:path>
              </a:pathLst>
            </a:custGeom>
            <a:solidFill>
              <a:srgbClr val="C0C0C0"/>
            </a:solidFill>
            <a:ln w="12700">
              <a:solidFill>
                <a:srgbClr val="C0C0C0"/>
              </a:solidFill>
              <a:prstDash val="solid"/>
              <a:round/>
              <a:headEnd/>
              <a:tailEnd/>
            </a:ln>
          </p:spPr>
          <p:txBody>
            <a:bodyPr/>
            <a:lstStyle/>
            <a:p>
              <a:endParaRPr lang="en-US"/>
            </a:p>
          </p:txBody>
        </p:sp>
        <p:sp>
          <p:nvSpPr>
            <p:cNvPr id="86" name="Freeform 553"/>
            <p:cNvSpPr>
              <a:spLocks/>
            </p:cNvSpPr>
            <p:nvPr/>
          </p:nvSpPr>
          <p:spPr bwMode="auto">
            <a:xfrm>
              <a:off x="4665" y="1583"/>
              <a:ext cx="284" cy="196"/>
            </a:xfrm>
            <a:custGeom>
              <a:avLst/>
              <a:gdLst>
                <a:gd name="T0" fmla="*/ 530 w 248"/>
                <a:gd name="T1" fmla="*/ 837 h 171"/>
                <a:gd name="T2" fmla="*/ 0 w 248"/>
                <a:gd name="T3" fmla="*/ 837 h 171"/>
                <a:gd name="T4" fmla="*/ 0 w 248"/>
                <a:gd name="T5" fmla="*/ 798 h 171"/>
                <a:gd name="T6" fmla="*/ 163 w 248"/>
                <a:gd name="T7" fmla="*/ 358 h 171"/>
                <a:gd name="T8" fmla="*/ 324 w 248"/>
                <a:gd name="T9" fmla="*/ 162 h 171"/>
                <a:gd name="T10" fmla="*/ 979 w 248"/>
                <a:gd name="T11" fmla="*/ 75 h 171"/>
                <a:gd name="T12" fmla="*/ 1099 w 248"/>
                <a:gd name="T13" fmla="*/ 0 h 171"/>
                <a:gd name="T14" fmla="*/ 1222 w 248"/>
                <a:gd name="T15" fmla="*/ 162 h 171"/>
                <a:gd name="T16" fmla="*/ 1261 w 248"/>
                <a:gd name="T17" fmla="*/ 358 h 171"/>
                <a:gd name="T18" fmla="*/ 1139 w 248"/>
                <a:gd name="T19" fmla="*/ 591 h 171"/>
                <a:gd name="T20" fmla="*/ 1139 w 248"/>
                <a:gd name="T21" fmla="*/ 883 h 171"/>
                <a:gd name="T22" fmla="*/ 530 w 248"/>
                <a:gd name="T23" fmla="*/ 837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8"/>
                <a:gd name="T37" fmla="*/ 0 h 171"/>
                <a:gd name="T38" fmla="*/ 248 w 248"/>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8" h="171">
                  <a:moveTo>
                    <a:pt x="104" y="163"/>
                  </a:moveTo>
                  <a:lnTo>
                    <a:pt x="0" y="163"/>
                  </a:lnTo>
                  <a:lnTo>
                    <a:pt x="0" y="155"/>
                  </a:lnTo>
                  <a:lnTo>
                    <a:pt x="32" y="70"/>
                  </a:lnTo>
                  <a:lnTo>
                    <a:pt x="64" y="31"/>
                  </a:lnTo>
                  <a:lnTo>
                    <a:pt x="192" y="15"/>
                  </a:lnTo>
                  <a:lnTo>
                    <a:pt x="216" y="0"/>
                  </a:lnTo>
                  <a:lnTo>
                    <a:pt x="240" y="31"/>
                  </a:lnTo>
                  <a:lnTo>
                    <a:pt x="248" y="70"/>
                  </a:lnTo>
                  <a:lnTo>
                    <a:pt x="224" y="116"/>
                  </a:lnTo>
                  <a:lnTo>
                    <a:pt x="224" y="171"/>
                  </a:lnTo>
                  <a:lnTo>
                    <a:pt x="104" y="163"/>
                  </a:lnTo>
                  <a:close/>
                </a:path>
              </a:pathLst>
            </a:custGeom>
            <a:solidFill>
              <a:srgbClr val="C0C0C0"/>
            </a:solidFill>
            <a:ln w="12700">
              <a:solidFill>
                <a:srgbClr val="C0C0C0"/>
              </a:solidFill>
              <a:prstDash val="solid"/>
              <a:round/>
              <a:headEnd/>
              <a:tailEnd/>
            </a:ln>
          </p:spPr>
          <p:txBody>
            <a:bodyPr/>
            <a:lstStyle/>
            <a:p>
              <a:endParaRPr lang="en-US"/>
            </a:p>
          </p:txBody>
        </p:sp>
        <p:sp>
          <p:nvSpPr>
            <p:cNvPr id="87" name="Freeform 554"/>
            <p:cNvSpPr>
              <a:spLocks/>
            </p:cNvSpPr>
            <p:nvPr/>
          </p:nvSpPr>
          <p:spPr bwMode="auto">
            <a:xfrm>
              <a:off x="4445" y="1181"/>
              <a:ext cx="302" cy="214"/>
            </a:xfrm>
            <a:custGeom>
              <a:avLst/>
              <a:gdLst>
                <a:gd name="T0" fmla="*/ 1282 w 264"/>
                <a:gd name="T1" fmla="*/ 941 h 187"/>
                <a:gd name="T2" fmla="*/ 0 w 264"/>
                <a:gd name="T3" fmla="*/ 905 h 187"/>
                <a:gd name="T4" fmla="*/ 206 w 264"/>
                <a:gd name="T5" fmla="*/ 320 h 187"/>
                <a:gd name="T6" fmla="*/ 364 w 264"/>
                <a:gd name="T7" fmla="*/ 157 h 187"/>
                <a:gd name="T8" fmla="*/ 162 w 264"/>
                <a:gd name="T9" fmla="*/ 0 h 187"/>
                <a:gd name="T10" fmla="*/ 765 w 264"/>
                <a:gd name="T11" fmla="*/ 0 h 187"/>
                <a:gd name="T12" fmla="*/ 683 w 264"/>
                <a:gd name="T13" fmla="*/ 393 h 187"/>
                <a:gd name="T14" fmla="*/ 1121 w 264"/>
                <a:gd name="T15" fmla="*/ 554 h 187"/>
                <a:gd name="T16" fmla="*/ 1324 w 264"/>
                <a:gd name="T17" fmla="*/ 746 h 187"/>
                <a:gd name="T18" fmla="*/ 1282 w 264"/>
                <a:gd name="T19" fmla="*/ 941 h 1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4"/>
                <a:gd name="T31" fmla="*/ 0 h 187"/>
                <a:gd name="T32" fmla="*/ 264 w 264"/>
                <a:gd name="T33" fmla="*/ 187 h 1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4" h="187">
                  <a:moveTo>
                    <a:pt x="256" y="187"/>
                  </a:moveTo>
                  <a:lnTo>
                    <a:pt x="0" y="179"/>
                  </a:lnTo>
                  <a:lnTo>
                    <a:pt x="40" y="63"/>
                  </a:lnTo>
                  <a:lnTo>
                    <a:pt x="72" y="31"/>
                  </a:lnTo>
                  <a:lnTo>
                    <a:pt x="32" y="0"/>
                  </a:lnTo>
                  <a:lnTo>
                    <a:pt x="152" y="0"/>
                  </a:lnTo>
                  <a:lnTo>
                    <a:pt x="136" y="78"/>
                  </a:lnTo>
                  <a:lnTo>
                    <a:pt x="224" y="109"/>
                  </a:lnTo>
                  <a:lnTo>
                    <a:pt x="264" y="148"/>
                  </a:lnTo>
                  <a:lnTo>
                    <a:pt x="256" y="187"/>
                  </a:lnTo>
                  <a:close/>
                </a:path>
              </a:pathLst>
            </a:custGeom>
            <a:solidFill>
              <a:srgbClr val="C0C0C0"/>
            </a:solidFill>
            <a:ln w="12700">
              <a:solidFill>
                <a:srgbClr val="C0C0C0"/>
              </a:solidFill>
              <a:prstDash val="solid"/>
              <a:round/>
              <a:headEnd/>
              <a:tailEnd/>
            </a:ln>
          </p:spPr>
          <p:txBody>
            <a:bodyPr/>
            <a:lstStyle/>
            <a:p>
              <a:endParaRPr lang="en-US"/>
            </a:p>
          </p:txBody>
        </p:sp>
        <p:sp>
          <p:nvSpPr>
            <p:cNvPr id="88" name="Freeform 555"/>
            <p:cNvSpPr>
              <a:spLocks/>
            </p:cNvSpPr>
            <p:nvPr/>
          </p:nvSpPr>
          <p:spPr bwMode="auto">
            <a:xfrm>
              <a:off x="4372" y="1386"/>
              <a:ext cx="384" cy="313"/>
            </a:xfrm>
            <a:custGeom>
              <a:avLst/>
              <a:gdLst>
                <a:gd name="T0" fmla="*/ 1589 w 336"/>
                <a:gd name="T1" fmla="*/ 1049 h 273"/>
                <a:gd name="T2" fmla="*/ 1430 w 336"/>
                <a:gd name="T3" fmla="*/ 1246 h 273"/>
                <a:gd name="T4" fmla="*/ 1278 w 336"/>
                <a:gd name="T5" fmla="*/ 1166 h 273"/>
                <a:gd name="T6" fmla="*/ 1149 w 336"/>
                <a:gd name="T7" fmla="*/ 1408 h 273"/>
                <a:gd name="T8" fmla="*/ 1034 w 336"/>
                <a:gd name="T9" fmla="*/ 1124 h 273"/>
                <a:gd name="T10" fmla="*/ 752 w 336"/>
                <a:gd name="T11" fmla="*/ 1246 h 273"/>
                <a:gd name="T12" fmla="*/ 795 w 336"/>
                <a:gd name="T13" fmla="*/ 1011 h 273"/>
                <a:gd name="T14" fmla="*/ 394 w 336"/>
                <a:gd name="T15" fmla="*/ 1011 h 273"/>
                <a:gd name="T16" fmla="*/ 318 w 336"/>
                <a:gd name="T17" fmla="*/ 801 h 273"/>
                <a:gd name="T18" fmla="*/ 0 w 336"/>
                <a:gd name="T19" fmla="*/ 564 h 273"/>
                <a:gd name="T20" fmla="*/ 38 w 336"/>
                <a:gd name="T21" fmla="*/ 517 h 273"/>
                <a:gd name="T22" fmla="*/ 278 w 336"/>
                <a:gd name="T23" fmla="*/ 485 h 273"/>
                <a:gd name="T24" fmla="*/ 119 w 336"/>
                <a:gd name="T25" fmla="*/ 284 h 273"/>
                <a:gd name="T26" fmla="*/ 80 w 336"/>
                <a:gd name="T27" fmla="*/ 162 h 273"/>
                <a:gd name="T28" fmla="*/ 278 w 336"/>
                <a:gd name="T29" fmla="*/ 125 h 273"/>
                <a:gd name="T30" fmla="*/ 318 w 336"/>
                <a:gd name="T31" fmla="*/ 0 h 273"/>
                <a:gd name="T32" fmla="*/ 1589 w 336"/>
                <a:gd name="T33" fmla="*/ 38 h 273"/>
                <a:gd name="T34" fmla="*/ 1465 w 336"/>
                <a:gd name="T35" fmla="*/ 284 h 273"/>
                <a:gd name="T36" fmla="*/ 1671 w 336"/>
                <a:gd name="T37" fmla="*/ 801 h 273"/>
                <a:gd name="T38" fmla="*/ 1589 w 336"/>
                <a:gd name="T39" fmla="*/ 1049 h 2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6"/>
                <a:gd name="T61" fmla="*/ 0 h 273"/>
                <a:gd name="T62" fmla="*/ 336 w 336"/>
                <a:gd name="T63" fmla="*/ 273 h 2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6" h="273">
                  <a:moveTo>
                    <a:pt x="320" y="203"/>
                  </a:moveTo>
                  <a:lnTo>
                    <a:pt x="288" y="242"/>
                  </a:lnTo>
                  <a:lnTo>
                    <a:pt x="256" y="226"/>
                  </a:lnTo>
                  <a:lnTo>
                    <a:pt x="232" y="273"/>
                  </a:lnTo>
                  <a:lnTo>
                    <a:pt x="208" y="218"/>
                  </a:lnTo>
                  <a:lnTo>
                    <a:pt x="152" y="242"/>
                  </a:lnTo>
                  <a:lnTo>
                    <a:pt x="160" y="195"/>
                  </a:lnTo>
                  <a:lnTo>
                    <a:pt x="80" y="195"/>
                  </a:lnTo>
                  <a:lnTo>
                    <a:pt x="64" y="156"/>
                  </a:lnTo>
                  <a:lnTo>
                    <a:pt x="0" y="109"/>
                  </a:lnTo>
                  <a:lnTo>
                    <a:pt x="8" y="101"/>
                  </a:lnTo>
                  <a:lnTo>
                    <a:pt x="56" y="94"/>
                  </a:lnTo>
                  <a:lnTo>
                    <a:pt x="24" y="55"/>
                  </a:lnTo>
                  <a:lnTo>
                    <a:pt x="16" y="31"/>
                  </a:lnTo>
                  <a:lnTo>
                    <a:pt x="56" y="24"/>
                  </a:lnTo>
                  <a:lnTo>
                    <a:pt x="64" y="0"/>
                  </a:lnTo>
                  <a:lnTo>
                    <a:pt x="320" y="8"/>
                  </a:lnTo>
                  <a:lnTo>
                    <a:pt x="296" y="55"/>
                  </a:lnTo>
                  <a:lnTo>
                    <a:pt x="336" y="156"/>
                  </a:lnTo>
                  <a:lnTo>
                    <a:pt x="320" y="203"/>
                  </a:lnTo>
                  <a:close/>
                </a:path>
              </a:pathLst>
            </a:custGeom>
            <a:solidFill>
              <a:srgbClr val="C0C0C0"/>
            </a:solidFill>
            <a:ln w="12700">
              <a:solidFill>
                <a:srgbClr val="C0C0C0"/>
              </a:solidFill>
              <a:prstDash val="solid"/>
              <a:round/>
              <a:headEnd/>
              <a:tailEnd/>
            </a:ln>
          </p:spPr>
          <p:txBody>
            <a:bodyPr/>
            <a:lstStyle/>
            <a:p>
              <a:endParaRPr lang="en-US"/>
            </a:p>
          </p:txBody>
        </p:sp>
        <p:sp>
          <p:nvSpPr>
            <p:cNvPr id="89" name="Freeform 556"/>
            <p:cNvSpPr>
              <a:spLocks/>
            </p:cNvSpPr>
            <p:nvPr/>
          </p:nvSpPr>
          <p:spPr bwMode="auto">
            <a:xfrm>
              <a:off x="4078" y="1458"/>
              <a:ext cx="294" cy="330"/>
            </a:xfrm>
            <a:custGeom>
              <a:avLst/>
              <a:gdLst>
                <a:gd name="T0" fmla="*/ 1308 w 256"/>
                <a:gd name="T1" fmla="*/ 1035 h 288"/>
                <a:gd name="T2" fmla="*/ 1175 w 256"/>
                <a:gd name="T3" fmla="*/ 991 h 288"/>
                <a:gd name="T4" fmla="*/ 962 w 256"/>
                <a:gd name="T5" fmla="*/ 1119 h 288"/>
                <a:gd name="T6" fmla="*/ 462 w 256"/>
                <a:gd name="T7" fmla="*/ 1475 h 288"/>
                <a:gd name="T8" fmla="*/ 296 w 256"/>
                <a:gd name="T9" fmla="*/ 1311 h 288"/>
                <a:gd name="T10" fmla="*/ 212 w 256"/>
                <a:gd name="T11" fmla="*/ 1035 h 288"/>
                <a:gd name="T12" fmla="*/ 0 w 256"/>
                <a:gd name="T13" fmla="*/ 879 h 288"/>
                <a:gd name="T14" fmla="*/ 340 w 256"/>
                <a:gd name="T15" fmla="*/ 0 h 288"/>
                <a:gd name="T16" fmla="*/ 802 w 256"/>
                <a:gd name="T17" fmla="*/ 162 h 288"/>
                <a:gd name="T18" fmla="*/ 838 w 256"/>
                <a:gd name="T19" fmla="*/ 354 h 288"/>
                <a:gd name="T20" fmla="*/ 1175 w 256"/>
                <a:gd name="T21" fmla="*/ 484 h 288"/>
                <a:gd name="T22" fmla="*/ 1348 w 256"/>
                <a:gd name="T23" fmla="*/ 747 h 288"/>
                <a:gd name="T24" fmla="*/ 1308 w 256"/>
                <a:gd name="T25" fmla="*/ 1035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6"/>
                <a:gd name="T40" fmla="*/ 0 h 288"/>
                <a:gd name="T41" fmla="*/ 256 w 256"/>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6" h="288">
                  <a:moveTo>
                    <a:pt x="248" y="202"/>
                  </a:moveTo>
                  <a:lnTo>
                    <a:pt x="224" y="194"/>
                  </a:lnTo>
                  <a:lnTo>
                    <a:pt x="184" y="218"/>
                  </a:lnTo>
                  <a:lnTo>
                    <a:pt x="88" y="288"/>
                  </a:lnTo>
                  <a:lnTo>
                    <a:pt x="56" y="256"/>
                  </a:lnTo>
                  <a:lnTo>
                    <a:pt x="40" y="202"/>
                  </a:lnTo>
                  <a:lnTo>
                    <a:pt x="0" y="171"/>
                  </a:lnTo>
                  <a:lnTo>
                    <a:pt x="64" y="0"/>
                  </a:lnTo>
                  <a:lnTo>
                    <a:pt x="152" y="31"/>
                  </a:lnTo>
                  <a:lnTo>
                    <a:pt x="160" y="70"/>
                  </a:lnTo>
                  <a:lnTo>
                    <a:pt x="224" y="93"/>
                  </a:lnTo>
                  <a:lnTo>
                    <a:pt x="256" y="147"/>
                  </a:lnTo>
                  <a:lnTo>
                    <a:pt x="248" y="202"/>
                  </a:lnTo>
                  <a:close/>
                </a:path>
              </a:pathLst>
            </a:custGeom>
            <a:solidFill>
              <a:srgbClr val="C0C0C0"/>
            </a:solidFill>
            <a:ln w="12700">
              <a:solidFill>
                <a:srgbClr val="C0C0C0"/>
              </a:solidFill>
              <a:prstDash val="solid"/>
              <a:round/>
              <a:headEnd/>
              <a:tailEnd/>
            </a:ln>
          </p:spPr>
          <p:txBody>
            <a:bodyPr/>
            <a:lstStyle/>
            <a:p>
              <a:endParaRPr lang="en-US"/>
            </a:p>
          </p:txBody>
        </p:sp>
        <p:sp>
          <p:nvSpPr>
            <p:cNvPr id="90" name="Freeform 557"/>
            <p:cNvSpPr>
              <a:spLocks/>
            </p:cNvSpPr>
            <p:nvPr/>
          </p:nvSpPr>
          <p:spPr bwMode="auto">
            <a:xfrm>
              <a:off x="4088" y="1805"/>
              <a:ext cx="201" cy="215"/>
            </a:xfrm>
            <a:custGeom>
              <a:avLst/>
              <a:gdLst>
                <a:gd name="T0" fmla="*/ 871 w 176"/>
                <a:gd name="T1" fmla="*/ 750 h 187"/>
                <a:gd name="T2" fmla="*/ 355 w 176"/>
                <a:gd name="T3" fmla="*/ 997 h 187"/>
                <a:gd name="T4" fmla="*/ 312 w 176"/>
                <a:gd name="T5" fmla="*/ 913 h 187"/>
                <a:gd name="T6" fmla="*/ 38 w 176"/>
                <a:gd name="T7" fmla="*/ 955 h 187"/>
                <a:gd name="T8" fmla="*/ 0 w 176"/>
                <a:gd name="T9" fmla="*/ 291 h 187"/>
                <a:gd name="T10" fmla="*/ 312 w 176"/>
                <a:gd name="T11" fmla="*/ 0 h 187"/>
                <a:gd name="T12" fmla="*/ 790 w 176"/>
                <a:gd name="T13" fmla="*/ 462 h 187"/>
                <a:gd name="T14" fmla="*/ 871 w 176"/>
                <a:gd name="T15" fmla="*/ 709 h 187"/>
                <a:gd name="T16" fmla="*/ 871 w 176"/>
                <a:gd name="T17" fmla="*/ 750 h 1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6"/>
                <a:gd name="T28" fmla="*/ 0 h 187"/>
                <a:gd name="T29" fmla="*/ 176 w 176"/>
                <a:gd name="T30" fmla="*/ 187 h 1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6" h="187">
                  <a:moveTo>
                    <a:pt x="176" y="140"/>
                  </a:moveTo>
                  <a:lnTo>
                    <a:pt x="72" y="187"/>
                  </a:lnTo>
                  <a:lnTo>
                    <a:pt x="64" y="171"/>
                  </a:lnTo>
                  <a:lnTo>
                    <a:pt x="8" y="179"/>
                  </a:lnTo>
                  <a:lnTo>
                    <a:pt x="0" y="55"/>
                  </a:lnTo>
                  <a:lnTo>
                    <a:pt x="64" y="0"/>
                  </a:lnTo>
                  <a:lnTo>
                    <a:pt x="160" y="86"/>
                  </a:lnTo>
                  <a:lnTo>
                    <a:pt x="176" y="133"/>
                  </a:lnTo>
                  <a:lnTo>
                    <a:pt x="176" y="140"/>
                  </a:lnTo>
                  <a:close/>
                </a:path>
              </a:pathLst>
            </a:custGeom>
            <a:solidFill>
              <a:srgbClr val="C0C0C0"/>
            </a:solidFill>
            <a:ln w="12700">
              <a:solidFill>
                <a:srgbClr val="C0C0C0"/>
              </a:solidFill>
              <a:prstDash val="solid"/>
              <a:round/>
              <a:headEnd/>
              <a:tailEnd/>
            </a:ln>
          </p:spPr>
          <p:txBody>
            <a:bodyPr/>
            <a:lstStyle/>
            <a:p>
              <a:endParaRPr lang="en-US"/>
            </a:p>
          </p:txBody>
        </p:sp>
        <p:sp>
          <p:nvSpPr>
            <p:cNvPr id="91" name="Freeform 558"/>
            <p:cNvSpPr>
              <a:spLocks/>
            </p:cNvSpPr>
            <p:nvPr/>
          </p:nvSpPr>
          <p:spPr bwMode="auto">
            <a:xfrm>
              <a:off x="3978" y="1209"/>
              <a:ext cx="458" cy="356"/>
            </a:xfrm>
            <a:custGeom>
              <a:avLst/>
              <a:gdLst>
                <a:gd name="T0" fmla="*/ 1746 w 400"/>
                <a:gd name="T1" fmla="*/ 1337 h 311"/>
                <a:gd name="T2" fmla="*/ 1585 w 400"/>
                <a:gd name="T3" fmla="*/ 1576 h 311"/>
                <a:gd name="T4" fmla="*/ 1260 w 400"/>
                <a:gd name="T5" fmla="*/ 1462 h 311"/>
                <a:gd name="T6" fmla="*/ 1222 w 400"/>
                <a:gd name="T7" fmla="*/ 1260 h 311"/>
                <a:gd name="T8" fmla="*/ 772 w 400"/>
                <a:gd name="T9" fmla="*/ 1102 h 311"/>
                <a:gd name="T10" fmla="*/ 324 w 400"/>
                <a:gd name="T11" fmla="*/ 1140 h 311"/>
                <a:gd name="T12" fmla="*/ 206 w 400"/>
                <a:gd name="T13" fmla="*/ 981 h 311"/>
                <a:gd name="T14" fmla="*/ 80 w 400"/>
                <a:gd name="T15" fmla="*/ 1020 h 311"/>
                <a:gd name="T16" fmla="*/ 0 w 400"/>
                <a:gd name="T17" fmla="*/ 940 h 311"/>
                <a:gd name="T18" fmla="*/ 163 w 400"/>
                <a:gd name="T19" fmla="*/ 670 h 311"/>
                <a:gd name="T20" fmla="*/ 283 w 400"/>
                <a:gd name="T21" fmla="*/ 0 h 311"/>
                <a:gd name="T22" fmla="*/ 937 w 400"/>
                <a:gd name="T23" fmla="*/ 73 h 311"/>
                <a:gd name="T24" fmla="*/ 979 w 400"/>
                <a:gd name="T25" fmla="*/ 203 h 311"/>
                <a:gd name="T26" fmla="*/ 1182 w 400"/>
                <a:gd name="T27" fmla="*/ 272 h 311"/>
                <a:gd name="T28" fmla="*/ 1137 w 400"/>
                <a:gd name="T29" fmla="*/ 587 h 311"/>
                <a:gd name="T30" fmla="*/ 1466 w 400"/>
                <a:gd name="T31" fmla="*/ 555 h 311"/>
                <a:gd name="T32" fmla="*/ 1626 w 400"/>
                <a:gd name="T33" fmla="*/ 826 h 311"/>
                <a:gd name="T34" fmla="*/ 1626 w 400"/>
                <a:gd name="T35" fmla="*/ 909 h 311"/>
                <a:gd name="T36" fmla="*/ 1870 w 400"/>
                <a:gd name="T37" fmla="*/ 1063 h 311"/>
                <a:gd name="T38" fmla="*/ 2031 w 400"/>
                <a:gd name="T39" fmla="*/ 1260 h 311"/>
                <a:gd name="T40" fmla="*/ 1788 w 400"/>
                <a:gd name="T41" fmla="*/ 1289 h 311"/>
                <a:gd name="T42" fmla="*/ 1746 w 400"/>
                <a:gd name="T43" fmla="*/ 1337 h 3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0"/>
                <a:gd name="T67" fmla="*/ 0 h 311"/>
                <a:gd name="T68" fmla="*/ 400 w 400"/>
                <a:gd name="T69" fmla="*/ 311 h 3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0" h="311">
                  <a:moveTo>
                    <a:pt x="344" y="264"/>
                  </a:moveTo>
                  <a:lnTo>
                    <a:pt x="312" y="311"/>
                  </a:lnTo>
                  <a:lnTo>
                    <a:pt x="248" y="288"/>
                  </a:lnTo>
                  <a:lnTo>
                    <a:pt x="240" y="249"/>
                  </a:lnTo>
                  <a:lnTo>
                    <a:pt x="152" y="218"/>
                  </a:lnTo>
                  <a:lnTo>
                    <a:pt x="64" y="225"/>
                  </a:lnTo>
                  <a:lnTo>
                    <a:pt x="40" y="194"/>
                  </a:lnTo>
                  <a:lnTo>
                    <a:pt x="16" y="202"/>
                  </a:lnTo>
                  <a:lnTo>
                    <a:pt x="0" y="186"/>
                  </a:lnTo>
                  <a:lnTo>
                    <a:pt x="32" y="132"/>
                  </a:lnTo>
                  <a:lnTo>
                    <a:pt x="56" y="0"/>
                  </a:lnTo>
                  <a:lnTo>
                    <a:pt x="184" y="15"/>
                  </a:lnTo>
                  <a:lnTo>
                    <a:pt x="192" y="39"/>
                  </a:lnTo>
                  <a:lnTo>
                    <a:pt x="232" y="54"/>
                  </a:lnTo>
                  <a:lnTo>
                    <a:pt x="224" y="116"/>
                  </a:lnTo>
                  <a:lnTo>
                    <a:pt x="288" y="109"/>
                  </a:lnTo>
                  <a:lnTo>
                    <a:pt x="320" y="163"/>
                  </a:lnTo>
                  <a:lnTo>
                    <a:pt x="320" y="179"/>
                  </a:lnTo>
                  <a:lnTo>
                    <a:pt x="368" y="210"/>
                  </a:lnTo>
                  <a:lnTo>
                    <a:pt x="400" y="249"/>
                  </a:lnTo>
                  <a:lnTo>
                    <a:pt x="352" y="256"/>
                  </a:lnTo>
                  <a:lnTo>
                    <a:pt x="344" y="264"/>
                  </a:lnTo>
                  <a:close/>
                </a:path>
              </a:pathLst>
            </a:custGeom>
            <a:solidFill>
              <a:srgbClr val="C0C0C0"/>
            </a:solidFill>
            <a:ln w="12700">
              <a:solidFill>
                <a:srgbClr val="C0C0C0"/>
              </a:solidFill>
              <a:prstDash val="solid"/>
              <a:round/>
              <a:headEnd/>
              <a:tailEnd/>
            </a:ln>
          </p:spPr>
          <p:txBody>
            <a:bodyPr/>
            <a:lstStyle/>
            <a:p>
              <a:endParaRPr lang="en-US"/>
            </a:p>
          </p:txBody>
        </p:sp>
        <p:sp>
          <p:nvSpPr>
            <p:cNvPr id="92" name="Freeform 559"/>
            <p:cNvSpPr>
              <a:spLocks/>
            </p:cNvSpPr>
            <p:nvPr/>
          </p:nvSpPr>
          <p:spPr bwMode="auto">
            <a:xfrm>
              <a:off x="4335" y="1511"/>
              <a:ext cx="366" cy="294"/>
            </a:xfrm>
            <a:custGeom>
              <a:avLst/>
              <a:gdLst>
                <a:gd name="T0" fmla="*/ 1443 w 320"/>
                <a:gd name="T1" fmla="*/ 1139 h 257"/>
                <a:gd name="T2" fmla="*/ 1085 w 320"/>
                <a:gd name="T3" fmla="*/ 1288 h 257"/>
                <a:gd name="T4" fmla="*/ 558 w 320"/>
                <a:gd name="T5" fmla="*/ 1057 h 257"/>
                <a:gd name="T6" fmla="*/ 120 w 320"/>
                <a:gd name="T7" fmla="*/ 781 h 257"/>
                <a:gd name="T8" fmla="*/ 162 w 320"/>
                <a:gd name="T9" fmla="*/ 511 h 257"/>
                <a:gd name="T10" fmla="*/ 0 w 320"/>
                <a:gd name="T11" fmla="*/ 237 h 257"/>
                <a:gd name="T12" fmla="*/ 162 w 320"/>
                <a:gd name="T13" fmla="*/ 0 h 257"/>
                <a:gd name="T14" fmla="*/ 485 w 320"/>
                <a:gd name="T15" fmla="*/ 237 h 257"/>
                <a:gd name="T16" fmla="*/ 558 w 320"/>
                <a:gd name="T17" fmla="*/ 427 h 257"/>
                <a:gd name="T18" fmla="*/ 964 w 320"/>
                <a:gd name="T19" fmla="*/ 427 h 257"/>
                <a:gd name="T20" fmla="*/ 916 w 320"/>
                <a:gd name="T21" fmla="*/ 669 h 257"/>
                <a:gd name="T22" fmla="*/ 1199 w 320"/>
                <a:gd name="T23" fmla="*/ 549 h 257"/>
                <a:gd name="T24" fmla="*/ 1322 w 320"/>
                <a:gd name="T25" fmla="*/ 821 h 257"/>
                <a:gd name="T26" fmla="*/ 1443 w 320"/>
                <a:gd name="T27" fmla="*/ 586 h 257"/>
                <a:gd name="T28" fmla="*/ 1605 w 320"/>
                <a:gd name="T29" fmla="*/ 669 h 257"/>
                <a:gd name="T30" fmla="*/ 1443 w 320"/>
                <a:gd name="T31" fmla="*/ 1092 h 257"/>
                <a:gd name="T32" fmla="*/ 1443 w 320"/>
                <a:gd name="T33" fmla="*/ 1139 h 2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0"/>
                <a:gd name="T52" fmla="*/ 0 h 257"/>
                <a:gd name="T53" fmla="*/ 320 w 320"/>
                <a:gd name="T54" fmla="*/ 257 h 2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0" h="257">
                  <a:moveTo>
                    <a:pt x="288" y="226"/>
                  </a:moveTo>
                  <a:lnTo>
                    <a:pt x="216" y="257"/>
                  </a:lnTo>
                  <a:lnTo>
                    <a:pt x="112" y="210"/>
                  </a:lnTo>
                  <a:lnTo>
                    <a:pt x="24" y="156"/>
                  </a:lnTo>
                  <a:lnTo>
                    <a:pt x="32" y="101"/>
                  </a:lnTo>
                  <a:lnTo>
                    <a:pt x="0" y="47"/>
                  </a:lnTo>
                  <a:lnTo>
                    <a:pt x="32" y="0"/>
                  </a:lnTo>
                  <a:lnTo>
                    <a:pt x="96" y="47"/>
                  </a:lnTo>
                  <a:lnTo>
                    <a:pt x="112" y="86"/>
                  </a:lnTo>
                  <a:lnTo>
                    <a:pt x="192" y="86"/>
                  </a:lnTo>
                  <a:lnTo>
                    <a:pt x="184" y="133"/>
                  </a:lnTo>
                  <a:lnTo>
                    <a:pt x="240" y="109"/>
                  </a:lnTo>
                  <a:lnTo>
                    <a:pt x="264" y="164"/>
                  </a:lnTo>
                  <a:lnTo>
                    <a:pt x="288" y="117"/>
                  </a:lnTo>
                  <a:lnTo>
                    <a:pt x="320" y="133"/>
                  </a:lnTo>
                  <a:lnTo>
                    <a:pt x="288" y="218"/>
                  </a:lnTo>
                  <a:lnTo>
                    <a:pt x="288" y="226"/>
                  </a:lnTo>
                  <a:close/>
                </a:path>
              </a:pathLst>
            </a:custGeom>
            <a:solidFill>
              <a:srgbClr val="C0C0C0"/>
            </a:solidFill>
            <a:ln w="12700">
              <a:solidFill>
                <a:srgbClr val="C0C0C0"/>
              </a:solidFill>
              <a:prstDash val="solid"/>
              <a:round/>
              <a:headEnd/>
              <a:tailEnd/>
            </a:ln>
          </p:spPr>
          <p:txBody>
            <a:bodyPr/>
            <a:lstStyle/>
            <a:p>
              <a:endParaRPr lang="en-US"/>
            </a:p>
          </p:txBody>
        </p:sp>
        <p:sp>
          <p:nvSpPr>
            <p:cNvPr id="93" name="Freeform 560"/>
            <p:cNvSpPr>
              <a:spLocks/>
            </p:cNvSpPr>
            <p:nvPr/>
          </p:nvSpPr>
          <p:spPr bwMode="auto">
            <a:xfrm>
              <a:off x="3831" y="1422"/>
              <a:ext cx="321" cy="330"/>
            </a:xfrm>
            <a:custGeom>
              <a:avLst/>
              <a:gdLst>
                <a:gd name="T0" fmla="*/ 164 w 280"/>
                <a:gd name="T1" fmla="*/ 1475 h 288"/>
                <a:gd name="T2" fmla="*/ 38 w 280"/>
                <a:gd name="T3" fmla="*/ 1399 h 288"/>
                <a:gd name="T4" fmla="*/ 0 w 280"/>
                <a:gd name="T5" fmla="*/ 1196 h 288"/>
                <a:gd name="T6" fmla="*/ 663 w 280"/>
                <a:gd name="T7" fmla="*/ 0 h 288"/>
                <a:gd name="T8" fmla="*/ 743 w 280"/>
                <a:gd name="T9" fmla="*/ 81 h 288"/>
                <a:gd name="T10" fmla="*/ 864 w 280"/>
                <a:gd name="T11" fmla="*/ 38 h 288"/>
                <a:gd name="T12" fmla="*/ 987 w 280"/>
                <a:gd name="T13" fmla="*/ 205 h 288"/>
                <a:gd name="T14" fmla="*/ 1443 w 280"/>
                <a:gd name="T15" fmla="*/ 164 h 288"/>
                <a:gd name="T16" fmla="*/ 1119 w 280"/>
                <a:gd name="T17" fmla="*/ 1043 h 288"/>
                <a:gd name="T18" fmla="*/ 1071 w 280"/>
                <a:gd name="T19" fmla="*/ 1160 h 288"/>
                <a:gd name="T20" fmla="*/ 948 w 280"/>
                <a:gd name="T21" fmla="*/ 1119 h 288"/>
                <a:gd name="T22" fmla="*/ 164 w 280"/>
                <a:gd name="T23" fmla="*/ 1475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0"/>
                <a:gd name="T37" fmla="*/ 0 h 288"/>
                <a:gd name="T38" fmla="*/ 280 w 280"/>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0" h="288">
                  <a:moveTo>
                    <a:pt x="32" y="288"/>
                  </a:moveTo>
                  <a:lnTo>
                    <a:pt x="8" y="273"/>
                  </a:lnTo>
                  <a:lnTo>
                    <a:pt x="0" y="234"/>
                  </a:lnTo>
                  <a:lnTo>
                    <a:pt x="128" y="0"/>
                  </a:lnTo>
                  <a:lnTo>
                    <a:pt x="144" y="16"/>
                  </a:lnTo>
                  <a:lnTo>
                    <a:pt x="168" y="8"/>
                  </a:lnTo>
                  <a:lnTo>
                    <a:pt x="192" y="39"/>
                  </a:lnTo>
                  <a:lnTo>
                    <a:pt x="280" y="32"/>
                  </a:lnTo>
                  <a:lnTo>
                    <a:pt x="216" y="203"/>
                  </a:lnTo>
                  <a:lnTo>
                    <a:pt x="208" y="226"/>
                  </a:lnTo>
                  <a:lnTo>
                    <a:pt x="184" y="218"/>
                  </a:lnTo>
                  <a:lnTo>
                    <a:pt x="32" y="288"/>
                  </a:lnTo>
                  <a:close/>
                </a:path>
              </a:pathLst>
            </a:custGeom>
            <a:solidFill>
              <a:srgbClr val="C0C0C0"/>
            </a:solidFill>
            <a:ln w="12700">
              <a:solidFill>
                <a:srgbClr val="C0C0C0"/>
              </a:solidFill>
              <a:prstDash val="solid"/>
              <a:round/>
              <a:headEnd/>
              <a:tailEnd/>
            </a:ln>
          </p:spPr>
          <p:txBody>
            <a:bodyPr/>
            <a:lstStyle/>
            <a:p>
              <a:endParaRPr lang="en-US"/>
            </a:p>
          </p:txBody>
        </p:sp>
        <p:sp>
          <p:nvSpPr>
            <p:cNvPr id="94" name="Freeform 561"/>
            <p:cNvSpPr>
              <a:spLocks/>
            </p:cNvSpPr>
            <p:nvPr/>
          </p:nvSpPr>
          <p:spPr bwMode="auto">
            <a:xfrm>
              <a:off x="4161" y="2295"/>
              <a:ext cx="330" cy="375"/>
            </a:xfrm>
            <a:custGeom>
              <a:avLst/>
              <a:gdLst>
                <a:gd name="T0" fmla="*/ 450 w 288"/>
                <a:gd name="T1" fmla="*/ 1688 h 327"/>
                <a:gd name="T2" fmla="*/ 285 w 288"/>
                <a:gd name="T3" fmla="*/ 1576 h 327"/>
                <a:gd name="T4" fmla="*/ 38 w 288"/>
                <a:gd name="T5" fmla="*/ 803 h 327"/>
                <a:gd name="T6" fmla="*/ 0 w 288"/>
                <a:gd name="T7" fmla="*/ 769 h 327"/>
                <a:gd name="T8" fmla="*/ 123 w 288"/>
                <a:gd name="T9" fmla="*/ 162 h 327"/>
                <a:gd name="T10" fmla="*/ 38 w 288"/>
                <a:gd name="T11" fmla="*/ 0 h 327"/>
                <a:gd name="T12" fmla="*/ 493 w 288"/>
                <a:gd name="T13" fmla="*/ 0 h 327"/>
                <a:gd name="T14" fmla="*/ 856 w 288"/>
                <a:gd name="T15" fmla="*/ 205 h 327"/>
                <a:gd name="T16" fmla="*/ 943 w 288"/>
                <a:gd name="T17" fmla="*/ 125 h 327"/>
                <a:gd name="T18" fmla="*/ 1101 w 288"/>
                <a:gd name="T19" fmla="*/ 162 h 327"/>
                <a:gd name="T20" fmla="*/ 1352 w 288"/>
                <a:gd name="T21" fmla="*/ 448 h 327"/>
                <a:gd name="T22" fmla="*/ 1311 w 288"/>
                <a:gd name="T23" fmla="*/ 530 h 327"/>
                <a:gd name="T24" fmla="*/ 1393 w 288"/>
                <a:gd name="T25" fmla="*/ 564 h 327"/>
                <a:gd name="T26" fmla="*/ 1475 w 288"/>
                <a:gd name="T27" fmla="*/ 692 h 327"/>
                <a:gd name="T28" fmla="*/ 1440 w 288"/>
                <a:gd name="T29" fmla="*/ 1050 h 327"/>
                <a:gd name="T30" fmla="*/ 450 w 288"/>
                <a:gd name="T31" fmla="*/ 1688 h 3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327"/>
                <a:gd name="T50" fmla="*/ 288 w 288"/>
                <a:gd name="T51" fmla="*/ 327 h 3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327">
                  <a:moveTo>
                    <a:pt x="88" y="327"/>
                  </a:moveTo>
                  <a:lnTo>
                    <a:pt x="56" y="304"/>
                  </a:lnTo>
                  <a:lnTo>
                    <a:pt x="8" y="156"/>
                  </a:lnTo>
                  <a:lnTo>
                    <a:pt x="0" y="148"/>
                  </a:lnTo>
                  <a:lnTo>
                    <a:pt x="24" y="31"/>
                  </a:lnTo>
                  <a:lnTo>
                    <a:pt x="8" y="0"/>
                  </a:lnTo>
                  <a:lnTo>
                    <a:pt x="96" y="0"/>
                  </a:lnTo>
                  <a:lnTo>
                    <a:pt x="168" y="39"/>
                  </a:lnTo>
                  <a:lnTo>
                    <a:pt x="184" y="24"/>
                  </a:lnTo>
                  <a:lnTo>
                    <a:pt x="216" y="31"/>
                  </a:lnTo>
                  <a:lnTo>
                    <a:pt x="264" y="86"/>
                  </a:lnTo>
                  <a:lnTo>
                    <a:pt x="256" y="102"/>
                  </a:lnTo>
                  <a:lnTo>
                    <a:pt x="272" y="109"/>
                  </a:lnTo>
                  <a:lnTo>
                    <a:pt x="288" y="133"/>
                  </a:lnTo>
                  <a:lnTo>
                    <a:pt x="280" y="203"/>
                  </a:lnTo>
                  <a:lnTo>
                    <a:pt x="88" y="327"/>
                  </a:lnTo>
                  <a:close/>
                </a:path>
              </a:pathLst>
            </a:custGeom>
            <a:solidFill>
              <a:srgbClr val="C0C0C0"/>
            </a:solidFill>
            <a:ln w="12700">
              <a:solidFill>
                <a:srgbClr val="C0C0C0"/>
              </a:solidFill>
              <a:prstDash val="solid"/>
              <a:round/>
              <a:headEnd/>
              <a:tailEnd/>
            </a:ln>
          </p:spPr>
          <p:txBody>
            <a:bodyPr/>
            <a:lstStyle/>
            <a:p>
              <a:endParaRPr lang="en-US"/>
            </a:p>
          </p:txBody>
        </p:sp>
        <p:sp>
          <p:nvSpPr>
            <p:cNvPr id="95" name="Freeform 562"/>
            <p:cNvSpPr>
              <a:spLocks/>
            </p:cNvSpPr>
            <p:nvPr/>
          </p:nvSpPr>
          <p:spPr bwMode="auto">
            <a:xfrm>
              <a:off x="4454" y="1752"/>
              <a:ext cx="421" cy="366"/>
            </a:xfrm>
            <a:custGeom>
              <a:avLst/>
              <a:gdLst>
                <a:gd name="T0" fmla="*/ 1491 w 368"/>
                <a:gd name="T1" fmla="*/ 1284 h 320"/>
                <a:gd name="T2" fmla="*/ 1444 w 368"/>
                <a:gd name="T3" fmla="*/ 1523 h 320"/>
                <a:gd name="T4" fmla="*/ 883 w 368"/>
                <a:gd name="T5" fmla="*/ 1605 h 320"/>
                <a:gd name="T6" fmla="*/ 765 w 368"/>
                <a:gd name="T7" fmla="*/ 1489 h 320"/>
                <a:gd name="T8" fmla="*/ 0 w 368"/>
                <a:gd name="T9" fmla="*/ 1017 h 320"/>
                <a:gd name="T10" fmla="*/ 38 w 368"/>
                <a:gd name="T11" fmla="*/ 779 h 320"/>
                <a:gd name="T12" fmla="*/ 162 w 368"/>
                <a:gd name="T13" fmla="*/ 549 h 320"/>
                <a:gd name="T14" fmla="*/ 283 w 368"/>
                <a:gd name="T15" fmla="*/ 549 h 320"/>
                <a:gd name="T16" fmla="*/ 80 w 368"/>
                <a:gd name="T17" fmla="*/ 277 h 320"/>
                <a:gd name="T18" fmla="*/ 38 w 368"/>
                <a:gd name="T19" fmla="*/ 0 h 320"/>
                <a:gd name="T20" fmla="*/ 562 w 368"/>
                <a:gd name="T21" fmla="*/ 237 h 320"/>
                <a:gd name="T22" fmla="*/ 928 w 368"/>
                <a:gd name="T23" fmla="*/ 80 h 320"/>
                <a:gd name="T24" fmla="*/ 1444 w 368"/>
                <a:gd name="T25" fmla="*/ 80 h 320"/>
                <a:gd name="T26" fmla="*/ 1568 w 368"/>
                <a:gd name="T27" fmla="*/ 355 h 320"/>
                <a:gd name="T28" fmla="*/ 1851 w 368"/>
                <a:gd name="T29" fmla="*/ 512 h 320"/>
                <a:gd name="T30" fmla="*/ 1770 w 368"/>
                <a:gd name="T31" fmla="*/ 628 h 320"/>
                <a:gd name="T32" fmla="*/ 1491 w 368"/>
                <a:gd name="T33" fmla="*/ 668 h 320"/>
                <a:gd name="T34" fmla="*/ 1568 w 368"/>
                <a:gd name="T35" fmla="*/ 938 h 320"/>
                <a:gd name="T36" fmla="*/ 1491 w 368"/>
                <a:gd name="T37" fmla="*/ 1058 h 320"/>
                <a:gd name="T38" fmla="*/ 1046 w 368"/>
                <a:gd name="T39" fmla="*/ 904 h 320"/>
                <a:gd name="T40" fmla="*/ 964 w 368"/>
                <a:gd name="T41" fmla="*/ 821 h 320"/>
                <a:gd name="T42" fmla="*/ 883 w 368"/>
                <a:gd name="T43" fmla="*/ 859 h 320"/>
                <a:gd name="T44" fmla="*/ 447 w 368"/>
                <a:gd name="T45" fmla="*/ 740 h 320"/>
                <a:gd name="T46" fmla="*/ 562 w 368"/>
                <a:gd name="T47" fmla="*/ 859 h 320"/>
                <a:gd name="T48" fmla="*/ 883 w 368"/>
                <a:gd name="T49" fmla="*/ 938 h 320"/>
                <a:gd name="T50" fmla="*/ 964 w 368"/>
                <a:gd name="T51" fmla="*/ 1058 h 320"/>
                <a:gd name="T52" fmla="*/ 1324 w 368"/>
                <a:gd name="T53" fmla="*/ 1175 h 320"/>
                <a:gd name="T54" fmla="*/ 1491 w 368"/>
                <a:gd name="T55" fmla="*/ 1284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8"/>
                <a:gd name="T85" fmla="*/ 0 h 320"/>
                <a:gd name="T86" fmla="*/ 368 w 368"/>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8" h="320">
                  <a:moveTo>
                    <a:pt x="296" y="257"/>
                  </a:moveTo>
                  <a:lnTo>
                    <a:pt x="288" y="304"/>
                  </a:lnTo>
                  <a:lnTo>
                    <a:pt x="176" y="320"/>
                  </a:lnTo>
                  <a:lnTo>
                    <a:pt x="152" y="296"/>
                  </a:lnTo>
                  <a:lnTo>
                    <a:pt x="0" y="203"/>
                  </a:lnTo>
                  <a:lnTo>
                    <a:pt x="8" y="156"/>
                  </a:lnTo>
                  <a:lnTo>
                    <a:pt x="32" y="109"/>
                  </a:lnTo>
                  <a:lnTo>
                    <a:pt x="56" y="109"/>
                  </a:lnTo>
                  <a:lnTo>
                    <a:pt x="16" y="55"/>
                  </a:lnTo>
                  <a:lnTo>
                    <a:pt x="8" y="0"/>
                  </a:lnTo>
                  <a:lnTo>
                    <a:pt x="112" y="47"/>
                  </a:lnTo>
                  <a:lnTo>
                    <a:pt x="184" y="16"/>
                  </a:lnTo>
                  <a:lnTo>
                    <a:pt x="288" y="16"/>
                  </a:lnTo>
                  <a:lnTo>
                    <a:pt x="312" y="71"/>
                  </a:lnTo>
                  <a:lnTo>
                    <a:pt x="368" y="102"/>
                  </a:lnTo>
                  <a:lnTo>
                    <a:pt x="352" y="125"/>
                  </a:lnTo>
                  <a:lnTo>
                    <a:pt x="296" y="133"/>
                  </a:lnTo>
                  <a:lnTo>
                    <a:pt x="312" y="187"/>
                  </a:lnTo>
                  <a:lnTo>
                    <a:pt x="296" y="211"/>
                  </a:lnTo>
                  <a:lnTo>
                    <a:pt x="208" y="180"/>
                  </a:lnTo>
                  <a:lnTo>
                    <a:pt x="192" y="164"/>
                  </a:lnTo>
                  <a:lnTo>
                    <a:pt x="176" y="172"/>
                  </a:lnTo>
                  <a:lnTo>
                    <a:pt x="88" y="148"/>
                  </a:lnTo>
                  <a:lnTo>
                    <a:pt x="112" y="172"/>
                  </a:lnTo>
                  <a:lnTo>
                    <a:pt x="176" y="187"/>
                  </a:lnTo>
                  <a:lnTo>
                    <a:pt x="192" y="211"/>
                  </a:lnTo>
                  <a:lnTo>
                    <a:pt x="264" y="234"/>
                  </a:lnTo>
                  <a:lnTo>
                    <a:pt x="296" y="257"/>
                  </a:lnTo>
                  <a:close/>
                </a:path>
              </a:pathLst>
            </a:custGeom>
            <a:solidFill>
              <a:srgbClr val="C0C0C0"/>
            </a:solidFill>
            <a:ln w="12700">
              <a:solidFill>
                <a:srgbClr val="C0C0C0"/>
              </a:solidFill>
              <a:prstDash val="solid"/>
              <a:round/>
              <a:headEnd/>
              <a:tailEnd/>
            </a:ln>
          </p:spPr>
          <p:txBody>
            <a:bodyPr/>
            <a:lstStyle/>
            <a:p>
              <a:endParaRPr lang="en-US"/>
            </a:p>
          </p:txBody>
        </p:sp>
        <p:sp>
          <p:nvSpPr>
            <p:cNvPr id="96" name="Freeform 563"/>
            <p:cNvSpPr>
              <a:spLocks/>
            </p:cNvSpPr>
            <p:nvPr/>
          </p:nvSpPr>
          <p:spPr bwMode="auto">
            <a:xfrm>
              <a:off x="4289" y="1984"/>
              <a:ext cx="504" cy="410"/>
            </a:xfrm>
            <a:custGeom>
              <a:avLst/>
              <a:gdLst>
                <a:gd name="T0" fmla="*/ 2121 w 440"/>
                <a:gd name="T1" fmla="*/ 1584 h 358"/>
                <a:gd name="T2" fmla="*/ 2241 w 440"/>
                <a:gd name="T3" fmla="*/ 1625 h 358"/>
                <a:gd name="T4" fmla="*/ 1874 w 440"/>
                <a:gd name="T5" fmla="*/ 1780 h 358"/>
                <a:gd name="T6" fmla="*/ 1100 w 440"/>
                <a:gd name="T7" fmla="*/ 1821 h 358"/>
                <a:gd name="T8" fmla="*/ 939 w 440"/>
                <a:gd name="T9" fmla="*/ 1821 h 358"/>
                <a:gd name="T10" fmla="*/ 939 w 440"/>
                <a:gd name="T11" fmla="*/ 1027 h 358"/>
                <a:gd name="T12" fmla="*/ 773 w 440"/>
                <a:gd name="T13" fmla="*/ 1072 h 358"/>
                <a:gd name="T14" fmla="*/ 732 w 440"/>
                <a:gd name="T15" fmla="*/ 983 h 358"/>
                <a:gd name="T16" fmla="*/ 0 w 440"/>
                <a:gd name="T17" fmla="*/ 557 h 358"/>
                <a:gd name="T18" fmla="*/ 163 w 440"/>
                <a:gd name="T19" fmla="*/ 476 h 358"/>
                <a:gd name="T20" fmla="*/ 123 w 440"/>
                <a:gd name="T21" fmla="*/ 242 h 358"/>
                <a:gd name="T22" fmla="*/ 245 w 440"/>
                <a:gd name="T23" fmla="*/ 204 h 358"/>
                <a:gd name="T24" fmla="*/ 324 w 440"/>
                <a:gd name="T25" fmla="*/ 242 h 358"/>
                <a:gd name="T26" fmla="*/ 487 w 440"/>
                <a:gd name="T27" fmla="*/ 74 h 358"/>
                <a:gd name="T28" fmla="*/ 569 w 440"/>
                <a:gd name="T29" fmla="*/ 161 h 358"/>
                <a:gd name="T30" fmla="*/ 732 w 440"/>
                <a:gd name="T31" fmla="*/ 0 h 358"/>
                <a:gd name="T32" fmla="*/ 1507 w 440"/>
                <a:gd name="T33" fmla="*/ 476 h 358"/>
                <a:gd name="T34" fmla="*/ 1262 w 440"/>
                <a:gd name="T35" fmla="*/ 796 h 358"/>
                <a:gd name="T36" fmla="*/ 1428 w 440"/>
                <a:gd name="T37" fmla="*/ 912 h 358"/>
                <a:gd name="T38" fmla="*/ 1386 w 440"/>
                <a:gd name="T39" fmla="*/ 1072 h 358"/>
                <a:gd name="T40" fmla="*/ 1262 w 440"/>
                <a:gd name="T41" fmla="*/ 1114 h 358"/>
                <a:gd name="T42" fmla="*/ 1428 w 440"/>
                <a:gd name="T43" fmla="*/ 1385 h 358"/>
                <a:gd name="T44" fmla="*/ 1874 w 440"/>
                <a:gd name="T45" fmla="*/ 1543 h 358"/>
                <a:gd name="T46" fmla="*/ 2080 w 440"/>
                <a:gd name="T47" fmla="*/ 1426 h 358"/>
                <a:gd name="T48" fmla="*/ 2121 w 440"/>
                <a:gd name="T49" fmla="*/ 1584 h 3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40"/>
                <a:gd name="T76" fmla="*/ 0 h 358"/>
                <a:gd name="T77" fmla="*/ 440 w 440"/>
                <a:gd name="T78" fmla="*/ 358 h 3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40" h="358">
                  <a:moveTo>
                    <a:pt x="416" y="311"/>
                  </a:moveTo>
                  <a:lnTo>
                    <a:pt x="440" y="319"/>
                  </a:lnTo>
                  <a:lnTo>
                    <a:pt x="368" y="350"/>
                  </a:lnTo>
                  <a:lnTo>
                    <a:pt x="216" y="358"/>
                  </a:lnTo>
                  <a:lnTo>
                    <a:pt x="184" y="358"/>
                  </a:lnTo>
                  <a:lnTo>
                    <a:pt x="184" y="202"/>
                  </a:lnTo>
                  <a:lnTo>
                    <a:pt x="152" y="210"/>
                  </a:lnTo>
                  <a:lnTo>
                    <a:pt x="144" y="194"/>
                  </a:lnTo>
                  <a:lnTo>
                    <a:pt x="0" y="109"/>
                  </a:lnTo>
                  <a:lnTo>
                    <a:pt x="32" y="93"/>
                  </a:lnTo>
                  <a:lnTo>
                    <a:pt x="24" y="47"/>
                  </a:lnTo>
                  <a:lnTo>
                    <a:pt x="48" y="39"/>
                  </a:lnTo>
                  <a:lnTo>
                    <a:pt x="64" y="47"/>
                  </a:lnTo>
                  <a:lnTo>
                    <a:pt x="96" y="15"/>
                  </a:lnTo>
                  <a:lnTo>
                    <a:pt x="112" y="31"/>
                  </a:lnTo>
                  <a:lnTo>
                    <a:pt x="144" y="0"/>
                  </a:lnTo>
                  <a:lnTo>
                    <a:pt x="296" y="93"/>
                  </a:lnTo>
                  <a:lnTo>
                    <a:pt x="248" y="156"/>
                  </a:lnTo>
                  <a:lnTo>
                    <a:pt x="280" y="179"/>
                  </a:lnTo>
                  <a:lnTo>
                    <a:pt x="272" y="210"/>
                  </a:lnTo>
                  <a:lnTo>
                    <a:pt x="248" y="218"/>
                  </a:lnTo>
                  <a:lnTo>
                    <a:pt x="280" y="272"/>
                  </a:lnTo>
                  <a:lnTo>
                    <a:pt x="368" y="303"/>
                  </a:lnTo>
                  <a:lnTo>
                    <a:pt x="408" y="280"/>
                  </a:lnTo>
                  <a:lnTo>
                    <a:pt x="416" y="311"/>
                  </a:lnTo>
                  <a:close/>
                </a:path>
              </a:pathLst>
            </a:custGeom>
            <a:solidFill>
              <a:srgbClr val="C0C0C0"/>
            </a:solidFill>
            <a:ln w="12700">
              <a:solidFill>
                <a:srgbClr val="C0C0C0"/>
              </a:solidFill>
              <a:prstDash val="solid"/>
              <a:round/>
              <a:headEnd/>
              <a:tailEnd/>
            </a:ln>
          </p:spPr>
          <p:txBody>
            <a:bodyPr/>
            <a:lstStyle/>
            <a:p>
              <a:endParaRPr lang="en-US"/>
            </a:p>
          </p:txBody>
        </p:sp>
        <p:sp>
          <p:nvSpPr>
            <p:cNvPr id="97" name="Freeform 564"/>
            <p:cNvSpPr>
              <a:spLocks/>
            </p:cNvSpPr>
            <p:nvPr/>
          </p:nvSpPr>
          <p:spPr bwMode="auto">
            <a:xfrm>
              <a:off x="4143" y="2091"/>
              <a:ext cx="393" cy="329"/>
            </a:xfrm>
            <a:custGeom>
              <a:avLst/>
              <a:gdLst>
                <a:gd name="T0" fmla="*/ 1698 w 344"/>
                <a:gd name="T1" fmla="*/ 1308 h 288"/>
                <a:gd name="T2" fmla="*/ 1623 w 344"/>
                <a:gd name="T3" fmla="*/ 1423 h 288"/>
                <a:gd name="T4" fmla="*/ 1423 w 344"/>
                <a:gd name="T5" fmla="*/ 1423 h 288"/>
                <a:gd name="T6" fmla="*/ 1344 w 344"/>
                <a:gd name="T7" fmla="*/ 1390 h 288"/>
                <a:gd name="T8" fmla="*/ 1389 w 344"/>
                <a:gd name="T9" fmla="*/ 1308 h 288"/>
                <a:gd name="T10" fmla="*/ 1145 w 344"/>
                <a:gd name="T11" fmla="*/ 1037 h 288"/>
                <a:gd name="T12" fmla="*/ 983 w 344"/>
                <a:gd name="T13" fmla="*/ 1002 h 288"/>
                <a:gd name="T14" fmla="*/ 909 w 344"/>
                <a:gd name="T15" fmla="*/ 1075 h 288"/>
                <a:gd name="T16" fmla="*/ 552 w 344"/>
                <a:gd name="T17" fmla="*/ 878 h 288"/>
                <a:gd name="T18" fmla="*/ 119 w 344"/>
                <a:gd name="T19" fmla="*/ 878 h 288"/>
                <a:gd name="T20" fmla="*/ 0 w 344"/>
                <a:gd name="T21" fmla="*/ 768 h 288"/>
                <a:gd name="T22" fmla="*/ 315 w 344"/>
                <a:gd name="T23" fmla="*/ 537 h 288"/>
                <a:gd name="T24" fmla="*/ 552 w 344"/>
                <a:gd name="T25" fmla="*/ 272 h 288"/>
                <a:gd name="T26" fmla="*/ 514 w 344"/>
                <a:gd name="T27" fmla="*/ 0 h 288"/>
                <a:gd name="T28" fmla="*/ 631 w 344"/>
                <a:gd name="T29" fmla="*/ 80 h 288"/>
                <a:gd name="T30" fmla="*/ 1344 w 344"/>
                <a:gd name="T31" fmla="*/ 495 h 288"/>
                <a:gd name="T32" fmla="*/ 1389 w 344"/>
                <a:gd name="T33" fmla="*/ 577 h 288"/>
                <a:gd name="T34" fmla="*/ 1541 w 344"/>
                <a:gd name="T35" fmla="*/ 537 h 288"/>
                <a:gd name="T36" fmla="*/ 1541 w 344"/>
                <a:gd name="T37" fmla="*/ 1308 h 288"/>
                <a:gd name="T38" fmla="*/ 1698 w 344"/>
                <a:gd name="T39" fmla="*/ 1308 h 2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4"/>
                <a:gd name="T61" fmla="*/ 0 h 288"/>
                <a:gd name="T62" fmla="*/ 344 w 344"/>
                <a:gd name="T63" fmla="*/ 288 h 2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4" h="288">
                  <a:moveTo>
                    <a:pt x="344" y="265"/>
                  </a:moveTo>
                  <a:lnTo>
                    <a:pt x="328" y="288"/>
                  </a:lnTo>
                  <a:lnTo>
                    <a:pt x="288" y="288"/>
                  </a:lnTo>
                  <a:lnTo>
                    <a:pt x="272" y="281"/>
                  </a:lnTo>
                  <a:lnTo>
                    <a:pt x="280" y="265"/>
                  </a:lnTo>
                  <a:lnTo>
                    <a:pt x="232" y="210"/>
                  </a:lnTo>
                  <a:lnTo>
                    <a:pt x="200" y="203"/>
                  </a:lnTo>
                  <a:lnTo>
                    <a:pt x="184" y="218"/>
                  </a:lnTo>
                  <a:lnTo>
                    <a:pt x="112" y="179"/>
                  </a:lnTo>
                  <a:lnTo>
                    <a:pt x="24" y="179"/>
                  </a:lnTo>
                  <a:lnTo>
                    <a:pt x="0" y="156"/>
                  </a:lnTo>
                  <a:lnTo>
                    <a:pt x="64" y="109"/>
                  </a:lnTo>
                  <a:lnTo>
                    <a:pt x="112" y="55"/>
                  </a:lnTo>
                  <a:lnTo>
                    <a:pt x="104" y="0"/>
                  </a:lnTo>
                  <a:lnTo>
                    <a:pt x="128" y="16"/>
                  </a:lnTo>
                  <a:lnTo>
                    <a:pt x="272" y="101"/>
                  </a:lnTo>
                  <a:lnTo>
                    <a:pt x="280" y="117"/>
                  </a:lnTo>
                  <a:lnTo>
                    <a:pt x="312" y="109"/>
                  </a:lnTo>
                  <a:lnTo>
                    <a:pt x="312" y="265"/>
                  </a:lnTo>
                  <a:lnTo>
                    <a:pt x="344" y="265"/>
                  </a:lnTo>
                  <a:close/>
                </a:path>
              </a:pathLst>
            </a:custGeom>
            <a:solidFill>
              <a:srgbClr val="C0C0C0"/>
            </a:solidFill>
            <a:ln w="12700">
              <a:solidFill>
                <a:srgbClr val="C0C0C0"/>
              </a:solidFill>
              <a:prstDash val="solid"/>
              <a:round/>
              <a:headEnd/>
              <a:tailEnd/>
            </a:ln>
          </p:spPr>
          <p:txBody>
            <a:bodyPr/>
            <a:lstStyle/>
            <a:p>
              <a:endParaRPr lang="en-US"/>
            </a:p>
          </p:txBody>
        </p:sp>
        <p:sp>
          <p:nvSpPr>
            <p:cNvPr id="98" name="Freeform 565"/>
            <p:cNvSpPr>
              <a:spLocks/>
            </p:cNvSpPr>
            <p:nvPr/>
          </p:nvSpPr>
          <p:spPr bwMode="auto">
            <a:xfrm>
              <a:off x="4078" y="1966"/>
              <a:ext cx="266" cy="303"/>
            </a:xfrm>
            <a:custGeom>
              <a:avLst/>
              <a:gdLst>
                <a:gd name="T0" fmla="*/ 285 w 232"/>
                <a:gd name="T1" fmla="*/ 1323 h 265"/>
                <a:gd name="T2" fmla="*/ 164 w 232"/>
                <a:gd name="T3" fmla="*/ 858 h 265"/>
                <a:gd name="T4" fmla="*/ 0 w 232"/>
                <a:gd name="T5" fmla="*/ 778 h 265"/>
                <a:gd name="T6" fmla="*/ 0 w 232"/>
                <a:gd name="T7" fmla="*/ 272 h 265"/>
                <a:gd name="T8" fmla="*/ 83 w 232"/>
                <a:gd name="T9" fmla="*/ 191 h 265"/>
                <a:gd name="T10" fmla="*/ 374 w 232"/>
                <a:gd name="T11" fmla="*/ 156 h 265"/>
                <a:gd name="T12" fmla="*/ 412 w 232"/>
                <a:gd name="T13" fmla="*/ 237 h 265"/>
                <a:gd name="T14" fmla="*/ 948 w 232"/>
                <a:gd name="T15" fmla="*/ 0 h 265"/>
                <a:gd name="T16" fmla="*/ 1071 w 232"/>
                <a:gd name="T17" fmla="*/ 237 h 265"/>
                <a:gd name="T18" fmla="*/ 1199 w 232"/>
                <a:gd name="T19" fmla="*/ 272 h 265"/>
                <a:gd name="T20" fmla="*/ 1071 w 232"/>
                <a:gd name="T21" fmla="*/ 311 h 265"/>
                <a:gd name="T22" fmla="*/ 1119 w 232"/>
                <a:gd name="T23" fmla="*/ 549 h 265"/>
                <a:gd name="T24" fmla="*/ 948 w 232"/>
                <a:gd name="T25" fmla="*/ 628 h 265"/>
                <a:gd name="T26" fmla="*/ 823 w 232"/>
                <a:gd name="T27" fmla="*/ 549 h 265"/>
                <a:gd name="T28" fmla="*/ 868 w 232"/>
                <a:gd name="T29" fmla="*/ 821 h 265"/>
                <a:gd name="T30" fmla="*/ 620 w 232"/>
                <a:gd name="T31" fmla="*/ 1087 h 265"/>
                <a:gd name="T32" fmla="*/ 285 w 232"/>
                <a:gd name="T33" fmla="*/ 1323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265"/>
                <a:gd name="T53" fmla="*/ 232 w 232"/>
                <a:gd name="T54" fmla="*/ 265 h 2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265">
                  <a:moveTo>
                    <a:pt x="56" y="265"/>
                  </a:moveTo>
                  <a:lnTo>
                    <a:pt x="32" y="172"/>
                  </a:lnTo>
                  <a:lnTo>
                    <a:pt x="0" y="156"/>
                  </a:lnTo>
                  <a:lnTo>
                    <a:pt x="0" y="55"/>
                  </a:lnTo>
                  <a:lnTo>
                    <a:pt x="16" y="39"/>
                  </a:lnTo>
                  <a:lnTo>
                    <a:pt x="72" y="31"/>
                  </a:lnTo>
                  <a:lnTo>
                    <a:pt x="80" y="47"/>
                  </a:lnTo>
                  <a:lnTo>
                    <a:pt x="184" y="0"/>
                  </a:lnTo>
                  <a:lnTo>
                    <a:pt x="208" y="47"/>
                  </a:lnTo>
                  <a:lnTo>
                    <a:pt x="232" y="55"/>
                  </a:lnTo>
                  <a:lnTo>
                    <a:pt x="208" y="63"/>
                  </a:lnTo>
                  <a:lnTo>
                    <a:pt x="216" y="109"/>
                  </a:lnTo>
                  <a:lnTo>
                    <a:pt x="184" y="125"/>
                  </a:lnTo>
                  <a:lnTo>
                    <a:pt x="160" y="109"/>
                  </a:lnTo>
                  <a:lnTo>
                    <a:pt x="168" y="164"/>
                  </a:lnTo>
                  <a:lnTo>
                    <a:pt x="120" y="218"/>
                  </a:lnTo>
                  <a:lnTo>
                    <a:pt x="56" y="265"/>
                  </a:lnTo>
                  <a:close/>
                </a:path>
              </a:pathLst>
            </a:custGeom>
            <a:solidFill>
              <a:srgbClr val="C0C0C0"/>
            </a:solidFill>
            <a:ln w="12700">
              <a:solidFill>
                <a:srgbClr val="C0C0C0"/>
              </a:solidFill>
              <a:prstDash val="solid"/>
              <a:round/>
              <a:headEnd/>
              <a:tailEnd/>
            </a:ln>
          </p:spPr>
          <p:txBody>
            <a:bodyPr/>
            <a:lstStyle/>
            <a:p>
              <a:endParaRPr lang="en-US"/>
            </a:p>
          </p:txBody>
        </p:sp>
        <p:sp>
          <p:nvSpPr>
            <p:cNvPr id="99" name="Freeform 566"/>
            <p:cNvSpPr>
              <a:spLocks/>
            </p:cNvSpPr>
            <p:nvPr/>
          </p:nvSpPr>
          <p:spPr bwMode="auto">
            <a:xfrm>
              <a:off x="4839" y="1181"/>
              <a:ext cx="366" cy="268"/>
            </a:xfrm>
            <a:custGeom>
              <a:avLst/>
              <a:gdLst>
                <a:gd name="T0" fmla="*/ 1523 w 320"/>
                <a:gd name="T1" fmla="*/ 878 h 234"/>
                <a:gd name="T2" fmla="*/ 1489 w 320"/>
                <a:gd name="T3" fmla="*/ 1073 h 234"/>
                <a:gd name="T4" fmla="*/ 1605 w 320"/>
                <a:gd name="T5" fmla="*/ 1195 h 234"/>
                <a:gd name="T6" fmla="*/ 1322 w 320"/>
                <a:gd name="T7" fmla="*/ 1116 h 234"/>
                <a:gd name="T8" fmla="*/ 1044 w 320"/>
                <a:gd name="T9" fmla="*/ 796 h 234"/>
                <a:gd name="T10" fmla="*/ 916 w 320"/>
                <a:gd name="T11" fmla="*/ 796 h 234"/>
                <a:gd name="T12" fmla="*/ 799 w 320"/>
                <a:gd name="T13" fmla="*/ 557 h 234"/>
                <a:gd name="T14" fmla="*/ 726 w 320"/>
                <a:gd name="T15" fmla="*/ 557 h 234"/>
                <a:gd name="T16" fmla="*/ 120 w 320"/>
                <a:gd name="T17" fmla="*/ 123 h 234"/>
                <a:gd name="T18" fmla="*/ 0 w 320"/>
                <a:gd name="T19" fmla="*/ 0 h 234"/>
                <a:gd name="T20" fmla="*/ 120 w 320"/>
                <a:gd name="T21" fmla="*/ 0 h 234"/>
                <a:gd name="T22" fmla="*/ 604 w 320"/>
                <a:gd name="T23" fmla="*/ 0 h 234"/>
                <a:gd name="T24" fmla="*/ 1121 w 320"/>
                <a:gd name="T25" fmla="*/ 592 h 234"/>
                <a:gd name="T26" fmla="*/ 1282 w 320"/>
                <a:gd name="T27" fmla="*/ 592 h 234"/>
                <a:gd name="T28" fmla="*/ 1523 w 320"/>
                <a:gd name="T29" fmla="*/ 796 h 234"/>
                <a:gd name="T30" fmla="*/ 1523 w 320"/>
                <a:gd name="T31" fmla="*/ 878 h 2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
                <a:gd name="T49" fmla="*/ 0 h 234"/>
                <a:gd name="T50" fmla="*/ 320 w 320"/>
                <a:gd name="T51" fmla="*/ 234 h 2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 h="234">
                  <a:moveTo>
                    <a:pt x="304" y="172"/>
                  </a:moveTo>
                  <a:lnTo>
                    <a:pt x="296" y="210"/>
                  </a:lnTo>
                  <a:lnTo>
                    <a:pt x="320" y="234"/>
                  </a:lnTo>
                  <a:lnTo>
                    <a:pt x="264" y="218"/>
                  </a:lnTo>
                  <a:lnTo>
                    <a:pt x="208" y="156"/>
                  </a:lnTo>
                  <a:lnTo>
                    <a:pt x="184" y="156"/>
                  </a:lnTo>
                  <a:lnTo>
                    <a:pt x="160" y="109"/>
                  </a:lnTo>
                  <a:lnTo>
                    <a:pt x="144" y="109"/>
                  </a:lnTo>
                  <a:lnTo>
                    <a:pt x="24" y="24"/>
                  </a:lnTo>
                  <a:lnTo>
                    <a:pt x="0" y="0"/>
                  </a:lnTo>
                  <a:lnTo>
                    <a:pt x="24" y="0"/>
                  </a:lnTo>
                  <a:lnTo>
                    <a:pt x="120" y="0"/>
                  </a:lnTo>
                  <a:lnTo>
                    <a:pt x="224" y="117"/>
                  </a:lnTo>
                  <a:lnTo>
                    <a:pt x="256" y="117"/>
                  </a:lnTo>
                  <a:lnTo>
                    <a:pt x="304" y="156"/>
                  </a:lnTo>
                  <a:lnTo>
                    <a:pt x="304" y="172"/>
                  </a:lnTo>
                  <a:close/>
                </a:path>
              </a:pathLst>
            </a:custGeom>
            <a:solidFill>
              <a:srgbClr val="C0C0C0"/>
            </a:solidFill>
            <a:ln w="12700">
              <a:solidFill>
                <a:srgbClr val="C0C0C0"/>
              </a:solidFill>
              <a:prstDash val="solid"/>
              <a:round/>
              <a:headEnd/>
              <a:tailEnd/>
            </a:ln>
          </p:spPr>
          <p:txBody>
            <a:bodyPr/>
            <a:lstStyle/>
            <a:p>
              <a:endParaRPr lang="en-US"/>
            </a:p>
          </p:txBody>
        </p:sp>
        <p:sp>
          <p:nvSpPr>
            <p:cNvPr id="100" name="Freeform 567"/>
            <p:cNvSpPr>
              <a:spLocks/>
            </p:cNvSpPr>
            <p:nvPr/>
          </p:nvSpPr>
          <p:spPr bwMode="auto">
            <a:xfrm>
              <a:off x="4472" y="2215"/>
              <a:ext cx="532" cy="285"/>
            </a:xfrm>
            <a:custGeom>
              <a:avLst/>
              <a:gdLst>
                <a:gd name="T0" fmla="*/ 83 w 464"/>
                <a:gd name="T1" fmla="*/ 1024 h 249"/>
                <a:gd name="T2" fmla="*/ 0 w 464"/>
                <a:gd name="T3" fmla="*/ 907 h 249"/>
                <a:gd name="T4" fmla="*/ 208 w 464"/>
                <a:gd name="T5" fmla="*/ 907 h 249"/>
                <a:gd name="T6" fmla="*/ 285 w 464"/>
                <a:gd name="T7" fmla="*/ 792 h 249"/>
                <a:gd name="T8" fmla="*/ 1071 w 464"/>
                <a:gd name="T9" fmla="*/ 746 h 249"/>
                <a:gd name="T10" fmla="*/ 1446 w 464"/>
                <a:gd name="T11" fmla="*/ 589 h 249"/>
                <a:gd name="T12" fmla="*/ 1322 w 464"/>
                <a:gd name="T13" fmla="*/ 554 h 249"/>
                <a:gd name="T14" fmla="*/ 1406 w 464"/>
                <a:gd name="T15" fmla="*/ 480 h 249"/>
                <a:gd name="T16" fmla="*/ 1406 w 464"/>
                <a:gd name="T17" fmla="*/ 320 h 249"/>
                <a:gd name="T18" fmla="*/ 1653 w 464"/>
                <a:gd name="T19" fmla="*/ 480 h 249"/>
                <a:gd name="T20" fmla="*/ 1612 w 464"/>
                <a:gd name="T21" fmla="*/ 280 h 249"/>
                <a:gd name="T22" fmla="*/ 1773 w 464"/>
                <a:gd name="T23" fmla="*/ 280 h 249"/>
                <a:gd name="T24" fmla="*/ 1862 w 464"/>
                <a:gd name="T25" fmla="*/ 0 h 249"/>
                <a:gd name="T26" fmla="*/ 1979 w 464"/>
                <a:gd name="T27" fmla="*/ 157 h 249"/>
                <a:gd name="T28" fmla="*/ 1901 w 464"/>
                <a:gd name="T29" fmla="*/ 433 h 249"/>
                <a:gd name="T30" fmla="*/ 2109 w 464"/>
                <a:gd name="T31" fmla="*/ 393 h 249"/>
                <a:gd name="T32" fmla="*/ 2146 w 464"/>
                <a:gd name="T33" fmla="*/ 157 h 249"/>
                <a:gd name="T34" fmla="*/ 2393 w 464"/>
                <a:gd name="T35" fmla="*/ 280 h 249"/>
                <a:gd name="T36" fmla="*/ 2269 w 464"/>
                <a:gd name="T37" fmla="*/ 554 h 249"/>
                <a:gd name="T38" fmla="*/ 2018 w 464"/>
                <a:gd name="T39" fmla="*/ 672 h 249"/>
                <a:gd name="T40" fmla="*/ 1731 w 464"/>
                <a:gd name="T41" fmla="*/ 1102 h 249"/>
                <a:gd name="T42" fmla="*/ 1570 w 464"/>
                <a:gd name="T43" fmla="*/ 1061 h 249"/>
                <a:gd name="T44" fmla="*/ 1570 w 464"/>
                <a:gd name="T45" fmla="*/ 942 h 249"/>
                <a:gd name="T46" fmla="*/ 1482 w 464"/>
                <a:gd name="T47" fmla="*/ 907 h 249"/>
                <a:gd name="T48" fmla="*/ 1446 w 464"/>
                <a:gd name="T49" fmla="*/ 1061 h 249"/>
                <a:gd name="T50" fmla="*/ 1322 w 464"/>
                <a:gd name="T51" fmla="*/ 1024 h 249"/>
                <a:gd name="T52" fmla="*/ 1199 w 464"/>
                <a:gd name="T53" fmla="*/ 1102 h 249"/>
                <a:gd name="T54" fmla="*/ 743 w 464"/>
                <a:gd name="T55" fmla="*/ 1102 h 249"/>
                <a:gd name="T56" fmla="*/ 248 w 464"/>
                <a:gd name="T57" fmla="*/ 1259 h 249"/>
                <a:gd name="T58" fmla="*/ 83 w 464"/>
                <a:gd name="T59" fmla="*/ 1024 h 2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4"/>
                <a:gd name="T91" fmla="*/ 0 h 249"/>
                <a:gd name="T92" fmla="*/ 464 w 464"/>
                <a:gd name="T93" fmla="*/ 249 h 2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4" h="249">
                  <a:moveTo>
                    <a:pt x="16" y="203"/>
                  </a:moveTo>
                  <a:lnTo>
                    <a:pt x="0" y="179"/>
                  </a:lnTo>
                  <a:lnTo>
                    <a:pt x="40" y="179"/>
                  </a:lnTo>
                  <a:lnTo>
                    <a:pt x="56" y="156"/>
                  </a:lnTo>
                  <a:lnTo>
                    <a:pt x="208" y="148"/>
                  </a:lnTo>
                  <a:lnTo>
                    <a:pt x="280" y="117"/>
                  </a:lnTo>
                  <a:lnTo>
                    <a:pt x="256" y="109"/>
                  </a:lnTo>
                  <a:lnTo>
                    <a:pt x="272" y="94"/>
                  </a:lnTo>
                  <a:lnTo>
                    <a:pt x="272" y="63"/>
                  </a:lnTo>
                  <a:lnTo>
                    <a:pt x="320" y="94"/>
                  </a:lnTo>
                  <a:lnTo>
                    <a:pt x="312" y="55"/>
                  </a:lnTo>
                  <a:lnTo>
                    <a:pt x="344" y="55"/>
                  </a:lnTo>
                  <a:lnTo>
                    <a:pt x="360" y="0"/>
                  </a:lnTo>
                  <a:lnTo>
                    <a:pt x="384" y="31"/>
                  </a:lnTo>
                  <a:lnTo>
                    <a:pt x="368" y="86"/>
                  </a:lnTo>
                  <a:lnTo>
                    <a:pt x="408" y="78"/>
                  </a:lnTo>
                  <a:lnTo>
                    <a:pt x="416" y="31"/>
                  </a:lnTo>
                  <a:lnTo>
                    <a:pt x="464" y="55"/>
                  </a:lnTo>
                  <a:lnTo>
                    <a:pt x="440" y="109"/>
                  </a:lnTo>
                  <a:lnTo>
                    <a:pt x="392" y="133"/>
                  </a:lnTo>
                  <a:lnTo>
                    <a:pt x="336" y="218"/>
                  </a:lnTo>
                  <a:lnTo>
                    <a:pt x="304" y="210"/>
                  </a:lnTo>
                  <a:lnTo>
                    <a:pt x="304" y="187"/>
                  </a:lnTo>
                  <a:lnTo>
                    <a:pt x="288" y="179"/>
                  </a:lnTo>
                  <a:lnTo>
                    <a:pt x="280" y="210"/>
                  </a:lnTo>
                  <a:lnTo>
                    <a:pt x="256" y="203"/>
                  </a:lnTo>
                  <a:lnTo>
                    <a:pt x="232" y="218"/>
                  </a:lnTo>
                  <a:lnTo>
                    <a:pt x="144" y="218"/>
                  </a:lnTo>
                  <a:lnTo>
                    <a:pt x="48" y="249"/>
                  </a:lnTo>
                  <a:lnTo>
                    <a:pt x="16" y="203"/>
                  </a:lnTo>
                  <a:close/>
                </a:path>
              </a:pathLst>
            </a:custGeom>
            <a:solidFill>
              <a:srgbClr val="C0C0C0"/>
            </a:solidFill>
            <a:ln w="12700">
              <a:solidFill>
                <a:srgbClr val="C0C0C0"/>
              </a:solidFill>
              <a:prstDash val="solid"/>
              <a:round/>
              <a:headEnd/>
              <a:tailEnd/>
            </a:ln>
          </p:spPr>
          <p:txBody>
            <a:bodyPr/>
            <a:lstStyle/>
            <a:p>
              <a:endParaRPr lang="en-US"/>
            </a:p>
          </p:txBody>
        </p:sp>
        <p:sp>
          <p:nvSpPr>
            <p:cNvPr id="101" name="Freeform 568"/>
            <p:cNvSpPr>
              <a:spLocks/>
            </p:cNvSpPr>
            <p:nvPr/>
          </p:nvSpPr>
          <p:spPr bwMode="auto">
            <a:xfrm>
              <a:off x="4775" y="2215"/>
              <a:ext cx="366" cy="358"/>
            </a:xfrm>
            <a:custGeom>
              <a:avLst/>
              <a:gdLst>
                <a:gd name="T0" fmla="*/ 1564 w 320"/>
                <a:gd name="T1" fmla="*/ 0 h 312"/>
                <a:gd name="T2" fmla="*/ 1605 w 320"/>
                <a:gd name="T3" fmla="*/ 39 h 312"/>
                <a:gd name="T4" fmla="*/ 726 w 320"/>
                <a:gd name="T5" fmla="*/ 931 h 312"/>
                <a:gd name="T6" fmla="*/ 281 w 320"/>
                <a:gd name="T7" fmla="*/ 1631 h 312"/>
                <a:gd name="T8" fmla="*/ 242 w 320"/>
                <a:gd name="T9" fmla="*/ 1422 h 312"/>
                <a:gd name="T10" fmla="*/ 0 w 320"/>
                <a:gd name="T11" fmla="*/ 1262 h 312"/>
                <a:gd name="T12" fmla="*/ 321 w 320"/>
                <a:gd name="T13" fmla="*/ 1380 h 312"/>
                <a:gd name="T14" fmla="*/ 638 w 320"/>
                <a:gd name="T15" fmla="*/ 931 h 312"/>
                <a:gd name="T16" fmla="*/ 1564 w 320"/>
                <a:gd name="T17" fmla="*/ 0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312"/>
                <a:gd name="T29" fmla="*/ 320 w 320"/>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312">
                  <a:moveTo>
                    <a:pt x="312" y="0"/>
                  </a:moveTo>
                  <a:lnTo>
                    <a:pt x="320" y="8"/>
                  </a:lnTo>
                  <a:lnTo>
                    <a:pt x="144" y="179"/>
                  </a:lnTo>
                  <a:lnTo>
                    <a:pt x="56" y="312"/>
                  </a:lnTo>
                  <a:lnTo>
                    <a:pt x="48" y="273"/>
                  </a:lnTo>
                  <a:lnTo>
                    <a:pt x="0" y="242"/>
                  </a:lnTo>
                  <a:lnTo>
                    <a:pt x="64" y="265"/>
                  </a:lnTo>
                  <a:lnTo>
                    <a:pt x="128" y="179"/>
                  </a:lnTo>
                  <a:lnTo>
                    <a:pt x="312" y="0"/>
                  </a:lnTo>
                  <a:close/>
                </a:path>
              </a:pathLst>
            </a:custGeom>
            <a:solidFill>
              <a:srgbClr val="C0C0C0"/>
            </a:solidFill>
            <a:ln w="12700">
              <a:solidFill>
                <a:srgbClr val="C0C0C0"/>
              </a:solidFill>
              <a:prstDash val="solid"/>
              <a:round/>
              <a:headEnd/>
              <a:tailEnd/>
            </a:ln>
          </p:spPr>
          <p:txBody>
            <a:bodyPr/>
            <a:lstStyle/>
            <a:p>
              <a:endParaRPr lang="en-US"/>
            </a:p>
          </p:txBody>
        </p:sp>
        <p:sp>
          <p:nvSpPr>
            <p:cNvPr id="102" name="Freeform 569"/>
            <p:cNvSpPr>
              <a:spLocks/>
            </p:cNvSpPr>
            <p:nvPr/>
          </p:nvSpPr>
          <p:spPr bwMode="auto">
            <a:xfrm>
              <a:off x="4509" y="2474"/>
              <a:ext cx="247" cy="54"/>
            </a:xfrm>
            <a:custGeom>
              <a:avLst/>
              <a:gdLst>
                <a:gd name="T0" fmla="*/ 877 w 216"/>
                <a:gd name="T1" fmla="*/ 0 h 47"/>
                <a:gd name="T2" fmla="*/ 1075 w 216"/>
                <a:gd name="T3" fmla="*/ 85 h 47"/>
                <a:gd name="T4" fmla="*/ 0 w 216"/>
                <a:gd name="T5" fmla="*/ 247 h 47"/>
                <a:gd name="T6" fmla="*/ 119 w 216"/>
                <a:gd name="T7" fmla="*/ 163 h 47"/>
                <a:gd name="T8" fmla="*/ 877 w 216"/>
                <a:gd name="T9" fmla="*/ 0 h 47"/>
                <a:gd name="T10" fmla="*/ 0 60000 65536"/>
                <a:gd name="T11" fmla="*/ 0 60000 65536"/>
                <a:gd name="T12" fmla="*/ 0 60000 65536"/>
                <a:gd name="T13" fmla="*/ 0 60000 65536"/>
                <a:gd name="T14" fmla="*/ 0 60000 65536"/>
                <a:gd name="T15" fmla="*/ 0 w 216"/>
                <a:gd name="T16" fmla="*/ 0 h 47"/>
                <a:gd name="T17" fmla="*/ 216 w 216"/>
                <a:gd name="T18" fmla="*/ 47 h 47"/>
              </a:gdLst>
              <a:ahLst/>
              <a:cxnLst>
                <a:cxn ang="T10">
                  <a:pos x="T0" y="T1"/>
                </a:cxn>
                <a:cxn ang="T11">
                  <a:pos x="T2" y="T3"/>
                </a:cxn>
                <a:cxn ang="T12">
                  <a:pos x="T4" y="T5"/>
                </a:cxn>
                <a:cxn ang="T13">
                  <a:pos x="T6" y="T7"/>
                </a:cxn>
                <a:cxn ang="T14">
                  <a:pos x="T8" y="T9"/>
                </a:cxn>
              </a:cxnLst>
              <a:rect l="T15" t="T16" r="T17" b="T18"/>
              <a:pathLst>
                <a:path w="216" h="47">
                  <a:moveTo>
                    <a:pt x="176" y="0"/>
                  </a:moveTo>
                  <a:lnTo>
                    <a:pt x="216" y="16"/>
                  </a:lnTo>
                  <a:lnTo>
                    <a:pt x="0" y="47"/>
                  </a:lnTo>
                  <a:lnTo>
                    <a:pt x="24" y="31"/>
                  </a:lnTo>
                  <a:lnTo>
                    <a:pt x="176" y="0"/>
                  </a:lnTo>
                  <a:close/>
                </a:path>
              </a:pathLst>
            </a:custGeom>
            <a:solidFill>
              <a:srgbClr val="C0C0C0"/>
            </a:solidFill>
            <a:ln w="12700">
              <a:solidFill>
                <a:srgbClr val="C0C0C0"/>
              </a:solidFill>
              <a:prstDash val="solid"/>
              <a:round/>
              <a:headEnd/>
              <a:tailEnd/>
            </a:ln>
          </p:spPr>
          <p:txBody>
            <a:bodyPr/>
            <a:lstStyle/>
            <a:p>
              <a:endParaRPr lang="en-US"/>
            </a:p>
          </p:txBody>
        </p:sp>
        <p:sp>
          <p:nvSpPr>
            <p:cNvPr id="103" name="Freeform 570"/>
            <p:cNvSpPr>
              <a:spLocks/>
            </p:cNvSpPr>
            <p:nvPr/>
          </p:nvSpPr>
          <p:spPr bwMode="auto">
            <a:xfrm>
              <a:off x="4738" y="1334"/>
              <a:ext cx="183" cy="222"/>
            </a:xfrm>
            <a:custGeom>
              <a:avLst/>
              <a:gdLst>
                <a:gd name="T0" fmla="*/ 799 w 160"/>
                <a:gd name="T1" fmla="*/ 779 h 194"/>
                <a:gd name="T2" fmla="*/ 485 w 160"/>
                <a:gd name="T3" fmla="*/ 978 h 194"/>
                <a:gd name="T4" fmla="*/ 120 w 160"/>
                <a:gd name="T5" fmla="*/ 905 h 194"/>
                <a:gd name="T6" fmla="*/ 0 w 160"/>
                <a:gd name="T7" fmla="*/ 512 h 194"/>
                <a:gd name="T8" fmla="*/ 120 w 160"/>
                <a:gd name="T9" fmla="*/ 157 h 194"/>
                <a:gd name="T10" fmla="*/ 80 w 160"/>
                <a:gd name="T11" fmla="*/ 73 h 194"/>
                <a:gd name="T12" fmla="*/ 363 w 160"/>
                <a:gd name="T13" fmla="*/ 0 h 194"/>
                <a:gd name="T14" fmla="*/ 363 w 160"/>
                <a:gd name="T15" fmla="*/ 668 h 194"/>
                <a:gd name="T16" fmla="*/ 799 w 160"/>
                <a:gd name="T17" fmla="*/ 779 h 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
                <a:gd name="T28" fmla="*/ 0 h 194"/>
                <a:gd name="T29" fmla="*/ 160 w 160"/>
                <a:gd name="T30" fmla="*/ 194 h 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 h="194">
                  <a:moveTo>
                    <a:pt x="160" y="155"/>
                  </a:moveTo>
                  <a:lnTo>
                    <a:pt x="96" y="194"/>
                  </a:lnTo>
                  <a:lnTo>
                    <a:pt x="24" y="179"/>
                  </a:lnTo>
                  <a:lnTo>
                    <a:pt x="0" y="101"/>
                  </a:lnTo>
                  <a:lnTo>
                    <a:pt x="24" y="31"/>
                  </a:lnTo>
                  <a:lnTo>
                    <a:pt x="16" y="15"/>
                  </a:lnTo>
                  <a:lnTo>
                    <a:pt x="72" y="0"/>
                  </a:lnTo>
                  <a:lnTo>
                    <a:pt x="72" y="132"/>
                  </a:lnTo>
                  <a:lnTo>
                    <a:pt x="160" y="155"/>
                  </a:lnTo>
                  <a:close/>
                </a:path>
              </a:pathLst>
            </a:custGeom>
            <a:solidFill>
              <a:srgbClr val="C0C0C0"/>
            </a:solidFill>
            <a:ln w="12700">
              <a:solidFill>
                <a:srgbClr val="C0C0C0"/>
              </a:solidFill>
              <a:prstDash val="solid"/>
              <a:round/>
              <a:headEnd/>
              <a:tailEnd/>
            </a:ln>
          </p:spPr>
          <p:txBody>
            <a:bodyPr/>
            <a:lstStyle/>
            <a:p>
              <a:endParaRPr lang="en-US"/>
            </a:p>
          </p:txBody>
        </p:sp>
        <p:sp>
          <p:nvSpPr>
            <p:cNvPr id="104" name="Freeform 571"/>
            <p:cNvSpPr>
              <a:spLocks/>
            </p:cNvSpPr>
            <p:nvPr/>
          </p:nvSpPr>
          <p:spPr bwMode="auto">
            <a:xfrm>
              <a:off x="4976" y="1181"/>
              <a:ext cx="293" cy="330"/>
            </a:xfrm>
            <a:custGeom>
              <a:avLst/>
              <a:gdLst>
                <a:gd name="T0" fmla="*/ 692 w 256"/>
                <a:gd name="T1" fmla="*/ 0 h 288"/>
                <a:gd name="T2" fmla="*/ 728 w 256"/>
                <a:gd name="T3" fmla="*/ 38 h 288"/>
                <a:gd name="T4" fmla="*/ 568 w 256"/>
                <a:gd name="T5" fmla="*/ 123 h 288"/>
                <a:gd name="T6" fmla="*/ 975 w 256"/>
                <a:gd name="T7" fmla="*/ 399 h 288"/>
                <a:gd name="T8" fmla="*/ 1289 w 256"/>
                <a:gd name="T9" fmla="*/ 1313 h 288"/>
                <a:gd name="T10" fmla="*/ 1289 w 256"/>
                <a:gd name="T11" fmla="*/ 1475 h 288"/>
                <a:gd name="T12" fmla="*/ 1172 w 256"/>
                <a:gd name="T13" fmla="*/ 1399 h 288"/>
                <a:gd name="T14" fmla="*/ 932 w 256"/>
                <a:gd name="T15" fmla="*/ 883 h 288"/>
                <a:gd name="T16" fmla="*/ 932 w 256"/>
                <a:gd name="T17" fmla="*/ 799 h 288"/>
                <a:gd name="T18" fmla="*/ 692 w 256"/>
                <a:gd name="T19" fmla="*/ 600 h 288"/>
                <a:gd name="T20" fmla="*/ 529 w 256"/>
                <a:gd name="T21" fmla="*/ 600 h 288"/>
                <a:gd name="T22" fmla="*/ 0 w 256"/>
                <a:gd name="T23" fmla="*/ 0 h 288"/>
                <a:gd name="T24" fmla="*/ 486 w 256"/>
                <a:gd name="T25" fmla="*/ 0 h 288"/>
                <a:gd name="T26" fmla="*/ 692 w 256"/>
                <a:gd name="T27" fmla="*/ 0 h 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288"/>
                <a:gd name="T44" fmla="*/ 256 w 256"/>
                <a:gd name="T45" fmla="*/ 288 h 2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288">
                  <a:moveTo>
                    <a:pt x="136" y="0"/>
                  </a:moveTo>
                  <a:lnTo>
                    <a:pt x="144" y="8"/>
                  </a:lnTo>
                  <a:lnTo>
                    <a:pt x="112" y="24"/>
                  </a:lnTo>
                  <a:lnTo>
                    <a:pt x="192" y="78"/>
                  </a:lnTo>
                  <a:lnTo>
                    <a:pt x="256" y="257"/>
                  </a:lnTo>
                  <a:lnTo>
                    <a:pt x="256" y="288"/>
                  </a:lnTo>
                  <a:lnTo>
                    <a:pt x="232" y="273"/>
                  </a:lnTo>
                  <a:lnTo>
                    <a:pt x="184" y="172"/>
                  </a:lnTo>
                  <a:lnTo>
                    <a:pt x="184" y="156"/>
                  </a:lnTo>
                  <a:lnTo>
                    <a:pt x="136" y="117"/>
                  </a:lnTo>
                  <a:lnTo>
                    <a:pt x="104" y="117"/>
                  </a:lnTo>
                  <a:lnTo>
                    <a:pt x="0" y="0"/>
                  </a:lnTo>
                  <a:lnTo>
                    <a:pt x="96" y="0"/>
                  </a:lnTo>
                  <a:lnTo>
                    <a:pt x="136" y="0"/>
                  </a:lnTo>
                  <a:close/>
                </a:path>
              </a:pathLst>
            </a:custGeom>
            <a:solidFill>
              <a:srgbClr val="C0C0C0"/>
            </a:solidFill>
            <a:ln w="12700">
              <a:solidFill>
                <a:srgbClr val="C0C0C0"/>
              </a:solidFill>
              <a:prstDash val="solid"/>
              <a:round/>
              <a:headEnd/>
              <a:tailEnd/>
            </a:ln>
          </p:spPr>
          <p:txBody>
            <a:bodyPr/>
            <a:lstStyle/>
            <a:p>
              <a:endParaRPr lang="en-US"/>
            </a:p>
          </p:txBody>
        </p:sp>
        <p:sp>
          <p:nvSpPr>
            <p:cNvPr id="105" name="Freeform 572"/>
            <p:cNvSpPr>
              <a:spLocks/>
            </p:cNvSpPr>
            <p:nvPr/>
          </p:nvSpPr>
          <p:spPr bwMode="auto">
            <a:xfrm>
              <a:off x="5214" y="1172"/>
              <a:ext cx="74" cy="233"/>
            </a:xfrm>
            <a:custGeom>
              <a:avLst/>
              <a:gdLst>
                <a:gd name="T0" fmla="*/ 367 w 64"/>
                <a:gd name="T1" fmla="*/ 1057 h 203"/>
                <a:gd name="T2" fmla="*/ 228 w 64"/>
                <a:gd name="T3" fmla="*/ 1022 h 203"/>
                <a:gd name="T4" fmla="*/ 138 w 64"/>
                <a:gd name="T5" fmla="*/ 814 h 203"/>
                <a:gd name="T6" fmla="*/ 185 w 64"/>
                <a:gd name="T7" fmla="*/ 651 h 203"/>
                <a:gd name="T8" fmla="*/ 0 w 64"/>
                <a:gd name="T9" fmla="*/ 244 h 203"/>
                <a:gd name="T10" fmla="*/ 0 w 64"/>
                <a:gd name="T11" fmla="*/ 0 h 203"/>
                <a:gd name="T12" fmla="*/ 93 w 64"/>
                <a:gd name="T13" fmla="*/ 0 h 203"/>
                <a:gd name="T14" fmla="*/ 367 w 64"/>
                <a:gd name="T15" fmla="*/ 1057 h 203"/>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203"/>
                <a:gd name="T26" fmla="*/ 64 w 64"/>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203">
                  <a:moveTo>
                    <a:pt x="64" y="203"/>
                  </a:moveTo>
                  <a:lnTo>
                    <a:pt x="40" y="195"/>
                  </a:lnTo>
                  <a:lnTo>
                    <a:pt x="24" y="156"/>
                  </a:lnTo>
                  <a:lnTo>
                    <a:pt x="32" y="125"/>
                  </a:lnTo>
                  <a:lnTo>
                    <a:pt x="0" y="47"/>
                  </a:lnTo>
                  <a:lnTo>
                    <a:pt x="0" y="0"/>
                  </a:lnTo>
                  <a:lnTo>
                    <a:pt x="16" y="0"/>
                  </a:lnTo>
                  <a:lnTo>
                    <a:pt x="64" y="203"/>
                  </a:lnTo>
                  <a:close/>
                </a:path>
              </a:pathLst>
            </a:custGeom>
            <a:solidFill>
              <a:srgbClr val="C0C0C0"/>
            </a:solidFill>
            <a:ln w="12700">
              <a:solidFill>
                <a:srgbClr val="C0C0C0"/>
              </a:solidFill>
              <a:prstDash val="solid"/>
              <a:round/>
              <a:headEnd/>
              <a:tailEnd/>
            </a:ln>
          </p:spPr>
          <p:txBody>
            <a:bodyPr/>
            <a:lstStyle/>
            <a:p>
              <a:endParaRPr lang="en-US"/>
            </a:p>
          </p:txBody>
        </p:sp>
        <p:sp>
          <p:nvSpPr>
            <p:cNvPr id="106" name="Freeform 573"/>
            <p:cNvSpPr>
              <a:spLocks/>
            </p:cNvSpPr>
            <p:nvPr/>
          </p:nvSpPr>
          <p:spPr bwMode="auto">
            <a:xfrm>
              <a:off x="5150" y="1172"/>
              <a:ext cx="64" cy="54"/>
            </a:xfrm>
            <a:custGeom>
              <a:avLst/>
              <a:gdLst>
                <a:gd name="T0" fmla="*/ 238 w 56"/>
                <a:gd name="T1" fmla="*/ 0 h 47"/>
                <a:gd name="T2" fmla="*/ 278 w 56"/>
                <a:gd name="T3" fmla="*/ 247 h 47"/>
                <a:gd name="T4" fmla="*/ 202 w 56"/>
                <a:gd name="T5" fmla="*/ 247 h 47"/>
                <a:gd name="T6" fmla="*/ 80 w 56"/>
                <a:gd name="T7" fmla="*/ 247 h 47"/>
                <a:gd name="T8" fmla="*/ 0 w 56"/>
                <a:gd name="T9" fmla="*/ 39 h 47"/>
                <a:gd name="T10" fmla="*/ 238 w 56"/>
                <a:gd name="T11" fmla="*/ 0 h 47"/>
                <a:gd name="T12" fmla="*/ 0 60000 65536"/>
                <a:gd name="T13" fmla="*/ 0 60000 65536"/>
                <a:gd name="T14" fmla="*/ 0 60000 65536"/>
                <a:gd name="T15" fmla="*/ 0 60000 65536"/>
                <a:gd name="T16" fmla="*/ 0 60000 65536"/>
                <a:gd name="T17" fmla="*/ 0 60000 65536"/>
                <a:gd name="T18" fmla="*/ 0 w 56"/>
                <a:gd name="T19" fmla="*/ 0 h 47"/>
                <a:gd name="T20" fmla="*/ 56 w 5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56" h="47">
                  <a:moveTo>
                    <a:pt x="48" y="0"/>
                  </a:moveTo>
                  <a:lnTo>
                    <a:pt x="56" y="47"/>
                  </a:lnTo>
                  <a:lnTo>
                    <a:pt x="40" y="47"/>
                  </a:lnTo>
                  <a:lnTo>
                    <a:pt x="16" y="47"/>
                  </a:lnTo>
                  <a:lnTo>
                    <a:pt x="0" y="8"/>
                  </a:lnTo>
                  <a:lnTo>
                    <a:pt x="48" y="0"/>
                  </a:lnTo>
                  <a:close/>
                </a:path>
              </a:pathLst>
            </a:custGeom>
            <a:solidFill>
              <a:srgbClr val="C0C0C0"/>
            </a:solidFill>
            <a:ln w="12700">
              <a:solidFill>
                <a:srgbClr val="C0C0C0"/>
              </a:solidFill>
              <a:prstDash val="solid"/>
              <a:round/>
              <a:headEnd/>
              <a:tailEnd/>
            </a:ln>
          </p:spPr>
          <p:txBody>
            <a:bodyPr/>
            <a:lstStyle/>
            <a:p>
              <a:endParaRPr lang="en-US"/>
            </a:p>
          </p:txBody>
        </p:sp>
        <p:sp>
          <p:nvSpPr>
            <p:cNvPr id="107" name="Freeform 574"/>
            <p:cNvSpPr>
              <a:spLocks/>
            </p:cNvSpPr>
            <p:nvPr/>
          </p:nvSpPr>
          <p:spPr bwMode="auto">
            <a:xfrm>
              <a:off x="5150" y="1583"/>
              <a:ext cx="174" cy="285"/>
            </a:xfrm>
            <a:custGeom>
              <a:avLst/>
              <a:gdLst>
                <a:gd name="T0" fmla="*/ 367 w 152"/>
                <a:gd name="T1" fmla="*/ 1140 h 249"/>
                <a:gd name="T2" fmla="*/ 367 w 152"/>
                <a:gd name="T3" fmla="*/ 1102 h 249"/>
                <a:gd name="T4" fmla="*/ 283 w 152"/>
                <a:gd name="T5" fmla="*/ 940 h 249"/>
                <a:gd name="T6" fmla="*/ 0 w 152"/>
                <a:gd name="T7" fmla="*/ 940 h 249"/>
                <a:gd name="T8" fmla="*/ 80 w 152"/>
                <a:gd name="T9" fmla="*/ 236 h 249"/>
                <a:gd name="T10" fmla="*/ 206 w 152"/>
                <a:gd name="T11" fmla="*/ 157 h 249"/>
                <a:gd name="T12" fmla="*/ 324 w 152"/>
                <a:gd name="T13" fmla="*/ 189 h 249"/>
                <a:gd name="T14" fmla="*/ 448 w 152"/>
                <a:gd name="T15" fmla="*/ 0 h 249"/>
                <a:gd name="T16" fmla="*/ 529 w 152"/>
                <a:gd name="T17" fmla="*/ 33 h 249"/>
                <a:gd name="T18" fmla="*/ 650 w 152"/>
                <a:gd name="T19" fmla="*/ 157 h 249"/>
                <a:gd name="T20" fmla="*/ 769 w 152"/>
                <a:gd name="T21" fmla="*/ 513 h 249"/>
                <a:gd name="T22" fmla="*/ 769 w 152"/>
                <a:gd name="T23" fmla="*/ 860 h 249"/>
                <a:gd name="T24" fmla="*/ 608 w 152"/>
                <a:gd name="T25" fmla="*/ 860 h 249"/>
                <a:gd name="T26" fmla="*/ 730 w 152"/>
                <a:gd name="T27" fmla="*/ 1061 h 249"/>
                <a:gd name="T28" fmla="*/ 650 w 152"/>
                <a:gd name="T29" fmla="*/ 1180 h 249"/>
                <a:gd name="T30" fmla="*/ 487 w 152"/>
                <a:gd name="T31" fmla="*/ 1259 h 249"/>
                <a:gd name="T32" fmla="*/ 367 w 152"/>
                <a:gd name="T33" fmla="*/ 1140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2"/>
                <a:gd name="T52" fmla="*/ 0 h 249"/>
                <a:gd name="T53" fmla="*/ 152 w 152"/>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2" h="249">
                  <a:moveTo>
                    <a:pt x="72" y="225"/>
                  </a:moveTo>
                  <a:lnTo>
                    <a:pt x="72" y="218"/>
                  </a:lnTo>
                  <a:lnTo>
                    <a:pt x="56" y="186"/>
                  </a:lnTo>
                  <a:lnTo>
                    <a:pt x="0" y="186"/>
                  </a:lnTo>
                  <a:lnTo>
                    <a:pt x="16" y="46"/>
                  </a:lnTo>
                  <a:lnTo>
                    <a:pt x="40" y="31"/>
                  </a:lnTo>
                  <a:lnTo>
                    <a:pt x="64" y="38"/>
                  </a:lnTo>
                  <a:lnTo>
                    <a:pt x="88" y="0"/>
                  </a:lnTo>
                  <a:lnTo>
                    <a:pt x="104" y="7"/>
                  </a:lnTo>
                  <a:lnTo>
                    <a:pt x="128" y="31"/>
                  </a:lnTo>
                  <a:lnTo>
                    <a:pt x="152" y="101"/>
                  </a:lnTo>
                  <a:lnTo>
                    <a:pt x="152" y="171"/>
                  </a:lnTo>
                  <a:lnTo>
                    <a:pt x="120" y="171"/>
                  </a:lnTo>
                  <a:lnTo>
                    <a:pt x="144" y="210"/>
                  </a:lnTo>
                  <a:lnTo>
                    <a:pt x="128" y="233"/>
                  </a:lnTo>
                  <a:lnTo>
                    <a:pt x="96" y="249"/>
                  </a:lnTo>
                  <a:lnTo>
                    <a:pt x="72" y="225"/>
                  </a:lnTo>
                  <a:close/>
                </a:path>
              </a:pathLst>
            </a:custGeom>
            <a:solidFill>
              <a:srgbClr val="C0C0C0"/>
            </a:solidFill>
            <a:ln w="12700">
              <a:solidFill>
                <a:srgbClr val="C0C0C0"/>
              </a:solidFill>
              <a:prstDash val="solid"/>
              <a:round/>
              <a:headEnd/>
              <a:tailEnd/>
            </a:ln>
          </p:spPr>
          <p:txBody>
            <a:bodyPr/>
            <a:lstStyle/>
            <a:p>
              <a:endParaRPr lang="en-US"/>
            </a:p>
          </p:txBody>
        </p:sp>
        <p:sp>
          <p:nvSpPr>
            <p:cNvPr id="108" name="Freeform 575"/>
            <p:cNvSpPr>
              <a:spLocks/>
            </p:cNvSpPr>
            <p:nvPr/>
          </p:nvSpPr>
          <p:spPr bwMode="auto">
            <a:xfrm>
              <a:off x="5288" y="1405"/>
              <a:ext cx="137" cy="303"/>
            </a:xfrm>
            <a:custGeom>
              <a:avLst/>
              <a:gdLst>
                <a:gd name="T0" fmla="*/ 0 w 120"/>
                <a:gd name="T1" fmla="*/ 0 h 265"/>
                <a:gd name="T2" fmla="*/ 588 w 120"/>
                <a:gd name="T3" fmla="*/ 1323 h 265"/>
                <a:gd name="T4" fmla="*/ 393 w 120"/>
                <a:gd name="T5" fmla="*/ 1006 h 265"/>
                <a:gd name="T6" fmla="*/ 353 w 120"/>
                <a:gd name="T7" fmla="*/ 856 h 265"/>
                <a:gd name="T8" fmla="*/ 119 w 120"/>
                <a:gd name="T9" fmla="*/ 657 h 265"/>
                <a:gd name="T10" fmla="*/ 0 w 120"/>
                <a:gd name="T11" fmla="*/ 0 h 265"/>
                <a:gd name="T12" fmla="*/ 0 60000 65536"/>
                <a:gd name="T13" fmla="*/ 0 60000 65536"/>
                <a:gd name="T14" fmla="*/ 0 60000 65536"/>
                <a:gd name="T15" fmla="*/ 0 60000 65536"/>
                <a:gd name="T16" fmla="*/ 0 60000 65536"/>
                <a:gd name="T17" fmla="*/ 0 60000 65536"/>
                <a:gd name="T18" fmla="*/ 0 w 120"/>
                <a:gd name="T19" fmla="*/ 0 h 265"/>
                <a:gd name="T20" fmla="*/ 120 w 120"/>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120" h="265">
                  <a:moveTo>
                    <a:pt x="0" y="0"/>
                  </a:moveTo>
                  <a:lnTo>
                    <a:pt x="120" y="265"/>
                  </a:lnTo>
                  <a:lnTo>
                    <a:pt x="80" y="202"/>
                  </a:lnTo>
                  <a:lnTo>
                    <a:pt x="72" y="171"/>
                  </a:lnTo>
                  <a:lnTo>
                    <a:pt x="24" y="132"/>
                  </a:lnTo>
                  <a:lnTo>
                    <a:pt x="0" y="0"/>
                  </a:lnTo>
                  <a:close/>
                </a:path>
              </a:pathLst>
            </a:custGeom>
            <a:solidFill>
              <a:srgbClr val="C0C0C0"/>
            </a:solidFill>
            <a:ln w="12700">
              <a:solidFill>
                <a:srgbClr val="C0C0C0"/>
              </a:solidFill>
              <a:prstDash val="solid"/>
              <a:round/>
              <a:headEnd/>
              <a:tailEnd/>
            </a:ln>
          </p:spPr>
          <p:txBody>
            <a:bodyPr/>
            <a:lstStyle/>
            <a:p>
              <a:endParaRPr lang="en-US"/>
            </a:p>
          </p:txBody>
        </p:sp>
        <p:sp>
          <p:nvSpPr>
            <p:cNvPr id="109" name="Freeform 576"/>
            <p:cNvSpPr>
              <a:spLocks/>
            </p:cNvSpPr>
            <p:nvPr/>
          </p:nvSpPr>
          <p:spPr bwMode="auto">
            <a:xfrm>
              <a:off x="5306" y="1716"/>
              <a:ext cx="174" cy="419"/>
            </a:xfrm>
            <a:custGeom>
              <a:avLst/>
              <a:gdLst>
                <a:gd name="T0" fmla="*/ 568 w 152"/>
                <a:gd name="T1" fmla="*/ 0 h 366"/>
                <a:gd name="T2" fmla="*/ 769 w 152"/>
                <a:gd name="T3" fmla="*/ 555 h 366"/>
                <a:gd name="T4" fmla="*/ 568 w 152"/>
                <a:gd name="T5" fmla="*/ 1740 h 366"/>
                <a:gd name="T6" fmla="*/ 405 w 152"/>
                <a:gd name="T7" fmla="*/ 1707 h 366"/>
                <a:gd name="T8" fmla="*/ 38 w 152"/>
                <a:gd name="T9" fmla="*/ 1857 h 366"/>
                <a:gd name="T10" fmla="*/ 0 w 152"/>
                <a:gd name="T11" fmla="*/ 1816 h 366"/>
                <a:gd name="T12" fmla="*/ 568 w 152"/>
                <a:gd name="T13" fmla="*/ 1542 h 366"/>
                <a:gd name="T14" fmla="*/ 694 w 152"/>
                <a:gd name="T15" fmla="*/ 555 h 366"/>
                <a:gd name="T16" fmla="*/ 568 w 152"/>
                <a:gd name="T17" fmla="*/ 0 h 3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366"/>
                <a:gd name="T29" fmla="*/ 152 w 152"/>
                <a:gd name="T30" fmla="*/ 366 h 3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366">
                  <a:moveTo>
                    <a:pt x="112" y="0"/>
                  </a:moveTo>
                  <a:lnTo>
                    <a:pt x="152" y="109"/>
                  </a:lnTo>
                  <a:lnTo>
                    <a:pt x="112" y="343"/>
                  </a:lnTo>
                  <a:lnTo>
                    <a:pt x="80" y="335"/>
                  </a:lnTo>
                  <a:lnTo>
                    <a:pt x="8" y="366"/>
                  </a:lnTo>
                  <a:lnTo>
                    <a:pt x="0" y="358"/>
                  </a:lnTo>
                  <a:lnTo>
                    <a:pt x="112" y="304"/>
                  </a:lnTo>
                  <a:lnTo>
                    <a:pt x="136" y="109"/>
                  </a:lnTo>
                  <a:lnTo>
                    <a:pt x="112" y="0"/>
                  </a:lnTo>
                  <a:close/>
                </a:path>
              </a:pathLst>
            </a:custGeom>
            <a:solidFill>
              <a:srgbClr val="C0C0C0"/>
            </a:solidFill>
            <a:ln w="12700">
              <a:solidFill>
                <a:srgbClr val="C0C0C0"/>
              </a:solidFill>
              <a:prstDash val="solid"/>
              <a:round/>
              <a:headEnd/>
              <a:tailEnd/>
            </a:ln>
          </p:spPr>
          <p:txBody>
            <a:bodyPr/>
            <a:lstStyle/>
            <a:p>
              <a:endParaRPr lang="en-US"/>
            </a:p>
          </p:txBody>
        </p:sp>
        <p:sp>
          <p:nvSpPr>
            <p:cNvPr id="110" name="Freeform 577"/>
            <p:cNvSpPr>
              <a:spLocks/>
            </p:cNvSpPr>
            <p:nvPr/>
          </p:nvSpPr>
          <p:spPr bwMode="auto">
            <a:xfrm>
              <a:off x="4601" y="1172"/>
              <a:ext cx="293" cy="179"/>
            </a:xfrm>
            <a:custGeom>
              <a:avLst/>
              <a:gdLst>
                <a:gd name="T0" fmla="*/ 692 w 256"/>
                <a:gd name="T1" fmla="*/ 811 h 156"/>
                <a:gd name="T2" fmla="*/ 650 w 256"/>
                <a:gd name="T3" fmla="*/ 811 h 156"/>
                <a:gd name="T4" fmla="*/ 448 w 256"/>
                <a:gd name="T5" fmla="*/ 608 h 156"/>
                <a:gd name="T6" fmla="*/ 0 w 256"/>
                <a:gd name="T7" fmla="*/ 449 h 156"/>
                <a:gd name="T8" fmla="*/ 80 w 256"/>
                <a:gd name="T9" fmla="*/ 39 h 156"/>
                <a:gd name="T10" fmla="*/ 80 w 256"/>
                <a:gd name="T11" fmla="*/ 0 h 156"/>
                <a:gd name="T12" fmla="*/ 1046 w 256"/>
                <a:gd name="T13" fmla="*/ 39 h 156"/>
                <a:gd name="T14" fmla="*/ 1172 w 256"/>
                <a:gd name="T15" fmla="*/ 164 h 156"/>
                <a:gd name="T16" fmla="*/ 1289 w 256"/>
                <a:gd name="T17" fmla="*/ 566 h 156"/>
                <a:gd name="T18" fmla="*/ 975 w 256"/>
                <a:gd name="T19" fmla="*/ 731 h 156"/>
                <a:gd name="T20" fmla="*/ 692 w 256"/>
                <a:gd name="T21" fmla="*/ 811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6"/>
                <a:gd name="T34" fmla="*/ 0 h 156"/>
                <a:gd name="T35" fmla="*/ 256 w 256"/>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6" h="156">
                  <a:moveTo>
                    <a:pt x="136" y="156"/>
                  </a:moveTo>
                  <a:lnTo>
                    <a:pt x="128" y="156"/>
                  </a:lnTo>
                  <a:lnTo>
                    <a:pt x="88" y="117"/>
                  </a:lnTo>
                  <a:lnTo>
                    <a:pt x="0" y="86"/>
                  </a:lnTo>
                  <a:lnTo>
                    <a:pt x="16" y="8"/>
                  </a:lnTo>
                  <a:lnTo>
                    <a:pt x="16" y="0"/>
                  </a:lnTo>
                  <a:lnTo>
                    <a:pt x="208" y="8"/>
                  </a:lnTo>
                  <a:lnTo>
                    <a:pt x="232" y="32"/>
                  </a:lnTo>
                  <a:lnTo>
                    <a:pt x="256" y="109"/>
                  </a:lnTo>
                  <a:lnTo>
                    <a:pt x="192" y="141"/>
                  </a:lnTo>
                  <a:lnTo>
                    <a:pt x="136" y="156"/>
                  </a:lnTo>
                  <a:close/>
                </a:path>
              </a:pathLst>
            </a:custGeom>
            <a:solidFill>
              <a:srgbClr val="C0C0C0"/>
            </a:solidFill>
            <a:ln w="12700">
              <a:solidFill>
                <a:srgbClr val="C0C0C0"/>
              </a:solidFill>
              <a:prstDash val="solid"/>
              <a:round/>
              <a:headEnd/>
              <a:tailEnd/>
            </a:ln>
          </p:spPr>
          <p:txBody>
            <a:bodyPr/>
            <a:lstStyle/>
            <a:p>
              <a:endParaRPr lang="en-US"/>
            </a:p>
          </p:txBody>
        </p:sp>
        <p:sp>
          <p:nvSpPr>
            <p:cNvPr id="111" name="Freeform 578"/>
            <p:cNvSpPr>
              <a:spLocks/>
            </p:cNvSpPr>
            <p:nvPr/>
          </p:nvSpPr>
          <p:spPr bwMode="auto">
            <a:xfrm>
              <a:off x="4784" y="1770"/>
              <a:ext cx="449" cy="268"/>
            </a:xfrm>
            <a:custGeom>
              <a:avLst/>
              <a:gdLst>
                <a:gd name="T0" fmla="*/ 1998 w 392"/>
                <a:gd name="T1" fmla="*/ 317 h 234"/>
                <a:gd name="T2" fmla="*/ 1921 w 392"/>
                <a:gd name="T3" fmla="*/ 514 h 234"/>
                <a:gd name="T4" fmla="*/ 1796 w 392"/>
                <a:gd name="T5" fmla="*/ 592 h 234"/>
                <a:gd name="T6" fmla="*/ 1677 w 392"/>
                <a:gd name="T7" fmla="*/ 870 h 234"/>
                <a:gd name="T8" fmla="*/ 1507 w 392"/>
                <a:gd name="T9" fmla="*/ 796 h 234"/>
                <a:gd name="T10" fmla="*/ 1507 w 392"/>
                <a:gd name="T11" fmla="*/ 1031 h 234"/>
                <a:gd name="T12" fmla="*/ 1305 w 392"/>
                <a:gd name="T13" fmla="*/ 1195 h 234"/>
                <a:gd name="T14" fmla="*/ 1063 w 392"/>
                <a:gd name="T15" fmla="*/ 1073 h 234"/>
                <a:gd name="T16" fmla="*/ 980 w 392"/>
                <a:gd name="T17" fmla="*/ 1152 h 234"/>
                <a:gd name="T18" fmla="*/ 773 w 392"/>
                <a:gd name="T19" fmla="*/ 952 h 234"/>
                <a:gd name="T20" fmla="*/ 732 w 392"/>
                <a:gd name="T21" fmla="*/ 1116 h 234"/>
                <a:gd name="T22" fmla="*/ 608 w 392"/>
                <a:gd name="T23" fmla="*/ 952 h 234"/>
                <a:gd name="T24" fmla="*/ 324 w 392"/>
                <a:gd name="T25" fmla="*/ 1031 h 234"/>
                <a:gd name="T26" fmla="*/ 206 w 392"/>
                <a:gd name="T27" fmla="*/ 673 h 234"/>
                <a:gd name="T28" fmla="*/ 405 w 392"/>
                <a:gd name="T29" fmla="*/ 592 h 234"/>
                <a:gd name="T30" fmla="*/ 487 w 392"/>
                <a:gd name="T31" fmla="*/ 476 h 234"/>
                <a:gd name="T32" fmla="*/ 405 w 392"/>
                <a:gd name="T33" fmla="*/ 434 h 234"/>
                <a:gd name="T34" fmla="*/ 123 w 392"/>
                <a:gd name="T35" fmla="*/ 281 h 234"/>
                <a:gd name="T36" fmla="*/ 0 w 392"/>
                <a:gd name="T37" fmla="*/ 0 h 234"/>
                <a:gd name="T38" fmla="*/ 608 w 392"/>
                <a:gd name="T39" fmla="*/ 38 h 234"/>
                <a:gd name="T40" fmla="*/ 980 w 392"/>
                <a:gd name="T41" fmla="*/ 38 h 234"/>
                <a:gd name="T42" fmla="*/ 900 w 392"/>
                <a:gd name="T43" fmla="*/ 317 h 234"/>
                <a:gd name="T44" fmla="*/ 1100 w 392"/>
                <a:gd name="T45" fmla="*/ 354 h 234"/>
                <a:gd name="T46" fmla="*/ 1223 w 392"/>
                <a:gd name="T47" fmla="*/ 38 h 234"/>
                <a:gd name="T48" fmla="*/ 1507 w 392"/>
                <a:gd name="T49" fmla="*/ 81 h 234"/>
                <a:gd name="T50" fmla="*/ 1588 w 392"/>
                <a:gd name="T51" fmla="*/ 161 h 234"/>
                <a:gd name="T52" fmla="*/ 1632 w 392"/>
                <a:gd name="T53" fmla="*/ 118 h 234"/>
                <a:gd name="T54" fmla="*/ 1921 w 392"/>
                <a:gd name="T55" fmla="*/ 118 h 234"/>
                <a:gd name="T56" fmla="*/ 1998 w 392"/>
                <a:gd name="T57" fmla="*/ 281 h 234"/>
                <a:gd name="T58" fmla="*/ 1998 w 392"/>
                <a:gd name="T59" fmla="*/ 317 h 2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2"/>
                <a:gd name="T91" fmla="*/ 0 h 234"/>
                <a:gd name="T92" fmla="*/ 392 w 392"/>
                <a:gd name="T93" fmla="*/ 234 h 2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2" h="234">
                  <a:moveTo>
                    <a:pt x="392" y="62"/>
                  </a:moveTo>
                  <a:lnTo>
                    <a:pt x="376" y="101"/>
                  </a:lnTo>
                  <a:lnTo>
                    <a:pt x="352" y="117"/>
                  </a:lnTo>
                  <a:lnTo>
                    <a:pt x="328" y="171"/>
                  </a:lnTo>
                  <a:lnTo>
                    <a:pt x="296" y="156"/>
                  </a:lnTo>
                  <a:lnTo>
                    <a:pt x="296" y="202"/>
                  </a:lnTo>
                  <a:lnTo>
                    <a:pt x="256" y="234"/>
                  </a:lnTo>
                  <a:lnTo>
                    <a:pt x="208" y="210"/>
                  </a:lnTo>
                  <a:lnTo>
                    <a:pt x="192" y="226"/>
                  </a:lnTo>
                  <a:lnTo>
                    <a:pt x="152" y="187"/>
                  </a:lnTo>
                  <a:lnTo>
                    <a:pt x="144" y="218"/>
                  </a:lnTo>
                  <a:lnTo>
                    <a:pt x="120" y="187"/>
                  </a:lnTo>
                  <a:lnTo>
                    <a:pt x="64" y="202"/>
                  </a:lnTo>
                  <a:lnTo>
                    <a:pt x="40" y="132"/>
                  </a:lnTo>
                  <a:lnTo>
                    <a:pt x="80" y="117"/>
                  </a:lnTo>
                  <a:lnTo>
                    <a:pt x="96" y="93"/>
                  </a:lnTo>
                  <a:lnTo>
                    <a:pt x="80" y="86"/>
                  </a:lnTo>
                  <a:lnTo>
                    <a:pt x="24" y="55"/>
                  </a:lnTo>
                  <a:lnTo>
                    <a:pt x="0" y="0"/>
                  </a:lnTo>
                  <a:lnTo>
                    <a:pt x="120" y="8"/>
                  </a:lnTo>
                  <a:lnTo>
                    <a:pt x="192" y="8"/>
                  </a:lnTo>
                  <a:lnTo>
                    <a:pt x="176" y="62"/>
                  </a:lnTo>
                  <a:lnTo>
                    <a:pt x="216" y="70"/>
                  </a:lnTo>
                  <a:lnTo>
                    <a:pt x="240" y="8"/>
                  </a:lnTo>
                  <a:lnTo>
                    <a:pt x="296" y="16"/>
                  </a:lnTo>
                  <a:lnTo>
                    <a:pt x="312" y="31"/>
                  </a:lnTo>
                  <a:lnTo>
                    <a:pt x="320" y="23"/>
                  </a:lnTo>
                  <a:lnTo>
                    <a:pt x="376" y="23"/>
                  </a:lnTo>
                  <a:lnTo>
                    <a:pt x="392" y="55"/>
                  </a:lnTo>
                  <a:lnTo>
                    <a:pt x="392" y="62"/>
                  </a:lnTo>
                  <a:close/>
                </a:path>
              </a:pathLst>
            </a:custGeom>
            <a:solidFill>
              <a:srgbClr val="C0C0C0"/>
            </a:solidFill>
            <a:ln w="12700">
              <a:solidFill>
                <a:srgbClr val="C0C0C0"/>
              </a:solidFill>
              <a:prstDash val="solid"/>
              <a:round/>
              <a:headEnd/>
              <a:tailEnd/>
            </a:ln>
          </p:spPr>
          <p:txBody>
            <a:bodyPr/>
            <a:lstStyle/>
            <a:p>
              <a:endParaRPr lang="en-US"/>
            </a:p>
          </p:txBody>
        </p:sp>
        <p:sp>
          <p:nvSpPr>
            <p:cNvPr id="112" name="Freeform 579"/>
            <p:cNvSpPr>
              <a:spLocks/>
            </p:cNvSpPr>
            <p:nvPr/>
          </p:nvSpPr>
          <p:spPr bwMode="auto">
            <a:xfrm>
              <a:off x="5159" y="2126"/>
              <a:ext cx="138" cy="89"/>
            </a:xfrm>
            <a:custGeom>
              <a:avLst/>
              <a:gdLst>
                <a:gd name="T0" fmla="*/ 643 w 120"/>
                <a:gd name="T1" fmla="*/ 0 h 78"/>
                <a:gd name="T2" fmla="*/ 0 w 120"/>
                <a:gd name="T3" fmla="*/ 380 h 78"/>
                <a:gd name="T4" fmla="*/ 0 w 120"/>
                <a:gd name="T5" fmla="*/ 232 h 78"/>
                <a:gd name="T6" fmla="*/ 643 w 120"/>
                <a:gd name="T7" fmla="*/ 0 h 78"/>
                <a:gd name="T8" fmla="*/ 0 60000 65536"/>
                <a:gd name="T9" fmla="*/ 0 60000 65536"/>
                <a:gd name="T10" fmla="*/ 0 60000 65536"/>
                <a:gd name="T11" fmla="*/ 0 60000 65536"/>
                <a:gd name="T12" fmla="*/ 0 w 120"/>
                <a:gd name="T13" fmla="*/ 0 h 78"/>
                <a:gd name="T14" fmla="*/ 120 w 120"/>
                <a:gd name="T15" fmla="*/ 78 h 78"/>
              </a:gdLst>
              <a:ahLst/>
              <a:cxnLst>
                <a:cxn ang="T8">
                  <a:pos x="T0" y="T1"/>
                </a:cxn>
                <a:cxn ang="T9">
                  <a:pos x="T2" y="T3"/>
                </a:cxn>
                <a:cxn ang="T10">
                  <a:pos x="T4" y="T5"/>
                </a:cxn>
                <a:cxn ang="T11">
                  <a:pos x="T6" y="T7"/>
                </a:cxn>
              </a:cxnLst>
              <a:rect l="T12" t="T13" r="T14" b="T15"/>
              <a:pathLst>
                <a:path w="120" h="78">
                  <a:moveTo>
                    <a:pt x="120" y="0"/>
                  </a:moveTo>
                  <a:lnTo>
                    <a:pt x="0" y="78"/>
                  </a:lnTo>
                  <a:lnTo>
                    <a:pt x="0" y="47"/>
                  </a:lnTo>
                  <a:lnTo>
                    <a:pt x="120" y="0"/>
                  </a:lnTo>
                  <a:close/>
                </a:path>
              </a:pathLst>
            </a:custGeom>
            <a:solidFill>
              <a:srgbClr val="C0C0C0"/>
            </a:solidFill>
            <a:ln w="12700">
              <a:solidFill>
                <a:srgbClr val="C0C0C0"/>
              </a:solidFill>
              <a:prstDash val="solid"/>
              <a:round/>
              <a:headEnd/>
              <a:tailEnd/>
            </a:ln>
          </p:spPr>
          <p:txBody>
            <a:bodyPr/>
            <a:lstStyle/>
            <a:p>
              <a:endParaRPr lang="en-US"/>
            </a:p>
          </p:txBody>
        </p:sp>
        <p:sp>
          <p:nvSpPr>
            <p:cNvPr id="113" name="Oval 580"/>
            <p:cNvSpPr>
              <a:spLocks noChangeArrowheads="1"/>
            </p:cNvSpPr>
            <p:nvPr/>
          </p:nvSpPr>
          <p:spPr bwMode="auto">
            <a:xfrm>
              <a:off x="3128" y="1516"/>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14" name="Text Box 581"/>
            <p:cNvSpPr txBox="1">
              <a:spLocks noChangeArrowheads="1"/>
            </p:cNvSpPr>
            <p:nvPr/>
          </p:nvSpPr>
          <p:spPr bwMode="auto">
            <a:xfrm>
              <a:off x="3058" y="1413"/>
              <a:ext cx="149"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1</a:t>
              </a:r>
            </a:p>
          </p:txBody>
        </p:sp>
        <p:sp>
          <p:nvSpPr>
            <p:cNvPr id="115" name="Oval 582"/>
            <p:cNvSpPr>
              <a:spLocks noChangeArrowheads="1"/>
            </p:cNvSpPr>
            <p:nvPr/>
          </p:nvSpPr>
          <p:spPr bwMode="auto">
            <a:xfrm>
              <a:off x="1280" y="1832"/>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16" name="Text Box 583"/>
            <p:cNvSpPr txBox="1">
              <a:spLocks noChangeArrowheads="1"/>
            </p:cNvSpPr>
            <p:nvPr/>
          </p:nvSpPr>
          <p:spPr bwMode="auto">
            <a:xfrm>
              <a:off x="1210" y="1729"/>
              <a:ext cx="149"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2</a:t>
              </a:r>
            </a:p>
          </p:txBody>
        </p:sp>
        <p:sp>
          <p:nvSpPr>
            <p:cNvPr id="117" name="Oval 584"/>
            <p:cNvSpPr>
              <a:spLocks noChangeArrowheads="1"/>
            </p:cNvSpPr>
            <p:nvPr/>
          </p:nvSpPr>
          <p:spPr bwMode="auto">
            <a:xfrm>
              <a:off x="4024" y="2812"/>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18" name="Text Box 585"/>
            <p:cNvSpPr txBox="1">
              <a:spLocks noChangeArrowheads="1"/>
            </p:cNvSpPr>
            <p:nvPr/>
          </p:nvSpPr>
          <p:spPr bwMode="auto">
            <a:xfrm>
              <a:off x="3954" y="2709"/>
              <a:ext cx="149"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3</a:t>
              </a:r>
            </a:p>
          </p:txBody>
        </p:sp>
        <p:sp>
          <p:nvSpPr>
            <p:cNvPr id="119" name="Oval 586"/>
            <p:cNvSpPr>
              <a:spLocks noChangeArrowheads="1"/>
            </p:cNvSpPr>
            <p:nvPr/>
          </p:nvSpPr>
          <p:spPr bwMode="auto">
            <a:xfrm>
              <a:off x="3260" y="1916"/>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20" name="Text Box 587"/>
            <p:cNvSpPr txBox="1">
              <a:spLocks noChangeArrowheads="1"/>
            </p:cNvSpPr>
            <p:nvPr/>
          </p:nvSpPr>
          <p:spPr bwMode="auto">
            <a:xfrm>
              <a:off x="3250" y="1849"/>
              <a:ext cx="149"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4</a:t>
              </a:r>
            </a:p>
          </p:txBody>
        </p:sp>
        <p:sp>
          <p:nvSpPr>
            <p:cNvPr id="121" name="Oval 588"/>
            <p:cNvSpPr>
              <a:spLocks noChangeArrowheads="1"/>
            </p:cNvSpPr>
            <p:nvPr/>
          </p:nvSpPr>
          <p:spPr bwMode="auto">
            <a:xfrm>
              <a:off x="2264" y="2112"/>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22" name="Text Box 589"/>
            <p:cNvSpPr txBox="1">
              <a:spLocks noChangeArrowheads="1"/>
            </p:cNvSpPr>
            <p:nvPr/>
          </p:nvSpPr>
          <p:spPr bwMode="auto">
            <a:xfrm>
              <a:off x="2270" y="2053"/>
              <a:ext cx="149"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5</a:t>
              </a:r>
            </a:p>
          </p:txBody>
        </p:sp>
        <p:sp>
          <p:nvSpPr>
            <p:cNvPr id="123" name="Oval 590"/>
            <p:cNvSpPr>
              <a:spLocks noChangeArrowheads="1"/>
            </p:cNvSpPr>
            <p:nvPr/>
          </p:nvSpPr>
          <p:spPr bwMode="auto">
            <a:xfrm>
              <a:off x="4288" y="2484"/>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24" name="Text Box 591"/>
            <p:cNvSpPr txBox="1">
              <a:spLocks noChangeArrowheads="1"/>
            </p:cNvSpPr>
            <p:nvPr/>
          </p:nvSpPr>
          <p:spPr bwMode="auto">
            <a:xfrm>
              <a:off x="4218" y="2381"/>
              <a:ext cx="149"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6</a:t>
              </a:r>
            </a:p>
          </p:txBody>
        </p:sp>
        <p:sp>
          <p:nvSpPr>
            <p:cNvPr id="125" name="Oval 592"/>
            <p:cNvSpPr>
              <a:spLocks noChangeArrowheads="1"/>
            </p:cNvSpPr>
            <p:nvPr/>
          </p:nvSpPr>
          <p:spPr bwMode="auto">
            <a:xfrm>
              <a:off x="3400" y="2176"/>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26" name="Text Box 593"/>
            <p:cNvSpPr txBox="1">
              <a:spLocks noChangeArrowheads="1"/>
            </p:cNvSpPr>
            <p:nvPr/>
          </p:nvSpPr>
          <p:spPr bwMode="auto">
            <a:xfrm>
              <a:off x="3410" y="2113"/>
              <a:ext cx="149"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7</a:t>
              </a:r>
            </a:p>
          </p:txBody>
        </p:sp>
        <p:sp>
          <p:nvSpPr>
            <p:cNvPr id="127" name="Oval 594"/>
            <p:cNvSpPr>
              <a:spLocks noChangeArrowheads="1"/>
            </p:cNvSpPr>
            <p:nvPr/>
          </p:nvSpPr>
          <p:spPr bwMode="auto">
            <a:xfrm>
              <a:off x="2612" y="1456"/>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28" name="Text Box 595"/>
            <p:cNvSpPr txBox="1">
              <a:spLocks noChangeArrowheads="1"/>
            </p:cNvSpPr>
            <p:nvPr/>
          </p:nvSpPr>
          <p:spPr bwMode="auto">
            <a:xfrm>
              <a:off x="2606" y="1373"/>
              <a:ext cx="149"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8</a:t>
              </a:r>
            </a:p>
          </p:txBody>
        </p:sp>
        <p:sp>
          <p:nvSpPr>
            <p:cNvPr id="129" name="Oval 596"/>
            <p:cNvSpPr>
              <a:spLocks noChangeArrowheads="1"/>
            </p:cNvSpPr>
            <p:nvPr/>
          </p:nvSpPr>
          <p:spPr bwMode="auto">
            <a:xfrm>
              <a:off x="2816" y="1528"/>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30" name="Text Box 597"/>
            <p:cNvSpPr txBox="1">
              <a:spLocks noChangeArrowheads="1"/>
            </p:cNvSpPr>
            <p:nvPr/>
          </p:nvSpPr>
          <p:spPr bwMode="auto">
            <a:xfrm>
              <a:off x="2822" y="1457"/>
              <a:ext cx="149"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9</a:t>
              </a:r>
            </a:p>
          </p:txBody>
        </p:sp>
        <p:sp>
          <p:nvSpPr>
            <p:cNvPr id="131" name="Oval 598"/>
            <p:cNvSpPr>
              <a:spLocks noChangeArrowheads="1"/>
            </p:cNvSpPr>
            <p:nvPr/>
          </p:nvSpPr>
          <p:spPr bwMode="auto">
            <a:xfrm>
              <a:off x="4496" y="1664"/>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32" name="Text Box 599"/>
            <p:cNvSpPr txBox="1">
              <a:spLocks noChangeArrowheads="1"/>
            </p:cNvSpPr>
            <p:nvPr/>
          </p:nvSpPr>
          <p:spPr bwMode="auto">
            <a:xfrm>
              <a:off x="4362" y="1581"/>
              <a:ext cx="181"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10</a:t>
              </a:r>
            </a:p>
          </p:txBody>
        </p:sp>
        <p:sp>
          <p:nvSpPr>
            <p:cNvPr id="133" name="Oval 600"/>
            <p:cNvSpPr>
              <a:spLocks noChangeArrowheads="1"/>
            </p:cNvSpPr>
            <p:nvPr/>
          </p:nvSpPr>
          <p:spPr bwMode="auto">
            <a:xfrm>
              <a:off x="3324" y="1576"/>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34" name="Text Box 601"/>
            <p:cNvSpPr txBox="1">
              <a:spLocks noChangeArrowheads="1"/>
            </p:cNvSpPr>
            <p:nvPr/>
          </p:nvSpPr>
          <p:spPr bwMode="auto">
            <a:xfrm>
              <a:off x="3210" y="1473"/>
              <a:ext cx="181"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11</a:t>
              </a:r>
            </a:p>
          </p:txBody>
        </p:sp>
        <p:sp>
          <p:nvSpPr>
            <p:cNvPr id="135" name="Oval 602"/>
            <p:cNvSpPr>
              <a:spLocks noChangeArrowheads="1"/>
            </p:cNvSpPr>
            <p:nvPr/>
          </p:nvSpPr>
          <p:spPr bwMode="auto">
            <a:xfrm>
              <a:off x="3548" y="1716"/>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36" name="Text Box 603"/>
            <p:cNvSpPr txBox="1">
              <a:spLocks noChangeArrowheads="1"/>
            </p:cNvSpPr>
            <p:nvPr/>
          </p:nvSpPr>
          <p:spPr bwMode="auto">
            <a:xfrm>
              <a:off x="3538" y="1617"/>
              <a:ext cx="181"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12</a:t>
              </a:r>
            </a:p>
          </p:txBody>
        </p:sp>
        <p:sp>
          <p:nvSpPr>
            <p:cNvPr id="137" name="Oval 604"/>
            <p:cNvSpPr>
              <a:spLocks noChangeArrowheads="1"/>
            </p:cNvSpPr>
            <p:nvPr/>
          </p:nvSpPr>
          <p:spPr bwMode="auto">
            <a:xfrm>
              <a:off x="3956" y="1992"/>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38" name="Text Box 605"/>
            <p:cNvSpPr txBox="1">
              <a:spLocks noChangeArrowheads="1"/>
            </p:cNvSpPr>
            <p:nvPr/>
          </p:nvSpPr>
          <p:spPr bwMode="auto">
            <a:xfrm>
              <a:off x="3942" y="1909"/>
              <a:ext cx="181"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13</a:t>
              </a:r>
            </a:p>
          </p:txBody>
        </p:sp>
        <p:sp>
          <p:nvSpPr>
            <p:cNvPr id="139" name="Oval 606"/>
            <p:cNvSpPr>
              <a:spLocks noChangeArrowheads="1"/>
            </p:cNvSpPr>
            <p:nvPr/>
          </p:nvSpPr>
          <p:spPr bwMode="auto">
            <a:xfrm>
              <a:off x="1752" y="1696"/>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40" name="Text Box 607"/>
            <p:cNvSpPr txBox="1">
              <a:spLocks noChangeArrowheads="1"/>
            </p:cNvSpPr>
            <p:nvPr/>
          </p:nvSpPr>
          <p:spPr bwMode="auto">
            <a:xfrm>
              <a:off x="1750" y="1685"/>
              <a:ext cx="181"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14</a:t>
              </a:r>
            </a:p>
          </p:txBody>
        </p:sp>
        <p:sp>
          <p:nvSpPr>
            <p:cNvPr id="141" name="Oval 608"/>
            <p:cNvSpPr>
              <a:spLocks noChangeArrowheads="1"/>
            </p:cNvSpPr>
            <p:nvPr/>
          </p:nvSpPr>
          <p:spPr bwMode="auto">
            <a:xfrm>
              <a:off x="2084" y="1428"/>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42" name="Text Box 609"/>
            <p:cNvSpPr txBox="1">
              <a:spLocks noChangeArrowheads="1"/>
            </p:cNvSpPr>
            <p:nvPr/>
          </p:nvSpPr>
          <p:spPr bwMode="auto">
            <a:xfrm>
              <a:off x="2094" y="1373"/>
              <a:ext cx="181"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15</a:t>
              </a:r>
            </a:p>
          </p:txBody>
        </p:sp>
        <p:sp>
          <p:nvSpPr>
            <p:cNvPr id="143" name="Oval 610"/>
            <p:cNvSpPr>
              <a:spLocks noChangeArrowheads="1"/>
            </p:cNvSpPr>
            <p:nvPr/>
          </p:nvSpPr>
          <p:spPr bwMode="auto">
            <a:xfrm>
              <a:off x="3104" y="2100"/>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44" name="Text Box 611"/>
            <p:cNvSpPr txBox="1">
              <a:spLocks noChangeArrowheads="1"/>
            </p:cNvSpPr>
            <p:nvPr/>
          </p:nvSpPr>
          <p:spPr bwMode="auto">
            <a:xfrm>
              <a:off x="2970" y="2017"/>
              <a:ext cx="181"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16</a:t>
              </a:r>
            </a:p>
          </p:txBody>
        </p:sp>
        <p:sp>
          <p:nvSpPr>
            <p:cNvPr id="145" name="Oval 612"/>
            <p:cNvSpPr>
              <a:spLocks noChangeArrowheads="1"/>
            </p:cNvSpPr>
            <p:nvPr/>
          </p:nvSpPr>
          <p:spPr bwMode="auto">
            <a:xfrm>
              <a:off x="2832" y="1996"/>
              <a:ext cx="48" cy="48"/>
            </a:xfrm>
            <a:prstGeom prst="ellipse">
              <a:avLst/>
            </a:prstGeom>
            <a:solidFill>
              <a:srgbClr val="C0C0C0"/>
            </a:solidFill>
            <a:ln w="9525">
              <a:solidFill>
                <a:srgbClr val="C0C0C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C0C0C0"/>
                </a:solidFill>
              </a:endParaRPr>
            </a:p>
          </p:txBody>
        </p:sp>
        <p:sp>
          <p:nvSpPr>
            <p:cNvPr id="146" name="Text Box 613"/>
            <p:cNvSpPr txBox="1">
              <a:spLocks noChangeArrowheads="1"/>
            </p:cNvSpPr>
            <p:nvPr/>
          </p:nvSpPr>
          <p:spPr bwMode="auto">
            <a:xfrm>
              <a:off x="2794" y="2017"/>
              <a:ext cx="181" cy="136"/>
            </a:xfrm>
            <a:prstGeom prst="rect">
              <a:avLst/>
            </a:prstGeom>
            <a:solidFill>
              <a:srgbClr val="C0C0C0"/>
            </a:solidFill>
            <a:ln w="9525">
              <a:solidFill>
                <a:srgbClr val="C0C0C0"/>
              </a:solidFill>
              <a:miter lim="800000"/>
              <a:headEnd/>
              <a:tailEnd/>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a:solidFill>
                    <a:srgbClr val="C0C0C0"/>
                  </a:solidFill>
                </a:rPr>
                <a:t>17</a:t>
              </a:r>
            </a:p>
          </p:txBody>
        </p:sp>
      </p:grpSp>
      <p:sp>
        <p:nvSpPr>
          <p:cNvPr id="147" name="Freeform 144"/>
          <p:cNvSpPr>
            <a:spLocks/>
          </p:cNvSpPr>
          <p:nvPr/>
        </p:nvSpPr>
        <p:spPr bwMode="auto">
          <a:xfrm>
            <a:off x="2181226" y="3078164"/>
            <a:ext cx="422275" cy="269875"/>
          </a:xfrm>
          <a:custGeom>
            <a:avLst/>
            <a:gdLst>
              <a:gd name="T0" fmla="*/ 2147483646 w 232"/>
              <a:gd name="T1" fmla="*/ 2147483646 h 148"/>
              <a:gd name="T2" fmla="*/ 2147483646 w 232"/>
              <a:gd name="T3" fmla="*/ 2147483646 h 148"/>
              <a:gd name="T4" fmla="*/ 2147483646 w 232"/>
              <a:gd name="T5" fmla="*/ 2147483646 h 148"/>
              <a:gd name="T6" fmla="*/ 2147483646 w 232"/>
              <a:gd name="T7" fmla="*/ 2147483646 h 148"/>
              <a:gd name="T8" fmla="*/ 0 w 232"/>
              <a:gd name="T9" fmla="*/ 2147483646 h 148"/>
              <a:gd name="T10" fmla="*/ 2147483646 w 232"/>
              <a:gd name="T11" fmla="*/ 2147483646 h 148"/>
              <a:gd name="T12" fmla="*/ 2147483646 w 232"/>
              <a:gd name="T13" fmla="*/ 0 h 148"/>
              <a:gd name="T14" fmla="*/ 2147483646 w 232"/>
              <a:gd name="T15" fmla="*/ 2147483646 h 148"/>
              <a:gd name="T16" fmla="*/ 2147483646 w 232"/>
              <a:gd name="T17" fmla="*/ 2147483646 h 148"/>
              <a:gd name="T18" fmla="*/ 2147483646 w 232"/>
              <a:gd name="T19" fmla="*/ 2147483646 h 148"/>
              <a:gd name="T20" fmla="*/ 2147483646 w 232"/>
              <a:gd name="T21" fmla="*/ 2147483646 h 148"/>
              <a:gd name="T22" fmla="*/ 2147483646 w 232"/>
              <a:gd name="T23" fmla="*/ 2147483646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2"/>
              <a:gd name="T37" fmla="*/ 0 h 148"/>
              <a:gd name="T38" fmla="*/ 232 w 232"/>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2" h="148">
                <a:moveTo>
                  <a:pt x="184" y="117"/>
                </a:moveTo>
                <a:lnTo>
                  <a:pt x="168" y="132"/>
                </a:lnTo>
                <a:lnTo>
                  <a:pt x="96" y="132"/>
                </a:lnTo>
                <a:lnTo>
                  <a:pt x="32" y="148"/>
                </a:lnTo>
                <a:lnTo>
                  <a:pt x="0" y="109"/>
                </a:lnTo>
                <a:lnTo>
                  <a:pt x="8" y="31"/>
                </a:lnTo>
                <a:lnTo>
                  <a:pt x="40" y="0"/>
                </a:lnTo>
                <a:lnTo>
                  <a:pt x="40" y="8"/>
                </a:lnTo>
                <a:lnTo>
                  <a:pt x="232" y="23"/>
                </a:lnTo>
                <a:lnTo>
                  <a:pt x="224" y="54"/>
                </a:lnTo>
                <a:lnTo>
                  <a:pt x="176" y="101"/>
                </a:lnTo>
                <a:lnTo>
                  <a:pt x="184" y="117"/>
                </a:lnTo>
                <a:close/>
              </a:path>
            </a:pathLst>
          </a:custGeom>
          <a:solidFill>
            <a:srgbClr val="33CCFF"/>
          </a:solidFill>
          <a:ln w="12700">
            <a:solidFill>
              <a:schemeClr val="tx1"/>
            </a:solidFill>
            <a:prstDash val="solid"/>
            <a:round/>
            <a:headEnd/>
            <a:tailEnd/>
          </a:ln>
        </p:spPr>
        <p:txBody>
          <a:bodyPr/>
          <a:lstStyle/>
          <a:p>
            <a:endParaRPr lang="en-US"/>
          </a:p>
        </p:txBody>
      </p:sp>
      <p:sp>
        <p:nvSpPr>
          <p:cNvPr id="148" name="Freeform 145"/>
          <p:cNvSpPr>
            <a:spLocks/>
          </p:cNvSpPr>
          <p:nvPr/>
        </p:nvSpPr>
        <p:spPr bwMode="auto">
          <a:xfrm>
            <a:off x="2820989" y="3008313"/>
            <a:ext cx="407987" cy="608012"/>
          </a:xfrm>
          <a:custGeom>
            <a:avLst/>
            <a:gdLst>
              <a:gd name="T0" fmla="*/ 2147483646 w 224"/>
              <a:gd name="T1" fmla="*/ 2147483646 h 335"/>
              <a:gd name="T2" fmla="*/ 2147483646 w 224"/>
              <a:gd name="T3" fmla="*/ 2147483646 h 335"/>
              <a:gd name="T4" fmla="*/ 2147483646 w 224"/>
              <a:gd name="T5" fmla="*/ 2147483646 h 335"/>
              <a:gd name="T6" fmla="*/ 2147483646 w 224"/>
              <a:gd name="T7" fmla="*/ 2147483646 h 335"/>
              <a:gd name="T8" fmla="*/ 2147483646 w 224"/>
              <a:gd name="T9" fmla="*/ 2147483646 h 335"/>
              <a:gd name="T10" fmla="*/ 2147483646 w 224"/>
              <a:gd name="T11" fmla="*/ 2147483646 h 335"/>
              <a:gd name="T12" fmla="*/ 2147483646 w 224"/>
              <a:gd name="T13" fmla="*/ 2147483646 h 335"/>
              <a:gd name="T14" fmla="*/ 2147483646 w 224"/>
              <a:gd name="T15" fmla="*/ 2147483646 h 335"/>
              <a:gd name="T16" fmla="*/ 2147483646 w 224"/>
              <a:gd name="T17" fmla="*/ 2147483646 h 335"/>
              <a:gd name="T18" fmla="*/ 2147483646 w 224"/>
              <a:gd name="T19" fmla="*/ 2147483646 h 335"/>
              <a:gd name="T20" fmla="*/ 0 w 224"/>
              <a:gd name="T21" fmla="*/ 2147483646 h 335"/>
              <a:gd name="T22" fmla="*/ 2147483646 w 224"/>
              <a:gd name="T23" fmla="*/ 2147483646 h 335"/>
              <a:gd name="T24" fmla="*/ 2147483646 w 224"/>
              <a:gd name="T25" fmla="*/ 0 h 335"/>
              <a:gd name="T26" fmla="*/ 2147483646 w 224"/>
              <a:gd name="T27" fmla="*/ 2147483646 h 335"/>
              <a:gd name="T28" fmla="*/ 2147483646 w 224"/>
              <a:gd name="T29" fmla="*/ 2147483646 h 335"/>
              <a:gd name="T30" fmla="*/ 2147483646 w 224"/>
              <a:gd name="T31" fmla="*/ 2147483646 h 335"/>
              <a:gd name="T32" fmla="*/ 2147483646 w 224"/>
              <a:gd name="T33" fmla="*/ 2147483646 h 335"/>
              <a:gd name="T34" fmla="*/ 2147483646 w 224"/>
              <a:gd name="T35" fmla="*/ 2147483646 h 335"/>
              <a:gd name="T36" fmla="*/ 2147483646 w 224"/>
              <a:gd name="T37" fmla="*/ 2147483646 h 335"/>
              <a:gd name="T38" fmla="*/ 2147483646 w 224"/>
              <a:gd name="T39" fmla="*/ 2147483646 h 3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4"/>
              <a:gd name="T61" fmla="*/ 0 h 335"/>
              <a:gd name="T62" fmla="*/ 224 w 224"/>
              <a:gd name="T63" fmla="*/ 335 h 3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4" h="335">
                <a:moveTo>
                  <a:pt x="176" y="319"/>
                </a:moveTo>
                <a:lnTo>
                  <a:pt x="120" y="335"/>
                </a:lnTo>
                <a:lnTo>
                  <a:pt x="120" y="327"/>
                </a:lnTo>
                <a:lnTo>
                  <a:pt x="96" y="288"/>
                </a:lnTo>
                <a:lnTo>
                  <a:pt x="104" y="265"/>
                </a:lnTo>
                <a:lnTo>
                  <a:pt x="64" y="226"/>
                </a:lnTo>
                <a:lnTo>
                  <a:pt x="64" y="179"/>
                </a:lnTo>
                <a:lnTo>
                  <a:pt x="32" y="179"/>
                </a:lnTo>
                <a:lnTo>
                  <a:pt x="8" y="125"/>
                </a:lnTo>
                <a:lnTo>
                  <a:pt x="8" y="109"/>
                </a:lnTo>
                <a:lnTo>
                  <a:pt x="0" y="39"/>
                </a:lnTo>
                <a:lnTo>
                  <a:pt x="16" y="39"/>
                </a:lnTo>
                <a:lnTo>
                  <a:pt x="56" y="0"/>
                </a:lnTo>
                <a:lnTo>
                  <a:pt x="88" y="8"/>
                </a:lnTo>
                <a:lnTo>
                  <a:pt x="224" y="148"/>
                </a:lnTo>
                <a:lnTo>
                  <a:pt x="216" y="187"/>
                </a:lnTo>
                <a:lnTo>
                  <a:pt x="184" y="226"/>
                </a:lnTo>
                <a:lnTo>
                  <a:pt x="192" y="241"/>
                </a:lnTo>
                <a:lnTo>
                  <a:pt x="152" y="288"/>
                </a:lnTo>
                <a:lnTo>
                  <a:pt x="176" y="319"/>
                </a:lnTo>
                <a:close/>
              </a:path>
            </a:pathLst>
          </a:custGeom>
          <a:solidFill>
            <a:srgbClr val="FFFF99"/>
          </a:solidFill>
          <a:ln w="12700">
            <a:solidFill>
              <a:schemeClr val="tx1"/>
            </a:solidFill>
            <a:prstDash val="solid"/>
            <a:round/>
            <a:headEnd/>
            <a:tailEnd/>
          </a:ln>
        </p:spPr>
        <p:txBody>
          <a:bodyPr/>
          <a:lstStyle/>
          <a:p>
            <a:endParaRPr lang="en-US"/>
          </a:p>
        </p:txBody>
      </p:sp>
      <p:sp>
        <p:nvSpPr>
          <p:cNvPr id="149" name="Freeform 146"/>
          <p:cNvSpPr>
            <a:spLocks/>
          </p:cNvSpPr>
          <p:nvPr/>
        </p:nvSpPr>
        <p:spPr bwMode="auto">
          <a:xfrm>
            <a:off x="2457450" y="3235325"/>
            <a:ext cx="673100" cy="471488"/>
          </a:xfrm>
          <a:custGeom>
            <a:avLst/>
            <a:gdLst>
              <a:gd name="T0" fmla="*/ 2147483646 w 424"/>
              <a:gd name="T1" fmla="*/ 2147483646 h 297"/>
              <a:gd name="T2" fmla="*/ 2147483646 w 424"/>
              <a:gd name="T3" fmla="*/ 2147483646 h 297"/>
              <a:gd name="T4" fmla="*/ 2147483646 w 424"/>
              <a:gd name="T5" fmla="*/ 2147483646 h 297"/>
              <a:gd name="T6" fmla="*/ 2147483646 w 424"/>
              <a:gd name="T7" fmla="*/ 2147483646 h 297"/>
              <a:gd name="T8" fmla="*/ 0 w 424"/>
              <a:gd name="T9" fmla="*/ 2147483646 h 297"/>
              <a:gd name="T10" fmla="*/ 2147483646 w 424"/>
              <a:gd name="T11" fmla="*/ 2147483646 h 297"/>
              <a:gd name="T12" fmla="*/ 2147483646 w 424"/>
              <a:gd name="T13" fmla="*/ 2147483646 h 297"/>
              <a:gd name="T14" fmla="*/ 2147483646 w 424"/>
              <a:gd name="T15" fmla="*/ 0 h 297"/>
              <a:gd name="T16" fmla="*/ 2147483646 w 424"/>
              <a:gd name="T17" fmla="*/ 2147483646 h 297"/>
              <a:gd name="T18" fmla="*/ 2147483646 w 424"/>
              <a:gd name="T19" fmla="*/ 2147483646 h 297"/>
              <a:gd name="T20" fmla="*/ 2147483646 w 424"/>
              <a:gd name="T21" fmla="*/ 2147483646 h 297"/>
              <a:gd name="T22" fmla="*/ 2147483646 w 424"/>
              <a:gd name="T23" fmla="*/ 2147483646 h 297"/>
              <a:gd name="T24" fmla="*/ 2147483646 w 424"/>
              <a:gd name="T25" fmla="*/ 2147483646 h 297"/>
              <a:gd name="T26" fmla="*/ 2147483646 w 424"/>
              <a:gd name="T27" fmla="*/ 2147483646 h 297"/>
              <a:gd name="T28" fmla="*/ 2147483646 w 424"/>
              <a:gd name="T29" fmla="*/ 2147483646 h 2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4"/>
              <a:gd name="T46" fmla="*/ 0 h 297"/>
              <a:gd name="T47" fmla="*/ 424 w 424"/>
              <a:gd name="T48" fmla="*/ 297 h 2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4" h="297">
                <a:moveTo>
                  <a:pt x="367" y="240"/>
                </a:moveTo>
                <a:lnTo>
                  <a:pt x="147" y="240"/>
                </a:lnTo>
                <a:lnTo>
                  <a:pt x="128" y="240"/>
                </a:lnTo>
                <a:lnTo>
                  <a:pt x="46" y="115"/>
                </a:lnTo>
                <a:lnTo>
                  <a:pt x="0" y="115"/>
                </a:lnTo>
                <a:lnTo>
                  <a:pt x="18" y="53"/>
                </a:lnTo>
                <a:lnTo>
                  <a:pt x="37" y="35"/>
                </a:lnTo>
                <a:lnTo>
                  <a:pt x="239" y="0"/>
                </a:lnTo>
                <a:lnTo>
                  <a:pt x="266" y="62"/>
                </a:lnTo>
                <a:lnTo>
                  <a:pt x="303" y="62"/>
                </a:lnTo>
                <a:lnTo>
                  <a:pt x="303" y="115"/>
                </a:lnTo>
                <a:lnTo>
                  <a:pt x="349" y="160"/>
                </a:lnTo>
                <a:lnTo>
                  <a:pt x="339" y="186"/>
                </a:lnTo>
                <a:lnTo>
                  <a:pt x="367" y="231"/>
                </a:lnTo>
                <a:lnTo>
                  <a:pt x="424" y="297"/>
                </a:lnTo>
              </a:path>
            </a:pathLst>
          </a:custGeom>
          <a:solidFill>
            <a:srgbClr val="FFFF99"/>
          </a:solidFill>
          <a:ln w="12700">
            <a:solidFill>
              <a:schemeClr val="tx1"/>
            </a:solidFill>
            <a:prstDash val="solid"/>
            <a:round/>
            <a:headEnd/>
            <a:tailEnd/>
          </a:ln>
        </p:spPr>
        <p:txBody>
          <a:bodyPr/>
          <a:lstStyle/>
          <a:p>
            <a:endParaRPr lang="en-US"/>
          </a:p>
        </p:txBody>
      </p:sp>
      <p:sp>
        <p:nvSpPr>
          <p:cNvPr id="150" name="Freeform 147"/>
          <p:cNvSpPr>
            <a:spLocks/>
          </p:cNvSpPr>
          <p:nvPr/>
        </p:nvSpPr>
        <p:spPr bwMode="auto">
          <a:xfrm>
            <a:off x="2254251" y="2824164"/>
            <a:ext cx="741363" cy="466725"/>
          </a:xfrm>
          <a:custGeom>
            <a:avLst/>
            <a:gdLst>
              <a:gd name="T0" fmla="*/ 2147483646 w 408"/>
              <a:gd name="T1" fmla="*/ 2147483646 h 257"/>
              <a:gd name="T2" fmla="*/ 2147483646 w 408"/>
              <a:gd name="T3" fmla="*/ 2147483646 h 257"/>
              <a:gd name="T4" fmla="*/ 2147483646 w 408"/>
              <a:gd name="T5" fmla="*/ 2147483646 h 257"/>
              <a:gd name="T6" fmla="*/ 2147483646 w 408"/>
              <a:gd name="T7" fmla="*/ 2147483646 h 257"/>
              <a:gd name="T8" fmla="*/ 2147483646 w 408"/>
              <a:gd name="T9" fmla="*/ 2147483646 h 257"/>
              <a:gd name="T10" fmla="*/ 0 w 408"/>
              <a:gd name="T11" fmla="*/ 2147483646 h 257"/>
              <a:gd name="T12" fmla="*/ 2147483646 w 408"/>
              <a:gd name="T13" fmla="*/ 2147483646 h 257"/>
              <a:gd name="T14" fmla="*/ 2147483646 w 408"/>
              <a:gd name="T15" fmla="*/ 2147483646 h 257"/>
              <a:gd name="T16" fmla="*/ 2147483646 w 408"/>
              <a:gd name="T17" fmla="*/ 2147483646 h 257"/>
              <a:gd name="T18" fmla="*/ 2147483646 w 408"/>
              <a:gd name="T19" fmla="*/ 2147483646 h 257"/>
              <a:gd name="T20" fmla="*/ 2147483646 w 408"/>
              <a:gd name="T21" fmla="*/ 2147483646 h 257"/>
              <a:gd name="T22" fmla="*/ 2147483646 w 408"/>
              <a:gd name="T23" fmla="*/ 2147483646 h 257"/>
              <a:gd name="T24" fmla="*/ 2147483646 w 408"/>
              <a:gd name="T25" fmla="*/ 2147483646 h 257"/>
              <a:gd name="T26" fmla="*/ 2147483646 w 408"/>
              <a:gd name="T27" fmla="*/ 0 h 257"/>
              <a:gd name="T28" fmla="*/ 2147483646 w 408"/>
              <a:gd name="T29" fmla="*/ 2147483646 h 257"/>
              <a:gd name="T30" fmla="*/ 2147483646 w 408"/>
              <a:gd name="T31" fmla="*/ 2147483646 h 257"/>
              <a:gd name="T32" fmla="*/ 2147483646 w 408"/>
              <a:gd name="T33" fmla="*/ 2147483646 h 257"/>
              <a:gd name="T34" fmla="*/ 2147483646 w 408"/>
              <a:gd name="T35" fmla="*/ 2147483646 h 257"/>
              <a:gd name="T36" fmla="*/ 2147483646 w 408"/>
              <a:gd name="T37" fmla="*/ 2147483646 h 257"/>
              <a:gd name="T38" fmla="*/ 2147483646 w 408"/>
              <a:gd name="T39" fmla="*/ 2147483646 h 257"/>
              <a:gd name="T40" fmla="*/ 2147483646 w 408"/>
              <a:gd name="T41" fmla="*/ 2147483646 h 257"/>
              <a:gd name="T42" fmla="*/ 2147483646 w 408"/>
              <a:gd name="T43" fmla="*/ 2147483646 h 257"/>
              <a:gd name="T44" fmla="*/ 2147483646 w 408"/>
              <a:gd name="T45" fmla="*/ 2147483646 h 2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8"/>
              <a:gd name="T70" fmla="*/ 0 h 257"/>
              <a:gd name="T71" fmla="*/ 408 w 408"/>
              <a:gd name="T72" fmla="*/ 257 h 2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8" h="257">
                <a:moveTo>
                  <a:pt x="320" y="226"/>
                </a:moveTo>
                <a:lnTo>
                  <a:pt x="144" y="257"/>
                </a:lnTo>
                <a:lnTo>
                  <a:pt x="136" y="241"/>
                </a:lnTo>
                <a:lnTo>
                  <a:pt x="184" y="194"/>
                </a:lnTo>
                <a:lnTo>
                  <a:pt x="192" y="163"/>
                </a:lnTo>
                <a:lnTo>
                  <a:pt x="0" y="148"/>
                </a:lnTo>
                <a:lnTo>
                  <a:pt x="8" y="140"/>
                </a:lnTo>
                <a:lnTo>
                  <a:pt x="96" y="78"/>
                </a:lnTo>
                <a:lnTo>
                  <a:pt x="152" y="78"/>
                </a:lnTo>
                <a:lnTo>
                  <a:pt x="232" y="78"/>
                </a:lnTo>
                <a:lnTo>
                  <a:pt x="264" y="47"/>
                </a:lnTo>
                <a:lnTo>
                  <a:pt x="320" y="15"/>
                </a:lnTo>
                <a:lnTo>
                  <a:pt x="336" y="23"/>
                </a:lnTo>
                <a:lnTo>
                  <a:pt x="360" y="0"/>
                </a:lnTo>
                <a:lnTo>
                  <a:pt x="400" y="15"/>
                </a:lnTo>
                <a:lnTo>
                  <a:pt x="392" y="31"/>
                </a:lnTo>
                <a:lnTo>
                  <a:pt x="408" y="85"/>
                </a:lnTo>
                <a:lnTo>
                  <a:pt x="400" y="109"/>
                </a:lnTo>
                <a:lnTo>
                  <a:pt x="368" y="101"/>
                </a:lnTo>
                <a:lnTo>
                  <a:pt x="328" y="140"/>
                </a:lnTo>
                <a:lnTo>
                  <a:pt x="312" y="140"/>
                </a:lnTo>
                <a:lnTo>
                  <a:pt x="320" y="210"/>
                </a:lnTo>
                <a:lnTo>
                  <a:pt x="320" y="226"/>
                </a:lnTo>
                <a:close/>
              </a:path>
            </a:pathLst>
          </a:custGeom>
          <a:solidFill>
            <a:srgbClr val="FFFF99"/>
          </a:solidFill>
          <a:ln w="12700">
            <a:solidFill>
              <a:schemeClr val="tx1"/>
            </a:solidFill>
            <a:prstDash val="solid"/>
            <a:round/>
            <a:headEnd/>
            <a:tailEnd/>
          </a:ln>
        </p:spPr>
        <p:txBody>
          <a:bodyPr/>
          <a:lstStyle/>
          <a:p>
            <a:endParaRPr lang="en-US"/>
          </a:p>
        </p:txBody>
      </p:sp>
      <p:sp>
        <p:nvSpPr>
          <p:cNvPr id="151" name="Freeform 148"/>
          <p:cNvSpPr>
            <a:spLocks/>
          </p:cNvSpPr>
          <p:nvPr/>
        </p:nvSpPr>
        <p:spPr bwMode="auto">
          <a:xfrm>
            <a:off x="5046663" y="1860551"/>
            <a:ext cx="493712" cy="354013"/>
          </a:xfrm>
          <a:custGeom>
            <a:avLst/>
            <a:gdLst>
              <a:gd name="T0" fmla="*/ 2147483646 w 272"/>
              <a:gd name="T1" fmla="*/ 2147483646 h 195"/>
              <a:gd name="T2" fmla="*/ 2147483646 w 272"/>
              <a:gd name="T3" fmla="*/ 2147483646 h 195"/>
              <a:gd name="T4" fmla="*/ 2147483646 w 272"/>
              <a:gd name="T5" fmla="*/ 2147483646 h 195"/>
              <a:gd name="T6" fmla="*/ 2147483646 w 272"/>
              <a:gd name="T7" fmla="*/ 2147483646 h 195"/>
              <a:gd name="T8" fmla="*/ 2147483646 w 272"/>
              <a:gd name="T9" fmla="*/ 2147483646 h 195"/>
              <a:gd name="T10" fmla="*/ 2147483646 w 272"/>
              <a:gd name="T11" fmla="*/ 2147483646 h 195"/>
              <a:gd name="T12" fmla="*/ 2147483646 w 272"/>
              <a:gd name="T13" fmla="*/ 2147483646 h 195"/>
              <a:gd name="T14" fmla="*/ 0 w 272"/>
              <a:gd name="T15" fmla="*/ 2147483646 h 195"/>
              <a:gd name="T16" fmla="*/ 2147483646 w 272"/>
              <a:gd name="T17" fmla="*/ 2147483646 h 195"/>
              <a:gd name="T18" fmla="*/ 0 w 272"/>
              <a:gd name="T19" fmla="*/ 2147483646 h 195"/>
              <a:gd name="T20" fmla="*/ 2147483646 w 272"/>
              <a:gd name="T21" fmla="*/ 0 h 195"/>
              <a:gd name="T22" fmla="*/ 2147483646 w 272"/>
              <a:gd name="T23" fmla="*/ 0 h 195"/>
              <a:gd name="T24" fmla="*/ 2147483646 w 272"/>
              <a:gd name="T25" fmla="*/ 0 h 195"/>
              <a:gd name="T26" fmla="*/ 2147483646 w 272"/>
              <a:gd name="T27" fmla="*/ 2147483646 h 195"/>
              <a:gd name="T28" fmla="*/ 2147483646 w 272"/>
              <a:gd name="T29" fmla="*/ 2147483646 h 1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2"/>
              <a:gd name="T46" fmla="*/ 0 h 195"/>
              <a:gd name="T47" fmla="*/ 272 w 272"/>
              <a:gd name="T48" fmla="*/ 195 h 1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2" h="195">
                <a:moveTo>
                  <a:pt x="264" y="180"/>
                </a:moveTo>
                <a:lnTo>
                  <a:pt x="264" y="187"/>
                </a:lnTo>
                <a:lnTo>
                  <a:pt x="176" y="164"/>
                </a:lnTo>
                <a:lnTo>
                  <a:pt x="160" y="187"/>
                </a:lnTo>
                <a:lnTo>
                  <a:pt x="120" y="172"/>
                </a:lnTo>
                <a:lnTo>
                  <a:pt x="48" y="195"/>
                </a:lnTo>
                <a:lnTo>
                  <a:pt x="56" y="141"/>
                </a:lnTo>
                <a:lnTo>
                  <a:pt x="0" y="94"/>
                </a:lnTo>
                <a:lnTo>
                  <a:pt x="8" y="86"/>
                </a:lnTo>
                <a:lnTo>
                  <a:pt x="0" y="63"/>
                </a:lnTo>
                <a:lnTo>
                  <a:pt x="32" y="0"/>
                </a:lnTo>
                <a:lnTo>
                  <a:pt x="64" y="0"/>
                </a:lnTo>
                <a:lnTo>
                  <a:pt x="184" y="0"/>
                </a:lnTo>
                <a:lnTo>
                  <a:pt x="272" y="8"/>
                </a:lnTo>
                <a:lnTo>
                  <a:pt x="264" y="180"/>
                </a:lnTo>
                <a:close/>
              </a:path>
            </a:pathLst>
          </a:custGeom>
          <a:solidFill>
            <a:srgbClr val="FFFF99"/>
          </a:solidFill>
          <a:ln w="12700">
            <a:solidFill>
              <a:schemeClr val="tx1"/>
            </a:solidFill>
            <a:prstDash val="solid"/>
            <a:round/>
            <a:headEnd/>
            <a:tailEnd/>
          </a:ln>
        </p:spPr>
        <p:txBody>
          <a:bodyPr/>
          <a:lstStyle/>
          <a:p>
            <a:endParaRPr lang="en-US"/>
          </a:p>
        </p:txBody>
      </p:sp>
      <p:sp>
        <p:nvSpPr>
          <p:cNvPr id="152" name="Freeform 149"/>
          <p:cNvSpPr>
            <a:spLocks/>
          </p:cNvSpPr>
          <p:nvPr/>
        </p:nvSpPr>
        <p:spPr bwMode="auto">
          <a:xfrm>
            <a:off x="5133975" y="2159000"/>
            <a:ext cx="406400" cy="268288"/>
          </a:xfrm>
          <a:custGeom>
            <a:avLst/>
            <a:gdLst>
              <a:gd name="T0" fmla="*/ 2147483646 w 224"/>
              <a:gd name="T1" fmla="*/ 2147483646 h 148"/>
              <a:gd name="T2" fmla="*/ 2147483646 w 224"/>
              <a:gd name="T3" fmla="*/ 2147483646 h 148"/>
              <a:gd name="T4" fmla="*/ 0 w 224"/>
              <a:gd name="T5" fmla="*/ 2147483646 h 148"/>
              <a:gd name="T6" fmla="*/ 0 w 224"/>
              <a:gd name="T7" fmla="*/ 2147483646 h 148"/>
              <a:gd name="T8" fmla="*/ 2147483646 w 224"/>
              <a:gd name="T9" fmla="*/ 2147483646 h 148"/>
              <a:gd name="T10" fmla="*/ 2147483646 w 224"/>
              <a:gd name="T11" fmla="*/ 2147483646 h 148"/>
              <a:gd name="T12" fmla="*/ 2147483646 w 224"/>
              <a:gd name="T13" fmla="*/ 0 h 148"/>
              <a:gd name="T14" fmla="*/ 2147483646 w 224"/>
              <a:gd name="T15" fmla="*/ 2147483646 h 148"/>
              <a:gd name="T16" fmla="*/ 2147483646 w 224"/>
              <a:gd name="T17" fmla="*/ 2147483646 h 148"/>
              <a:gd name="T18" fmla="*/ 2147483646 w 224"/>
              <a:gd name="T19" fmla="*/ 2147483646 h 148"/>
              <a:gd name="T20" fmla="*/ 2147483646 w 224"/>
              <a:gd name="T21" fmla="*/ 2147483646 h 148"/>
              <a:gd name="T22" fmla="*/ 2147483646 w 224"/>
              <a:gd name="T23" fmla="*/ 2147483646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
              <a:gd name="T37" fmla="*/ 0 h 148"/>
              <a:gd name="T38" fmla="*/ 224 w 224"/>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 h="148">
                <a:moveTo>
                  <a:pt x="200" y="148"/>
                </a:moveTo>
                <a:lnTo>
                  <a:pt x="96" y="148"/>
                </a:lnTo>
                <a:lnTo>
                  <a:pt x="0" y="148"/>
                </a:lnTo>
                <a:lnTo>
                  <a:pt x="0" y="31"/>
                </a:lnTo>
                <a:lnTo>
                  <a:pt x="72" y="8"/>
                </a:lnTo>
                <a:lnTo>
                  <a:pt x="112" y="23"/>
                </a:lnTo>
                <a:lnTo>
                  <a:pt x="128" y="0"/>
                </a:lnTo>
                <a:lnTo>
                  <a:pt x="216" y="23"/>
                </a:lnTo>
                <a:lnTo>
                  <a:pt x="224" y="93"/>
                </a:lnTo>
                <a:lnTo>
                  <a:pt x="192" y="109"/>
                </a:lnTo>
                <a:lnTo>
                  <a:pt x="192" y="148"/>
                </a:lnTo>
                <a:lnTo>
                  <a:pt x="200" y="148"/>
                </a:lnTo>
                <a:close/>
              </a:path>
            </a:pathLst>
          </a:custGeom>
          <a:solidFill>
            <a:srgbClr val="FFFF99"/>
          </a:solidFill>
          <a:ln w="12700">
            <a:solidFill>
              <a:schemeClr val="tx1"/>
            </a:solidFill>
            <a:prstDash val="solid"/>
            <a:round/>
            <a:headEnd/>
            <a:tailEnd/>
          </a:ln>
        </p:spPr>
        <p:txBody>
          <a:bodyPr/>
          <a:lstStyle/>
          <a:p>
            <a:endParaRPr lang="en-US"/>
          </a:p>
        </p:txBody>
      </p:sp>
      <p:sp>
        <p:nvSpPr>
          <p:cNvPr id="153" name="Freeform 150"/>
          <p:cNvSpPr>
            <a:spLocks/>
          </p:cNvSpPr>
          <p:nvPr/>
        </p:nvSpPr>
        <p:spPr bwMode="auto">
          <a:xfrm>
            <a:off x="3097213" y="3121026"/>
            <a:ext cx="450850" cy="466725"/>
          </a:xfrm>
          <a:custGeom>
            <a:avLst/>
            <a:gdLst>
              <a:gd name="T0" fmla="*/ 2147483646 w 248"/>
              <a:gd name="T1" fmla="*/ 2147483646 h 257"/>
              <a:gd name="T2" fmla="*/ 2147483646 w 248"/>
              <a:gd name="T3" fmla="*/ 2147483646 h 257"/>
              <a:gd name="T4" fmla="*/ 0 w 248"/>
              <a:gd name="T5" fmla="*/ 2147483646 h 257"/>
              <a:gd name="T6" fmla="*/ 2147483646 w 248"/>
              <a:gd name="T7" fmla="*/ 2147483646 h 257"/>
              <a:gd name="T8" fmla="*/ 2147483646 w 248"/>
              <a:gd name="T9" fmla="*/ 2147483646 h 257"/>
              <a:gd name="T10" fmla="*/ 2147483646 w 248"/>
              <a:gd name="T11" fmla="*/ 2147483646 h 257"/>
              <a:gd name="T12" fmla="*/ 2147483646 w 248"/>
              <a:gd name="T13" fmla="*/ 2147483646 h 257"/>
              <a:gd name="T14" fmla="*/ 2147483646 w 248"/>
              <a:gd name="T15" fmla="*/ 2147483646 h 257"/>
              <a:gd name="T16" fmla="*/ 2147483646 w 248"/>
              <a:gd name="T17" fmla="*/ 0 h 257"/>
              <a:gd name="T18" fmla="*/ 2147483646 w 248"/>
              <a:gd name="T19" fmla="*/ 2147483646 h 257"/>
              <a:gd name="T20" fmla="*/ 2147483646 w 248"/>
              <a:gd name="T21" fmla="*/ 2147483646 h 257"/>
              <a:gd name="T22" fmla="*/ 2147483646 w 248"/>
              <a:gd name="T23" fmla="*/ 2147483646 h 257"/>
              <a:gd name="T24" fmla="*/ 2147483646 w 248"/>
              <a:gd name="T25" fmla="*/ 2147483646 h 257"/>
              <a:gd name="T26" fmla="*/ 2147483646 w 248"/>
              <a:gd name="T27" fmla="*/ 2147483646 h 257"/>
              <a:gd name="T28" fmla="*/ 2147483646 w 248"/>
              <a:gd name="T29" fmla="*/ 2147483646 h 2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
              <a:gd name="T46" fmla="*/ 0 h 257"/>
              <a:gd name="T47" fmla="*/ 248 w 248"/>
              <a:gd name="T48" fmla="*/ 257 h 2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 h="257">
                <a:moveTo>
                  <a:pt x="80" y="226"/>
                </a:moveTo>
                <a:lnTo>
                  <a:pt x="24" y="257"/>
                </a:lnTo>
                <a:lnTo>
                  <a:pt x="0" y="226"/>
                </a:lnTo>
                <a:lnTo>
                  <a:pt x="40" y="179"/>
                </a:lnTo>
                <a:lnTo>
                  <a:pt x="32" y="164"/>
                </a:lnTo>
                <a:lnTo>
                  <a:pt x="64" y="125"/>
                </a:lnTo>
                <a:lnTo>
                  <a:pt x="72" y="86"/>
                </a:lnTo>
                <a:lnTo>
                  <a:pt x="120" y="63"/>
                </a:lnTo>
                <a:lnTo>
                  <a:pt x="160" y="0"/>
                </a:lnTo>
                <a:lnTo>
                  <a:pt x="224" y="78"/>
                </a:lnTo>
                <a:lnTo>
                  <a:pt x="248" y="172"/>
                </a:lnTo>
                <a:lnTo>
                  <a:pt x="192" y="187"/>
                </a:lnTo>
                <a:lnTo>
                  <a:pt x="152" y="218"/>
                </a:lnTo>
                <a:lnTo>
                  <a:pt x="136" y="210"/>
                </a:lnTo>
                <a:lnTo>
                  <a:pt x="80" y="226"/>
                </a:lnTo>
                <a:close/>
              </a:path>
            </a:pathLst>
          </a:custGeom>
          <a:solidFill>
            <a:srgbClr val="FFFF99"/>
          </a:solidFill>
          <a:ln w="12700">
            <a:solidFill>
              <a:schemeClr val="tx1"/>
            </a:solidFill>
            <a:prstDash val="solid"/>
            <a:round/>
            <a:headEnd/>
            <a:tailEnd/>
          </a:ln>
        </p:spPr>
        <p:txBody>
          <a:bodyPr/>
          <a:lstStyle/>
          <a:p>
            <a:endParaRPr lang="en-US"/>
          </a:p>
        </p:txBody>
      </p:sp>
      <p:sp>
        <p:nvSpPr>
          <p:cNvPr id="154" name="Freeform 151"/>
          <p:cNvSpPr>
            <a:spLocks/>
          </p:cNvSpPr>
          <p:nvPr/>
        </p:nvSpPr>
        <p:spPr bwMode="auto">
          <a:xfrm>
            <a:off x="3257550" y="2682875"/>
            <a:ext cx="668338" cy="438150"/>
          </a:xfrm>
          <a:custGeom>
            <a:avLst/>
            <a:gdLst>
              <a:gd name="T0" fmla="*/ 2147483646 w 368"/>
              <a:gd name="T1" fmla="*/ 2147483646 h 241"/>
              <a:gd name="T2" fmla="*/ 2147483646 w 368"/>
              <a:gd name="T3" fmla="*/ 2147483646 h 241"/>
              <a:gd name="T4" fmla="*/ 2147483646 w 368"/>
              <a:gd name="T5" fmla="*/ 2147483646 h 241"/>
              <a:gd name="T6" fmla="*/ 2147483646 w 368"/>
              <a:gd name="T7" fmla="*/ 2147483646 h 241"/>
              <a:gd name="T8" fmla="*/ 2147483646 w 368"/>
              <a:gd name="T9" fmla="*/ 2147483646 h 241"/>
              <a:gd name="T10" fmla="*/ 2147483646 w 368"/>
              <a:gd name="T11" fmla="*/ 2147483646 h 241"/>
              <a:gd name="T12" fmla="*/ 2147483646 w 368"/>
              <a:gd name="T13" fmla="*/ 2147483646 h 241"/>
              <a:gd name="T14" fmla="*/ 2147483646 w 368"/>
              <a:gd name="T15" fmla="*/ 2147483646 h 241"/>
              <a:gd name="T16" fmla="*/ 2147483646 w 368"/>
              <a:gd name="T17" fmla="*/ 2147483646 h 241"/>
              <a:gd name="T18" fmla="*/ 2147483646 w 368"/>
              <a:gd name="T19" fmla="*/ 2147483646 h 241"/>
              <a:gd name="T20" fmla="*/ 2147483646 w 368"/>
              <a:gd name="T21" fmla="*/ 2147483646 h 241"/>
              <a:gd name="T22" fmla="*/ 2147483646 w 368"/>
              <a:gd name="T23" fmla="*/ 2147483646 h 241"/>
              <a:gd name="T24" fmla="*/ 2147483646 w 368"/>
              <a:gd name="T25" fmla="*/ 2147483646 h 241"/>
              <a:gd name="T26" fmla="*/ 2147483646 w 368"/>
              <a:gd name="T27" fmla="*/ 2147483646 h 241"/>
              <a:gd name="T28" fmla="*/ 0 w 368"/>
              <a:gd name="T29" fmla="*/ 2147483646 h 241"/>
              <a:gd name="T30" fmla="*/ 2147483646 w 368"/>
              <a:gd name="T31" fmla="*/ 2147483646 h 241"/>
              <a:gd name="T32" fmla="*/ 2147483646 w 368"/>
              <a:gd name="T33" fmla="*/ 2147483646 h 241"/>
              <a:gd name="T34" fmla="*/ 2147483646 w 368"/>
              <a:gd name="T35" fmla="*/ 2147483646 h 241"/>
              <a:gd name="T36" fmla="*/ 2147483646 w 368"/>
              <a:gd name="T37" fmla="*/ 0 h 241"/>
              <a:gd name="T38" fmla="*/ 2147483646 w 368"/>
              <a:gd name="T39" fmla="*/ 2147483646 h 241"/>
              <a:gd name="T40" fmla="*/ 2147483646 w 368"/>
              <a:gd name="T41" fmla="*/ 2147483646 h 241"/>
              <a:gd name="T42" fmla="*/ 2147483646 w 368"/>
              <a:gd name="T43" fmla="*/ 2147483646 h 241"/>
              <a:gd name="T44" fmla="*/ 2147483646 w 368"/>
              <a:gd name="T45" fmla="*/ 2147483646 h 241"/>
              <a:gd name="T46" fmla="*/ 2147483646 w 368"/>
              <a:gd name="T47" fmla="*/ 2147483646 h 241"/>
              <a:gd name="T48" fmla="*/ 2147483646 w 368"/>
              <a:gd name="T49" fmla="*/ 2147483646 h 241"/>
              <a:gd name="T50" fmla="*/ 2147483646 w 368"/>
              <a:gd name="T51" fmla="*/ 2147483646 h 241"/>
              <a:gd name="T52" fmla="*/ 2147483646 w 368"/>
              <a:gd name="T53" fmla="*/ 2147483646 h 241"/>
              <a:gd name="T54" fmla="*/ 2147483646 w 368"/>
              <a:gd name="T55" fmla="*/ 2147483646 h 241"/>
              <a:gd name="T56" fmla="*/ 2147483646 w 368"/>
              <a:gd name="T57" fmla="*/ 2147483646 h 2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8"/>
              <a:gd name="T88" fmla="*/ 0 h 241"/>
              <a:gd name="T89" fmla="*/ 368 w 368"/>
              <a:gd name="T90" fmla="*/ 241 h 2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8" h="241">
                <a:moveTo>
                  <a:pt x="320" y="218"/>
                </a:moveTo>
                <a:lnTo>
                  <a:pt x="280" y="195"/>
                </a:lnTo>
                <a:lnTo>
                  <a:pt x="264" y="210"/>
                </a:lnTo>
                <a:lnTo>
                  <a:pt x="264" y="218"/>
                </a:lnTo>
                <a:lnTo>
                  <a:pt x="240" y="210"/>
                </a:lnTo>
                <a:lnTo>
                  <a:pt x="176" y="234"/>
                </a:lnTo>
                <a:lnTo>
                  <a:pt x="184" y="241"/>
                </a:lnTo>
                <a:lnTo>
                  <a:pt x="112" y="218"/>
                </a:lnTo>
                <a:lnTo>
                  <a:pt x="72" y="241"/>
                </a:lnTo>
                <a:lnTo>
                  <a:pt x="56" y="234"/>
                </a:lnTo>
                <a:lnTo>
                  <a:pt x="40" y="218"/>
                </a:lnTo>
                <a:lnTo>
                  <a:pt x="56" y="148"/>
                </a:lnTo>
                <a:lnTo>
                  <a:pt x="40" y="117"/>
                </a:lnTo>
                <a:lnTo>
                  <a:pt x="16" y="125"/>
                </a:lnTo>
                <a:lnTo>
                  <a:pt x="0" y="86"/>
                </a:lnTo>
                <a:lnTo>
                  <a:pt x="16" y="70"/>
                </a:lnTo>
                <a:lnTo>
                  <a:pt x="40" y="78"/>
                </a:lnTo>
                <a:lnTo>
                  <a:pt x="192" y="8"/>
                </a:lnTo>
                <a:lnTo>
                  <a:pt x="248" y="0"/>
                </a:lnTo>
                <a:lnTo>
                  <a:pt x="272" y="8"/>
                </a:lnTo>
                <a:lnTo>
                  <a:pt x="280" y="47"/>
                </a:lnTo>
                <a:lnTo>
                  <a:pt x="312" y="70"/>
                </a:lnTo>
                <a:lnTo>
                  <a:pt x="304" y="86"/>
                </a:lnTo>
                <a:lnTo>
                  <a:pt x="320" y="125"/>
                </a:lnTo>
                <a:lnTo>
                  <a:pt x="304" y="140"/>
                </a:lnTo>
                <a:lnTo>
                  <a:pt x="368" y="179"/>
                </a:lnTo>
                <a:lnTo>
                  <a:pt x="336" y="187"/>
                </a:lnTo>
                <a:lnTo>
                  <a:pt x="328" y="218"/>
                </a:lnTo>
                <a:lnTo>
                  <a:pt x="320" y="218"/>
                </a:lnTo>
                <a:close/>
              </a:path>
            </a:pathLst>
          </a:custGeom>
          <a:solidFill>
            <a:srgbClr val="33CCFF"/>
          </a:solidFill>
          <a:ln w="12700">
            <a:solidFill>
              <a:schemeClr val="tx1"/>
            </a:solidFill>
            <a:prstDash val="solid"/>
            <a:round/>
            <a:headEnd/>
            <a:tailEnd/>
          </a:ln>
        </p:spPr>
        <p:txBody>
          <a:bodyPr/>
          <a:lstStyle/>
          <a:p>
            <a:endParaRPr lang="en-US"/>
          </a:p>
        </p:txBody>
      </p:sp>
      <p:sp>
        <p:nvSpPr>
          <p:cNvPr id="155" name="Freeform 152"/>
          <p:cNvSpPr>
            <a:spLocks/>
          </p:cNvSpPr>
          <p:nvPr/>
        </p:nvSpPr>
        <p:spPr bwMode="auto">
          <a:xfrm>
            <a:off x="2908301" y="2711450"/>
            <a:ext cx="479425" cy="565150"/>
          </a:xfrm>
          <a:custGeom>
            <a:avLst/>
            <a:gdLst>
              <a:gd name="T0" fmla="*/ 2147483646 w 264"/>
              <a:gd name="T1" fmla="*/ 2147483646 h 311"/>
              <a:gd name="T2" fmla="*/ 2147483646 w 264"/>
              <a:gd name="T3" fmla="*/ 2147483646 h 311"/>
              <a:gd name="T4" fmla="*/ 2147483646 w 264"/>
              <a:gd name="T5" fmla="*/ 2147483646 h 311"/>
              <a:gd name="T6" fmla="*/ 2147483646 w 264"/>
              <a:gd name="T7" fmla="*/ 2147483646 h 311"/>
              <a:gd name="T8" fmla="*/ 2147483646 w 264"/>
              <a:gd name="T9" fmla="*/ 2147483646 h 311"/>
              <a:gd name="T10" fmla="*/ 2147483646 w 264"/>
              <a:gd name="T11" fmla="*/ 2147483646 h 311"/>
              <a:gd name="T12" fmla="*/ 2147483646 w 264"/>
              <a:gd name="T13" fmla="*/ 2147483646 h 311"/>
              <a:gd name="T14" fmla="*/ 0 w 264"/>
              <a:gd name="T15" fmla="*/ 2147483646 h 311"/>
              <a:gd name="T16" fmla="*/ 0 w 264"/>
              <a:gd name="T17" fmla="*/ 2147483646 h 311"/>
              <a:gd name="T18" fmla="*/ 0 w 264"/>
              <a:gd name="T19" fmla="*/ 2147483646 h 311"/>
              <a:gd name="T20" fmla="*/ 2147483646 w 264"/>
              <a:gd name="T21" fmla="*/ 0 h 311"/>
              <a:gd name="T22" fmla="*/ 2147483646 w 264"/>
              <a:gd name="T23" fmla="*/ 2147483646 h 311"/>
              <a:gd name="T24" fmla="*/ 2147483646 w 264"/>
              <a:gd name="T25" fmla="*/ 0 h 311"/>
              <a:gd name="T26" fmla="*/ 2147483646 w 264"/>
              <a:gd name="T27" fmla="*/ 2147483646 h 311"/>
              <a:gd name="T28" fmla="*/ 2147483646 w 264"/>
              <a:gd name="T29" fmla="*/ 2147483646 h 311"/>
              <a:gd name="T30" fmla="*/ 2147483646 w 264"/>
              <a:gd name="T31" fmla="*/ 2147483646 h 311"/>
              <a:gd name="T32" fmla="*/ 2147483646 w 264"/>
              <a:gd name="T33" fmla="*/ 2147483646 h 311"/>
              <a:gd name="T34" fmla="*/ 2147483646 w 264"/>
              <a:gd name="T35" fmla="*/ 2147483646 h 311"/>
              <a:gd name="T36" fmla="*/ 2147483646 w 264"/>
              <a:gd name="T37" fmla="*/ 2147483646 h 311"/>
              <a:gd name="T38" fmla="*/ 2147483646 w 264"/>
              <a:gd name="T39" fmla="*/ 2147483646 h 311"/>
              <a:gd name="T40" fmla="*/ 2147483646 w 264"/>
              <a:gd name="T41" fmla="*/ 2147483646 h 311"/>
              <a:gd name="T42" fmla="*/ 2147483646 w 264"/>
              <a:gd name="T43" fmla="*/ 2147483646 h 3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4"/>
              <a:gd name="T67" fmla="*/ 0 h 311"/>
              <a:gd name="T68" fmla="*/ 264 w 264"/>
              <a:gd name="T69" fmla="*/ 311 h 3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4" h="311">
                <a:moveTo>
                  <a:pt x="264" y="225"/>
                </a:moveTo>
                <a:lnTo>
                  <a:pt x="224" y="288"/>
                </a:lnTo>
                <a:lnTo>
                  <a:pt x="176" y="311"/>
                </a:lnTo>
                <a:lnTo>
                  <a:pt x="40" y="171"/>
                </a:lnTo>
                <a:lnTo>
                  <a:pt x="48" y="147"/>
                </a:lnTo>
                <a:lnTo>
                  <a:pt x="32" y="93"/>
                </a:lnTo>
                <a:lnTo>
                  <a:pt x="40" y="77"/>
                </a:lnTo>
                <a:lnTo>
                  <a:pt x="0" y="62"/>
                </a:lnTo>
                <a:lnTo>
                  <a:pt x="0" y="54"/>
                </a:lnTo>
                <a:lnTo>
                  <a:pt x="0" y="46"/>
                </a:lnTo>
                <a:lnTo>
                  <a:pt x="88" y="0"/>
                </a:lnTo>
                <a:lnTo>
                  <a:pt x="136" y="15"/>
                </a:lnTo>
                <a:lnTo>
                  <a:pt x="152" y="0"/>
                </a:lnTo>
                <a:lnTo>
                  <a:pt x="152" y="31"/>
                </a:lnTo>
                <a:lnTo>
                  <a:pt x="176" y="31"/>
                </a:lnTo>
                <a:lnTo>
                  <a:pt x="192" y="70"/>
                </a:lnTo>
                <a:lnTo>
                  <a:pt x="208" y="109"/>
                </a:lnTo>
                <a:lnTo>
                  <a:pt x="232" y="101"/>
                </a:lnTo>
                <a:lnTo>
                  <a:pt x="248" y="132"/>
                </a:lnTo>
                <a:lnTo>
                  <a:pt x="232" y="202"/>
                </a:lnTo>
                <a:lnTo>
                  <a:pt x="248" y="218"/>
                </a:lnTo>
                <a:lnTo>
                  <a:pt x="264" y="225"/>
                </a:lnTo>
                <a:close/>
              </a:path>
            </a:pathLst>
          </a:custGeom>
          <a:solidFill>
            <a:srgbClr val="FFFF99"/>
          </a:solidFill>
          <a:ln w="12700">
            <a:solidFill>
              <a:schemeClr val="tx1"/>
            </a:solidFill>
            <a:prstDash val="solid"/>
            <a:round/>
            <a:headEnd/>
            <a:tailEnd/>
          </a:ln>
        </p:spPr>
        <p:txBody>
          <a:bodyPr/>
          <a:lstStyle/>
          <a:p>
            <a:endParaRPr lang="en-US"/>
          </a:p>
        </p:txBody>
      </p:sp>
      <p:sp>
        <p:nvSpPr>
          <p:cNvPr id="156" name="Freeform 153"/>
          <p:cNvSpPr>
            <a:spLocks/>
          </p:cNvSpPr>
          <p:nvPr/>
        </p:nvSpPr>
        <p:spPr bwMode="auto">
          <a:xfrm>
            <a:off x="3387725" y="3036889"/>
            <a:ext cx="450850" cy="396875"/>
          </a:xfrm>
          <a:custGeom>
            <a:avLst/>
            <a:gdLst>
              <a:gd name="T0" fmla="*/ 2147483646 w 248"/>
              <a:gd name="T1" fmla="*/ 2147483646 h 218"/>
              <a:gd name="T2" fmla="*/ 2147483646 w 248"/>
              <a:gd name="T3" fmla="*/ 2147483646 h 218"/>
              <a:gd name="T4" fmla="*/ 2147483646 w 248"/>
              <a:gd name="T5" fmla="*/ 2147483646 h 218"/>
              <a:gd name="T6" fmla="*/ 2147483646 w 248"/>
              <a:gd name="T7" fmla="*/ 2147483646 h 218"/>
              <a:gd name="T8" fmla="*/ 2147483646 w 248"/>
              <a:gd name="T9" fmla="*/ 2147483646 h 218"/>
              <a:gd name="T10" fmla="*/ 2147483646 w 248"/>
              <a:gd name="T11" fmla="*/ 2147483646 h 218"/>
              <a:gd name="T12" fmla="*/ 0 w 248"/>
              <a:gd name="T13" fmla="*/ 2147483646 h 218"/>
              <a:gd name="T14" fmla="*/ 2147483646 w 248"/>
              <a:gd name="T15" fmla="*/ 2147483646 h 218"/>
              <a:gd name="T16" fmla="*/ 2147483646 w 248"/>
              <a:gd name="T17" fmla="*/ 2147483646 h 218"/>
              <a:gd name="T18" fmla="*/ 2147483646 w 248"/>
              <a:gd name="T19" fmla="*/ 2147483646 h 218"/>
              <a:gd name="T20" fmla="*/ 2147483646 w 248"/>
              <a:gd name="T21" fmla="*/ 2147483646 h 218"/>
              <a:gd name="T22" fmla="*/ 2147483646 w 248"/>
              <a:gd name="T23" fmla="*/ 2147483646 h 218"/>
              <a:gd name="T24" fmla="*/ 2147483646 w 248"/>
              <a:gd name="T25" fmla="*/ 2147483646 h 218"/>
              <a:gd name="T26" fmla="*/ 2147483646 w 248"/>
              <a:gd name="T27" fmla="*/ 0 h 218"/>
              <a:gd name="T28" fmla="*/ 2147483646 w 248"/>
              <a:gd name="T29" fmla="*/ 2147483646 h 218"/>
              <a:gd name="T30" fmla="*/ 2147483646 w 248"/>
              <a:gd name="T31" fmla="*/ 2147483646 h 218"/>
              <a:gd name="T32" fmla="*/ 2147483646 w 248"/>
              <a:gd name="T33" fmla="*/ 2147483646 h 218"/>
              <a:gd name="T34" fmla="*/ 2147483646 w 248"/>
              <a:gd name="T35" fmla="*/ 2147483646 h 218"/>
              <a:gd name="T36" fmla="*/ 2147483646 w 248"/>
              <a:gd name="T37" fmla="*/ 2147483646 h 2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8"/>
              <a:gd name="T58" fmla="*/ 0 h 218"/>
              <a:gd name="T59" fmla="*/ 248 w 248"/>
              <a:gd name="T60" fmla="*/ 218 h 2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8" h="218">
                <a:moveTo>
                  <a:pt x="200" y="194"/>
                </a:moveTo>
                <a:lnTo>
                  <a:pt x="192" y="194"/>
                </a:lnTo>
                <a:lnTo>
                  <a:pt x="184" y="179"/>
                </a:lnTo>
                <a:lnTo>
                  <a:pt x="160" y="210"/>
                </a:lnTo>
                <a:lnTo>
                  <a:pt x="88" y="218"/>
                </a:lnTo>
                <a:lnTo>
                  <a:pt x="64" y="124"/>
                </a:lnTo>
                <a:lnTo>
                  <a:pt x="0" y="46"/>
                </a:lnTo>
                <a:lnTo>
                  <a:pt x="40" y="23"/>
                </a:lnTo>
                <a:lnTo>
                  <a:pt x="112" y="46"/>
                </a:lnTo>
                <a:lnTo>
                  <a:pt x="104" y="39"/>
                </a:lnTo>
                <a:lnTo>
                  <a:pt x="168" y="15"/>
                </a:lnTo>
                <a:lnTo>
                  <a:pt x="192" y="23"/>
                </a:lnTo>
                <a:lnTo>
                  <a:pt x="192" y="15"/>
                </a:lnTo>
                <a:lnTo>
                  <a:pt x="208" y="0"/>
                </a:lnTo>
                <a:lnTo>
                  <a:pt x="248" y="23"/>
                </a:lnTo>
                <a:lnTo>
                  <a:pt x="248" y="70"/>
                </a:lnTo>
                <a:lnTo>
                  <a:pt x="208" y="132"/>
                </a:lnTo>
                <a:lnTo>
                  <a:pt x="200" y="171"/>
                </a:lnTo>
                <a:lnTo>
                  <a:pt x="200" y="194"/>
                </a:lnTo>
                <a:close/>
              </a:path>
            </a:pathLst>
          </a:custGeom>
          <a:solidFill>
            <a:srgbClr val="33CCFF"/>
          </a:solidFill>
          <a:ln w="12700">
            <a:solidFill>
              <a:schemeClr val="tx1"/>
            </a:solidFill>
            <a:prstDash val="solid"/>
            <a:round/>
            <a:headEnd/>
            <a:tailEnd/>
          </a:ln>
        </p:spPr>
        <p:txBody>
          <a:bodyPr/>
          <a:lstStyle/>
          <a:p>
            <a:endParaRPr lang="en-US">
              <a:solidFill>
                <a:srgbClr val="33CCFF"/>
              </a:solidFill>
            </a:endParaRPr>
          </a:p>
        </p:txBody>
      </p:sp>
      <p:sp>
        <p:nvSpPr>
          <p:cNvPr id="157" name="Freeform 154"/>
          <p:cNvSpPr>
            <a:spLocks/>
          </p:cNvSpPr>
          <p:nvPr/>
        </p:nvSpPr>
        <p:spPr bwMode="auto">
          <a:xfrm>
            <a:off x="3184526" y="2413000"/>
            <a:ext cx="523875" cy="425450"/>
          </a:xfrm>
          <a:custGeom>
            <a:avLst/>
            <a:gdLst>
              <a:gd name="T0" fmla="*/ 2147483646 w 288"/>
              <a:gd name="T1" fmla="*/ 2147483646 h 234"/>
              <a:gd name="T2" fmla="*/ 2147483646 w 288"/>
              <a:gd name="T3" fmla="*/ 2147483646 h 234"/>
              <a:gd name="T4" fmla="*/ 0 w 288"/>
              <a:gd name="T5" fmla="*/ 2147483646 h 234"/>
              <a:gd name="T6" fmla="*/ 0 w 288"/>
              <a:gd name="T7" fmla="*/ 2147483646 h 234"/>
              <a:gd name="T8" fmla="*/ 2147483646 w 288"/>
              <a:gd name="T9" fmla="*/ 2147483646 h 234"/>
              <a:gd name="T10" fmla="*/ 2147483646 w 288"/>
              <a:gd name="T11" fmla="*/ 2147483646 h 234"/>
              <a:gd name="T12" fmla="*/ 2147483646 w 288"/>
              <a:gd name="T13" fmla="*/ 2147483646 h 234"/>
              <a:gd name="T14" fmla="*/ 2147483646 w 288"/>
              <a:gd name="T15" fmla="*/ 2147483646 h 234"/>
              <a:gd name="T16" fmla="*/ 2147483646 w 288"/>
              <a:gd name="T17" fmla="*/ 2147483646 h 234"/>
              <a:gd name="T18" fmla="*/ 2147483646 w 288"/>
              <a:gd name="T19" fmla="*/ 0 h 234"/>
              <a:gd name="T20" fmla="*/ 2147483646 w 288"/>
              <a:gd name="T21" fmla="*/ 2147483646 h 234"/>
              <a:gd name="T22" fmla="*/ 2147483646 w 288"/>
              <a:gd name="T23" fmla="*/ 2147483646 h 234"/>
              <a:gd name="T24" fmla="*/ 2147483646 w 288"/>
              <a:gd name="T25" fmla="*/ 2147483646 h 234"/>
              <a:gd name="T26" fmla="*/ 2147483646 w 288"/>
              <a:gd name="T27" fmla="*/ 2147483646 h 234"/>
              <a:gd name="T28" fmla="*/ 2147483646 w 288"/>
              <a:gd name="T29" fmla="*/ 2147483646 h 234"/>
              <a:gd name="T30" fmla="*/ 2147483646 w 288"/>
              <a:gd name="T31" fmla="*/ 2147483646 h 234"/>
              <a:gd name="T32" fmla="*/ 2147483646 w 288"/>
              <a:gd name="T33" fmla="*/ 2147483646 h 234"/>
              <a:gd name="T34" fmla="*/ 2147483646 w 288"/>
              <a:gd name="T35" fmla="*/ 2147483646 h 234"/>
              <a:gd name="T36" fmla="*/ 2147483646 w 288"/>
              <a:gd name="T37" fmla="*/ 2147483646 h 234"/>
              <a:gd name="T38" fmla="*/ 2147483646 w 288"/>
              <a:gd name="T39" fmla="*/ 2147483646 h 234"/>
              <a:gd name="T40" fmla="*/ 2147483646 w 288"/>
              <a:gd name="T41" fmla="*/ 2147483646 h 234"/>
              <a:gd name="T42" fmla="*/ 2147483646 w 288"/>
              <a:gd name="T43" fmla="*/ 2147483646 h 2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8"/>
              <a:gd name="T67" fmla="*/ 0 h 234"/>
              <a:gd name="T68" fmla="*/ 288 w 288"/>
              <a:gd name="T69" fmla="*/ 234 h 2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8" h="234">
                <a:moveTo>
                  <a:pt x="40" y="234"/>
                </a:moveTo>
                <a:lnTo>
                  <a:pt x="24" y="195"/>
                </a:lnTo>
                <a:lnTo>
                  <a:pt x="0" y="195"/>
                </a:lnTo>
                <a:lnTo>
                  <a:pt x="0" y="164"/>
                </a:lnTo>
                <a:lnTo>
                  <a:pt x="16" y="140"/>
                </a:lnTo>
                <a:lnTo>
                  <a:pt x="32" y="70"/>
                </a:lnTo>
                <a:lnTo>
                  <a:pt x="56" y="70"/>
                </a:lnTo>
                <a:lnTo>
                  <a:pt x="72" y="86"/>
                </a:lnTo>
                <a:lnTo>
                  <a:pt x="96" y="39"/>
                </a:lnTo>
                <a:lnTo>
                  <a:pt x="168" y="0"/>
                </a:lnTo>
                <a:lnTo>
                  <a:pt x="184" y="16"/>
                </a:lnTo>
                <a:lnTo>
                  <a:pt x="184" y="55"/>
                </a:lnTo>
                <a:lnTo>
                  <a:pt x="208" y="70"/>
                </a:lnTo>
                <a:lnTo>
                  <a:pt x="232" y="55"/>
                </a:lnTo>
                <a:lnTo>
                  <a:pt x="248" y="70"/>
                </a:lnTo>
                <a:lnTo>
                  <a:pt x="240" y="93"/>
                </a:lnTo>
                <a:lnTo>
                  <a:pt x="264" y="101"/>
                </a:lnTo>
                <a:lnTo>
                  <a:pt x="288" y="148"/>
                </a:lnTo>
                <a:lnTo>
                  <a:pt x="232" y="156"/>
                </a:lnTo>
                <a:lnTo>
                  <a:pt x="80" y="226"/>
                </a:lnTo>
                <a:lnTo>
                  <a:pt x="56" y="218"/>
                </a:lnTo>
                <a:lnTo>
                  <a:pt x="40" y="234"/>
                </a:lnTo>
                <a:close/>
              </a:path>
            </a:pathLst>
          </a:custGeom>
          <a:solidFill>
            <a:srgbClr val="FFFF99"/>
          </a:solidFill>
          <a:ln w="12700">
            <a:solidFill>
              <a:schemeClr val="tx1"/>
            </a:solidFill>
            <a:prstDash val="solid"/>
            <a:round/>
            <a:headEnd/>
            <a:tailEnd/>
          </a:ln>
        </p:spPr>
        <p:txBody>
          <a:bodyPr/>
          <a:lstStyle/>
          <a:p>
            <a:endParaRPr lang="en-US"/>
          </a:p>
        </p:txBody>
      </p:sp>
      <p:sp>
        <p:nvSpPr>
          <p:cNvPr id="158" name="Freeform 155"/>
          <p:cNvSpPr>
            <a:spLocks/>
          </p:cNvSpPr>
          <p:nvPr/>
        </p:nvSpPr>
        <p:spPr bwMode="auto">
          <a:xfrm>
            <a:off x="3751264" y="3135313"/>
            <a:ext cx="363537" cy="254000"/>
          </a:xfrm>
          <a:custGeom>
            <a:avLst/>
            <a:gdLst>
              <a:gd name="T0" fmla="*/ 2147483646 w 200"/>
              <a:gd name="T1" fmla="*/ 2147483646 h 140"/>
              <a:gd name="T2" fmla="*/ 2147483646 w 200"/>
              <a:gd name="T3" fmla="*/ 2147483646 h 140"/>
              <a:gd name="T4" fmla="*/ 0 w 200"/>
              <a:gd name="T5" fmla="*/ 2147483646 h 140"/>
              <a:gd name="T6" fmla="*/ 0 w 200"/>
              <a:gd name="T7" fmla="*/ 2147483646 h 140"/>
              <a:gd name="T8" fmla="*/ 2147483646 w 200"/>
              <a:gd name="T9" fmla="*/ 2147483646 h 140"/>
              <a:gd name="T10" fmla="*/ 2147483646 w 200"/>
              <a:gd name="T11" fmla="*/ 2147483646 h 140"/>
              <a:gd name="T12" fmla="*/ 2147483646 w 200"/>
              <a:gd name="T13" fmla="*/ 0 h 140"/>
              <a:gd name="T14" fmla="*/ 2147483646 w 200"/>
              <a:gd name="T15" fmla="*/ 2147483646 h 140"/>
              <a:gd name="T16" fmla="*/ 2147483646 w 200"/>
              <a:gd name="T17" fmla="*/ 2147483646 h 140"/>
              <a:gd name="T18" fmla="*/ 2147483646 w 200"/>
              <a:gd name="T19" fmla="*/ 2147483646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
              <a:gd name="T31" fmla="*/ 0 h 140"/>
              <a:gd name="T32" fmla="*/ 200 w 200"/>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 h="140">
                <a:moveTo>
                  <a:pt x="200" y="140"/>
                </a:moveTo>
                <a:lnTo>
                  <a:pt x="72" y="132"/>
                </a:lnTo>
                <a:lnTo>
                  <a:pt x="0" y="140"/>
                </a:lnTo>
                <a:lnTo>
                  <a:pt x="0" y="117"/>
                </a:lnTo>
                <a:lnTo>
                  <a:pt x="8" y="78"/>
                </a:lnTo>
                <a:lnTo>
                  <a:pt x="48" y="16"/>
                </a:lnTo>
                <a:lnTo>
                  <a:pt x="96" y="0"/>
                </a:lnTo>
                <a:lnTo>
                  <a:pt x="120" y="16"/>
                </a:lnTo>
                <a:lnTo>
                  <a:pt x="200" y="93"/>
                </a:lnTo>
                <a:lnTo>
                  <a:pt x="200" y="140"/>
                </a:lnTo>
                <a:close/>
              </a:path>
            </a:pathLst>
          </a:custGeom>
          <a:solidFill>
            <a:srgbClr val="FFFF99"/>
          </a:solidFill>
          <a:ln w="12700">
            <a:solidFill>
              <a:schemeClr val="tx1"/>
            </a:solidFill>
            <a:prstDash val="solid"/>
            <a:round/>
            <a:headEnd/>
            <a:tailEnd/>
          </a:ln>
        </p:spPr>
        <p:txBody>
          <a:bodyPr/>
          <a:lstStyle/>
          <a:p>
            <a:endParaRPr lang="en-US"/>
          </a:p>
        </p:txBody>
      </p:sp>
      <p:sp>
        <p:nvSpPr>
          <p:cNvPr id="159" name="Freeform 156"/>
          <p:cNvSpPr>
            <a:spLocks/>
          </p:cNvSpPr>
          <p:nvPr/>
        </p:nvSpPr>
        <p:spPr bwMode="auto">
          <a:xfrm>
            <a:off x="3838576" y="2909889"/>
            <a:ext cx="538163" cy="479425"/>
          </a:xfrm>
          <a:custGeom>
            <a:avLst/>
            <a:gdLst>
              <a:gd name="T0" fmla="*/ 2147483646 w 296"/>
              <a:gd name="T1" fmla="*/ 2147483646 h 264"/>
              <a:gd name="T2" fmla="*/ 2147483646 w 296"/>
              <a:gd name="T3" fmla="*/ 2147483646 h 264"/>
              <a:gd name="T4" fmla="*/ 2147483646 w 296"/>
              <a:gd name="T5" fmla="*/ 2147483646 h 264"/>
              <a:gd name="T6" fmla="*/ 2147483646 w 296"/>
              <a:gd name="T7" fmla="*/ 2147483646 h 264"/>
              <a:gd name="T8" fmla="*/ 2147483646 w 296"/>
              <a:gd name="T9" fmla="*/ 2147483646 h 264"/>
              <a:gd name="T10" fmla="*/ 2147483646 w 296"/>
              <a:gd name="T11" fmla="*/ 2147483646 h 264"/>
              <a:gd name="T12" fmla="*/ 0 w 296"/>
              <a:gd name="T13" fmla="*/ 2147483646 h 264"/>
              <a:gd name="T14" fmla="*/ 0 w 296"/>
              <a:gd name="T15" fmla="*/ 2147483646 h 264"/>
              <a:gd name="T16" fmla="*/ 2147483646 w 296"/>
              <a:gd name="T17" fmla="*/ 2147483646 h 264"/>
              <a:gd name="T18" fmla="*/ 2147483646 w 296"/>
              <a:gd name="T19" fmla="*/ 2147483646 h 264"/>
              <a:gd name="T20" fmla="*/ 2147483646 w 296"/>
              <a:gd name="T21" fmla="*/ 2147483646 h 264"/>
              <a:gd name="T22" fmla="*/ 2147483646 w 296"/>
              <a:gd name="T23" fmla="*/ 2147483646 h 264"/>
              <a:gd name="T24" fmla="*/ 2147483646 w 296"/>
              <a:gd name="T25" fmla="*/ 2147483646 h 264"/>
              <a:gd name="T26" fmla="*/ 2147483646 w 296"/>
              <a:gd name="T27" fmla="*/ 2147483646 h 264"/>
              <a:gd name="T28" fmla="*/ 2147483646 w 296"/>
              <a:gd name="T29" fmla="*/ 2147483646 h 264"/>
              <a:gd name="T30" fmla="*/ 2147483646 w 296"/>
              <a:gd name="T31" fmla="*/ 0 h 264"/>
              <a:gd name="T32" fmla="*/ 2147483646 w 296"/>
              <a:gd name="T33" fmla="*/ 2147483646 h 264"/>
              <a:gd name="T34" fmla="*/ 2147483646 w 296"/>
              <a:gd name="T35" fmla="*/ 2147483646 h 264"/>
              <a:gd name="T36" fmla="*/ 2147483646 w 296"/>
              <a:gd name="T37" fmla="*/ 2147483646 h 264"/>
              <a:gd name="T38" fmla="*/ 2147483646 w 296"/>
              <a:gd name="T39" fmla="*/ 2147483646 h 2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6"/>
              <a:gd name="T61" fmla="*/ 0 h 264"/>
              <a:gd name="T62" fmla="*/ 296 w 296"/>
              <a:gd name="T63" fmla="*/ 264 h 2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6" h="264">
                <a:moveTo>
                  <a:pt x="256" y="264"/>
                </a:moveTo>
                <a:lnTo>
                  <a:pt x="200" y="264"/>
                </a:lnTo>
                <a:lnTo>
                  <a:pt x="152" y="264"/>
                </a:lnTo>
                <a:lnTo>
                  <a:pt x="152" y="217"/>
                </a:lnTo>
                <a:lnTo>
                  <a:pt x="72" y="140"/>
                </a:lnTo>
                <a:lnTo>
                  <a:pt x="48" y="124"/>
                </a:lnTo>
                <a:lnTo>
                  <a:pt x="0" y="140"/>
                </a:lnTo>
                <a:lnTo>
                  <a:pt x="0" y="93"/>
                </a:lnTo>
                <a:lnTo>
                  <a:pt x="8" y="93"/>
                </a:lnTo>
                <a:lnTo>
                  <a:pt x="16" y="62"/>
                </a:lnTo>
                <a:lnTo>
                  <a:pt x="48" y="54"/>
                </a:lnTo>
                <a:lnTo>
                  <a:pt x="136" y="38"/>
                </a:lnTo>
                <a:lnTo>
                  <a:pt x="152" y="54"/>
                </a:lnTo>
                <a:lnTo>
                  <a:pt x="216" y="46"/>
                </a:lnTo>
                <a:lnTo>
                  <a:pt x="224" y="23"/>
                </a:lnTo>
                <a:lnTo>
                  <a:pt x="264" y="0"/>
                </a:lnTo>
                <a:lnTo>
                  <a:pt x="296" y="23"/>
                </a:lnTo>
                <a:lnTo>
                  <a:pt x="288" y="163"/>
                </a:lnTo>
                <a:lnTo>
                  <a:pt x="256" y="241"/>
                </a:lnTo>
                <a:lnTo>
                  <a:pt x="256" y="264"/>
                </a:lnTo>
                <a:close/>
              </a:path>
            </a:pathLst>
          </a:custGeom>
          <a:solidFill>
            <a:srgbClr val="FFFF99"/>
          </a:solidFill>
          <a:ln w="12700">
            <a:solidFill>
              <a:schemeClr val="tx1"/>
            </a:solidFill>
            <a:prstDash val="solid"/>
            <a:round/>
            <a:headEnd/>
            <a:tailEnd/>
          </a:ln>
        </p:spPr>
        <p:txBody>
          <a:bodyPr/>
          <a:lstStyle/>
          <a:p>
            <a:endParaRPr lang="en-US"/>
          </a:p>
        </p:txBody>
      </p:sp>
      <p:sp>
        <p:nvSpPr>
          <p:cNvPr id="160" name="Freeform 157"/>
          <p:cNvSpPr>
            <a:spLocks/>
          </p:cNvSpPr>
          <p:nvPr/>
        </p:nvSpPr>
        <p:spPr bwMode="auto">
          <a:xfrm>
            <a:off x="3606800" y="2384425"/>
            <a:ext cx="349250" cy="439738"/>
          </a:xfrm>
          <a:custGeom>
            <a:avLst/>
            <a:gdLst>
              <a:gd name="T0" fmla="*/ 2147483646 w 192"/>
              <a:gd name="T1" fmla="*/ 2147483646 h 242"/>
              <a:gd name="T2" fmla="*/ 2147483646 w 192"/>
              <a:gd name="T3" fmla="*/ 2147483646 h 242"/>
              <a:gd name="T4" fmla="*/ 2147483646 w 192"/>
              <a:gd name="T5" fmla="*/ 2147483646 h 242"/>
              <a:gd name="T6" fmla="*/ 2147483646 w 192"/>
              <a:gd name="T7" fmla="*/ 2147483646 h 242"/>
              <a:gd name="T8" fmla="*/ 2147483646 w 192"/>
              <a:gd name="T9" fmla="*/ 2147483646 h 242"/>
              <a:gd name="T10" fmla="*/ 2147483646 w 192"/>
              <a:gd name="T11" fmla="*/ 2147483646 h 242"/>
              <a:gd name="T12" fmla="*/ 2147483646 w 192"/>
              <a:gd name="T13" fmla="*/ 2147483646 h 242"/>
              <a:gd name="T14" fmla="*/ 0 w 192"/>
              <a:gd name="T15" fmla="*/ 2147483646 h 242"/>
              <a:gd name="T16" fmla="*/ 2147483646 w 192"/>
              <a:gd name="T17" fmla="*/ 2147483646 h 242"/>
              <a:gd name="T18" fmla="*/ 2147483646 w 192"/>
              <a:gd name="T19" fmla="*/ 2147483646 h 242"/>
              <a:gd name="T20" fmla="*/ 2147483646 w 192"/>
              <a:gd name="T21" fmla="*/ 0 h 242"/>
              <a:gd name="T22" fmla="*/ 2147483646 w 192"/>
              <a:gd name="T23" fmla="*/ 2147483646 h 242"/>
              <a:gd name="T24" fmla="*/ 2147483646 w 192"/>
              <a:gd name="T25" fmla="*/ 2147483646 h 242"/>
              <a:gd name="T26" fmla="*/ 2147483646 w 192"/>
              <a:gd name="T27" fmla="*/ 2147483646 h 242"/>
              <a:gd name="T28" fmla="*/ 2147483646 w 192"/>
              <a:gd name="T29" fmla="*/ 2147483646 h 242"/>
              <a:gd name="T30" fmla="*/ 2147483646 w 192"/>
              <a:gd name="T31" fmla="*/ 2147483646 h 242"/>
              <a:gd name="T32" fmla="*/ 2147483646 w 192"/>
              <a:gd name="T33" fmla="*/ 2147483646 h 242"/>
              <a:gd name="T34" fmla="*/ 2147483646 w 192"/>
              <a:gd name="T35" fmla="*/ 2147483646 h 242"/>
              <a:gd name="T36" fmla="*/ 2147483646 w 192"/>
              <a:gd name="T37" fmla="*/ 2147483646 h 242"/>
              <a:gd name="T38" fmla="*/ 2147483646 w 192"/>
              <a:gd name="T39" fmla="*/ 2147483646 h 242"/>
              <a:gd name="T40" fmla="*/ 2147483646 w 192"/>
              <a:gd name="T41" fmla="*/ 2147483646 h 242"/>
              <a:gd name="T42" fmla="*/ 2147483646 w 192"/>
              <a:gd name="T43" fmla="*/ 2147483646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2"/>
              <a:gd name="T67" fmla="*/ 0 h 242"/>
              <a:gd name="T68" fmla="*/ 192 w 192"/>
              <a:gd name="T69" fmla="*/ 242 h 2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2" h="242">
                <a:moveTo>
                  <a:pt x="120" y="234"/>
                </a:moveTo>
                <a:lnTo>
                  <a:pt x="88" y="211"/>
                </a:lnTo>
                <a:lnTo>
                  <a:pt x="80" y="172"/>
                </a:lnTo>
                <a:lnTo>
                  <a:pt x="56" y="164"/>
                </a:lnTo>
                <a:lnTo>
                  <a:pt x="32" y="117"/>
                </a:lnTo>
                <a:lnTo>
                  <a:pt x="8" y="109"/>
                </a:lnTo>
                <a:lnTo>
                  <a:pt x="16" y="86"/>
                </a:lnTo>
                <a:lnTo>
                  <a:pt x="0" y="71"/>
                </a:lnTo>
                <a:lnTo>
                  <a:pt x="24" y="47"/>
                </a:lnTo>
                <a:lnTo>
                  <a:pt x="48" y="8"/>
                </a:lnTo>
                <a:lnTo>
                  <a:pt x="80" y="0"/>
                </a:lnTo>
                <a:lnTo>
                  <a:pt x="88" y="39"/>
                </a:lnTo>
                <a:lnTo>
                  <a:pt x="104" y="32"/>
                </a:lnTo>
                <a:lnTo>
                  <a:pt x="136" y="63"/>
                </a:lnTo>
                <a:lnTo>
                  <a:pt x="136" y="47"/>
                </a:lnTo>
                <a:lnTo>
                  <a:pt x="160" y="47"/>
                </a:lnTo>
                <a:lnTo>
                  <a:pt x="160" y="86"/>
                </a:lnTo>
                <a:lnTo>
                  <a:pt x="184" y="94"/>
                </a:lnTo>
                <a:lnTo>
                  <a:pt x="192" y="164"/>
                </a:lnTo>
                <a:lnTo>
                  <a:pt x="160" y="218"/>
                </a:lnTo>
                <a:lnTo>
                  <a:pt x="128" y="242"/>
                </a:lnTo>
                <a:lnTo>
                  <a:pt x="120" y="234"/>
                </a:lnTo>
                <a:close/>
              </a:path>
            </a:pathLst>
          </a:custGeom>
          <a:solidFill>
            <a:srgbClr val="FFFF99"/>
          </a:solidFill>
          <a:ln w="12700">
            <a:solidFill>
              <a:schemeClr val="tx1"/>
            </a:solidFill>
            <a:prstDash val="solid"/>
            <a:round/>
            <a:headEnd/>
            <a:tailEnd/>
          </a:ln>
        </p:spPr>
        <p:txBody>
          <a:bodyPr/>
          <a:lstStyle/>
          <a:p>
            <a:endParaRPr lang="en-US"/>
          </a:p>
        </p:txBody>
      </p:sp>
      <p:sp>
        <p:nvSpPr>
          <p:cNvPr id="161" name="Freeform 158"/>
          <p:cNvSpPr>
            <a:spLocks/>
          </p:cNvSpPr>
          <p:nvPr/>
        </p:nvSpPr>
        <p:spPr bwMode="auto">
          <a:xfrm>
            <a:off x="1905001" y="3281363"/>
            <a:ext cx="581025" cy="354012"/>
          </a:xfrm>
          <a:custGeom>
            <a:avLst/>
            <a:gdLst>
              <a:gd name="T0" fmla="*/ 2147483646 w 320"/>
              <a:gd name="T1" fmla="*/ 2147483646 h 195"/>
              <a:gd name="T2" fmla="*/ 2147483646 w 320"/>
              <a:gd name="T3" fmla="*/ 2147483646 h 195"/>
              <a:gd name="T4" fmla="*/ 0 w 320"/>
              <a:gd name="T5" fmla="*/ 2147483646 h 195"/>
              <a:gd name="T6" fmla="*/ 2147483646 w 320"/>
              <a:gd name="T7" fmla="*/ 2147483646 h 195"/>
              <a:gd name="T8" fmla="*/ 2147483646 w 320"/>
              <a:gd name="T9" fmla="*/ 2147483646 h 195"/>
              <a:gd name="T10" fmla="*/ 2147483646 w 320"/>
              <a:gd name="T11" fmla="*/ 2147483646 h 195"/>
              <a:gd name="T12" fmla="*/ 2147483646 w 320"/>
              <a:gd name="T13" fmla="*/ 2147483646 h 195"/>
              <a:gd name="T14" fmla="*/ 2147483646 w 320"/>
              <a:gd name="T15" fmla="*/ 2147483646 h 195"/>
              <a:gd name="T16" fmla="*/ 2147483646 w 320"/>
              <a:gd name="T17" fmla="*/ 0 h 195"/>
              <a:gd name="T18" fmla="*/ 2147483646 w 320"/>
              <a:gd name="T19" fmla="*/ 2147483646 h 195"/>
              <a:gd name="T20" fmla="*/ 2147483646 w 320"/>
              <a:gd name="T21" fmla="*/ 2147483646 h 195"/>
              <a:gd name="T22" fmla="*/ 2147483646 w 320"/>
              <a:gd name="T23" fmla="*/ 2147483646 h 195"/>
              <a:gd name="T24" fmla="*/ 2147483646 w 320"/>
              <a:gd name="T25" fmla="*/ 2147483646 h 195"/>
              <a:gd name="T26" fmla="*/ 2147483646 w 320"/>
              <a:gd name="T27" fmla="*/ 2147483646 h 195"/>
              <a:gd name="T28" fmla="*/ 2147483646 w 320"/>
              <a:gd name="T29" fmla="*/ 2147483646 h 195"/>
              <a:gd name="T30" fmla="*/ 2147483646 w 320"/>
              <a:gd name="T31" fmla="*/ 2147483646 h 195"/>
              <a:gd name="T32" fmla="*/ 2147483646 w 320"/>
              <a:gd name="T33" fmla="*/ 2147483646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0"/>
              <a:gd name="T52" fmla="*/ 0 h 195"/>
              <a:gd name="T53" fmla="*/ 320 w 320"/>
              <a:gd name="T54" fmla="*/ 195 h 1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0" h="195">
                <a:moveTo>
                  <a:pt x="168" y="195"/>
                </a:moveTo>
                <a:lnTo>
                  <a:pt x="104" y="195"/>
                </a:lnTo>
                <a:lnTo>
                  <a:pt x="0" y="195"/>
                </a:lnTo>
                <a:lnTo>
                  <a:pt x="16" y="47"/>
                </a:lnTo>
                <a:lnTo>
                  <a:pt x="16" y="39"/>
                </a:lnTo>
                <a:lnTo>
                  <a:pt x="56" y="8"/>
                </a:lnTo>
                <a:lnTo>
                  <a:pt x="72" y="31"/>
                </a:lnTo>
                <a:lnTo>
                  <a:pt x="120" y="23"/>
                </a:lnTo>
                <a:lnTo>
                  <a:pt x="152" y="0"/>
                </a:lnTo>
                <a:lnTo>
                  <a:pt x="184" y="39"/>
                </a:lnTo>
                <a:lnTo>
                  <a:pt x="248" y="23"/>
                </a:lnTo>
                <a:lnTo>
                  <a:pt x="320" y="23"/>
                </a:lnTo>
                <a:lnTo>
                  <a:pt x="304" y="78"/>
                </a:lnTo>
                <a:lnTo>
                  <a:pt x="240" y="93"/>
                </a:lnTo>
                <a:lnTo>
                  <a:pt x="192" y="148"/>
                </a:lnTo>
                <a:lnTo>
                  <a:pt x="192" y="171"/>
                </a:lnTo>
                <a:lnTo>
                  <a:pt x="168" y="195"/>
                </a:lnTo>
                <a:close/>
              </a:path>
            </a:pathLst>
          </a:custGeom>
          <a:solidFill>
            <a:srgbClr val="FFFF99"/>
          </a:solidFill>
          <a:ln w="12700">
            <a:solidFill>
              <a:schemeClr val="tx1"/>
            </a:solidFill>
            <a:prstDash val="solid"/>
            <a:round/>
            <a:headEnd/>
            <a:tailEnd/>
          </a:ln>
        </p:spPr>
        <p:txBody>
          <a:bodyPr/>
          <a:lstStyle/>
          <a:p>
            <a:endParaRPr lang="en-US"/>
          </a:p>
        </p:txBody>
      </p:sp>
      <p:sp>
        <p:nvSpPr>
          <p:cNvPr id="162" name="Freeform 159"/>
          <p:cNvSpPr>
            <a:spLocks/>
          </p:cNvSpPr>
          <p:nvPr/>
        </p:nvSpPr>
        <p:spPr bwMode="auto">
          <a:xfrm>
            <a:off x="2213769" y="3422651"/>
            <a:ext cx="481013" cy="212725"/>
          </a:xfrm>
          <a:custGeom>
            <a:avLst/>
            <a:gdLst>
              <a:gd name="T0" fmla="*/ 2147483646 w 264"/>
              <a:gd name="T1" fmla="*/ 2147483646 h 117"/>
              <a:gd name="T2" fmla="*/ 0 w 264"/>
              <a:gd name="T3" fmla="*/ 2147483646 h 117"/>
              <a:gd name="T4" fmla="*/ 2147483646 w 264"/>
              <a:gd name="T5" fmla="*/ 2147483646 h 117"/>
              <a:gd name="T6" fmla="*/ 2147483646 w 264"/>
              <a:gd name="T7" fmla="*/ 2147483646 h 117"/>
              <a:gd name="T8" fmla="*/ 2147483646 w 264"/>
              <a:gd name="T9" fmla="*/ 2147483646 h 117"/>
              <a:gd name="T10" fmla="*/ 2147483646 w 264"/>
              <a:gd name="T11" fmla="*/ 0 h 117"/>
              <a:gd name="T12" fmla="*/ 2147483646 w 264"/>
              <a:gd name="T13" fmla="*/ 0 h 117"/>
              <a:gd name="T14" fmla="*/ 2147483646 w 264"/>
              <a:gd name="T15" fmla="*/ 2147483646 h 117"/>
              <a:gd name="T16" fmla="*/ 2147483646 w 264"/>
              <a:gd name="T17" fmla="*/ 2147483646 h 117"/>
              <a:gd name="T18" fmla="*/ 2147483646 w 264"/>
              <a:gd name="T19" fmla="*/ 2147483646 h 117"/>
              <a:gd name="T20" fmla="*/ 2147483646 w 264"/>
              <a:gd name="T21" fmla="*/ 2147483646 h 117"/>
              <a:gd name="T22" fmla="*/ 2147483646 w 264"/>
              <a:gd name="T23" fmla="*/ 2147483646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4"/>
              <a:gd name="T37" fmla="*/ 0 h 117"/>
              <a:gd name="T38" fmla="*/ 264 w 2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4" h="117">
                <a:moveTo>
                  <a:pt x="32" y="117"/>
                </a:moveTo>
                <a:lnTo>
                  <a:pt x="0" y="117"/>
                </a:lnTo>
                <a:lnTo>
                  <a:pt x="24" y="93"/>
                </a:lnTo>
                <a:lnTo>
                  <a:pt x="24" y="70"/>
                </a:lnTo>
                <a:lnTo>
                  <a:pt x="72" y="15"/>
                </a:lnTo>
                <a:lnTo>
                  <a:pt x="136" y="0"/>
                </a:lnTo>
                <a:lnTo>
                  <a:pt x="176" y="0"/>
                </a:lnTo>
                <a:lnTo>
                  <a:pt x="248" y="109"/>
                </a:lnTo>
                <a:lnTo>
                  <a:pt x="264" y="109"/>
                </a:lnTo>
                <a:lnTo>
                  <a:pt x="232" y="109"/>
                </a:lnTo>
                <a:lnTo>
                  <a:pt x="200" y="117"/>
                </a:lnTo>
                <a:lnTo>
                  <a:pt x="32" y="117"/>
                </a:lnTo>
                <a:close/>
              </a:path>
            </a:pathLst>
          </a:custGeom>
          <a:solidFill>
            <a:srgbClr val="00B0F0"/>
          </a:solidFill>
          <a:ln w="12700">
            <a:solidFill>
              <a:schemeClr val="tx1"/>
            </a:solidFill>
            <a:prstDash val="solid"/>
            <a:round/>
            <a:headEnd/>
            <a:tailEnd/>
          </a:ln>
        </p:spPr>
        <p:txBody>
          <a:bodyPr/>
          <a:lstStyle/>
          <a:p>
            <a:endParaRPr lang="en-US">
              <a:solidFill>
                <a:srgbClr val="00B0F0"/>
              </a:solidFill>
            </a:endParaRPr>
          </a:p>
        </p:txBody>
      </p:sp>
      <p:sp>
        <p:nvSpPr>
          <p:cNvPr id="163" name="Freeform 160"/>
          <p:cNvSpPr>
            <a:spLocks/>
          </p:cNvSpPr>
          <p:nvPr/>
        </p:nvSpPr>
        <p:spPr bwMode="auto">
          <a:xfrm>
            <a:off x="5483225" y="3036889"/>
            <a:ext cx="420688" cy="396875"/>
          </a:xfrm>
          <a:custGeom>
            <a:avLst/>
            <a:gdLst>
              <a:gd name="T0" fmla="*/ 2147483646 w 232"/>
              <a:gd name="T1" fmla="*/ 2147483646 h 218"/>
              <a:gd name="T2" fmla="*/ 2147483646 w 232"/>
              <a:gd name="T3" fmla="*/ 2147483646 h 218"/>
              <a:gd name="T4" fmla="*/ 0 w 232"/>
              <a:gd name="T5" fmla="*/ 2147483646 h 218"/>
              <a:gd name="T6" fmla="*/ 0 w 232"/>
              <a:gd name="T7" fmla="*/ 2147483646 h 218"/>
              <a:gd name="T8" fmla="*/ 2147483646 w 232"/>
              <a:gd name="T9" fmla="*/ 0 h 218"/>
              <a:gd name="T10" fmla="*/ 2147483646 w 232"/>
              <a:gd name="T11" fmla="*/ 0 h 218"/>
              <a:gd name="T12" fmla="*/ 2147483646 w 232"/>
              <a:gd name="T13" fmla="*/ 2147483646 h 218"/>
              <a:gd name="T14" fmla="*/ 2147483646 w 232"/>
              <a:gd name="T15" fmla="*/ 2147483646 h 218"/>
              <a:gd name="T16" fmla="*/ 2147483646 w 232"/>
              <a:gd name="T17" fmla="*/ 2147483646 h 218"/>
              <a:gd name="T18" fmla="*/ 2147483646 w 232"/>
              <a:gd name="T19" fmla="*/ 2147483646 h 218"/>
              <a:gd name="T20" fmla="*/ 2147483646 w 232"/>
              <a:gd name="T21" fmla="*/ 2147483646 h 218"/>
              <a:gd name="T22" fmla="*/ 2147483646 w 232"/>
              <a:gd name="T23" fmla="*/ 2147483646 h 218"/>
              <a:gd name="T24" fmla="*/ 2147483646 w 232"/>
              <a:gd name="T25" fmla="*/ 2147483646 h 218"/>
              <a:gd name="T26" fmla="*/ 2147483646 w 232"/>
              <a:gd name="T27" fmla="*/ 2147483646 h 218"/>
              <a:gd name="T28" fmla="*/ 2147483646 w 232"/>
              <a:gd name="T29" fmla="*/ 2147483646 h 218"/>
              <a:gd name="T30" fmla="*/ 2147483646 w 232"/>
              <a:gd name="T31" fmla="*/ 2147483646 h 218"/>
              <a:gd name="T32" fmla="*/ 2147483646 w 232"/>
              <a:gd name="T33" fmla="*/ 2147483646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218"/>
              <a:gd name="T53" fmla="*/ 232 w 232"/>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218">
                <a:moveTo>
                  <a:pt x="120" y="186"/>
                </a:moveTo>
                <a:lnTo>
                  <a:pt x="80" y="210"/>
                </a:lnTo>
                <a:lnTo>
                  <a:pt x="0" y="194"/>
                </a:lnTo>
                <a:lnTo>
                  <a:pt x="0" y="186"/>
                </a:lnTo>
                <a:lnTo>
                  <a:pt x="104" y="0"/>
                </a:lnTo>
                <a:lnTo>
                  <a:pt x="168" y="0"/>
                </a:lnTo>
                <a:lnTo>
                  <a:pt x="208" y="31"/>
                </a:lnTo>
                <a:lnTo>
                  <a:pt x="208" y="62"/>
                </a:lnTo>
                <a:lnTo>
                  <a:pt x="232" y="77"/>
                </a:lnTo>
                <a:lnTo>
                  <a:pt x="208" y="147"/>
                </a:lnTo>
                <a:lnTo>
                  <a:pt x="232" y="202"/>
                </a:lnTo>
                <a:lnTo>
                  <a:pt x="224" y="218"/>
                </a:lnTo>
                <a:lnTo>
                  <a:pt x="200" y="186"/>
                </a:lnTo>
                <a:lnTo>
                  <a:pt x="176" y="218"/>
                </a:lnTo>
                <a:lnTo>
                  <a:pt x="144" y="210"/>
                </a:lnTo>
                <a:lnTo>
                  <a:pt x="128" y="179"/>
                </a:lnTo>
                <a:lnTo>
                  <a:pt x="120" y="186"/>
                </a:lnTo>
                <a:close/>
              </a:path>
            </a:pathLst>
          </a:custGeom>
          <a:solidFill>
            <a:srgbClr val="00CCFF"/>
          </a:solidFill>
          <a:ln w="12700">
            <a:solidFill>
              <a:schemeClr val="tx1"/>
            </a:solidFill>
            <a:prstDash val="solid"/>
            <a:round/>
            <a:headEnd/>
            <a:tailEnd/>
          </a:ln>
        </p:spPr>
        <p:txBody>
          <a:bodyPr/>
          <a:lstStyle/>
          <a:p>
            <a:endParaRPr lang="en-US"/>
          </a:p>
        </p:txBody>
      </p:sp>
      <p:sp>
        <p:nvSpPr>
          <p:cNvPr id="164" name="Freeform 161"/>
          <p:cNvSpPr>
            <a:spLocks/>
          </p:cNvSpPr>
          <p:nvPr/>
        </p:nvSpPr>
        <p:spPr bwMode="auto">
          <a:xfrm>
            <a:off x="5162551" y="3362325"/>
            <a:ext cx="538163" cy="452438"/>
          </a:xfrm>
          <a:custGeom>
            <a:avLst/>
            <a:gdLst>
              <a:gd name="T0" fmla="*/ 2147483646 w 296"/>
              <a:gd name="T1" fmla="*/ 2147483646 h 249"/>
              <a:gd name="T2" fmla="*/ 2147483646 w 296"/>
              <a:gd name="T3" fmla="*/ 2147483646 h 249"/>
              <a:gd name="T4" fmla="*/ 2147483646 w 296"/>
              <a:gd name="T5" fmla="*/ 2147483646 h 249"/>
              <a:gd name="T6" fmla="*/ 2147483646 w 296"/>
              <a:gd name="T7" fmla="*/ 2147483646 h 249"/>
              <a:gd name="T8" fmla="*/ 0 w 296"/>
              <a:gd name="T9" fmla="*/ 2147483646 h 249"/>
              <a:gd name="T10" fmla="*/ 2147483646 w 296"/>
              <a:gd name="T11" fmla="*/ 2147483646 h 249"/>
              <a:gd name="T12" fmla="*/ 2147483646 w 296"/>
              <a:gd name="T13" fmla="*/ 0 h 249"/>
              <a:gd name="T14" fmla="*/ 2147483646 w 296"/>
              <a:gd name="T15" fmla="*/ 2147483646 h 249"/>
              <a:gd name="T16" fmla="*/ 2147483646 w 296"/>
              <a:gd name="T17" fmla="*/ 2147483646 h 249"/>
              <a:gd name="T18" fmla="*/ 2147483646 w 296"/>
              <a:gd name="T19" fmla="*/ 2147483646 h 249"/>
              <a:gd name="T20" fmla="*/ 2147483646 w 296"/>
              <a:gd name="T21" fmla="*/ 2147483646 h 2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6"/>
              <a:gd name="T34" fmla="*/ 0 h 249"/>
              <a:gd name="T35" fmla="*/ 296 w 296"/>
              <a:gd name="T36" fmla="*/ 249 h 2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6" h="249">
                <a:moveTo>
                  <a:pt x="272" y="249"/>
                </a:moveTo>
                <a:lnTo>
                  <a:pt x="144" y="249"/>
                </a:lnTo>
                <a:lnTo>
                  <a:pt x="24" y="249"/>
                </a:lnTo>
                <a:lnTo>
                  <a:pt x="32" y="179"/>
                </a:lnTo>
                <a:lnTo>
                  <a:pt x="0" y="132"/>
                </a:lnTo>
                <a:lnTo>
                  <a:pt x="24" y="116"/>
                </a:lnTo>
                <a:lnTo>
                  <a:pt x="152" y="0"/>
                </a:lnTo>
                <a:lnTo>
                  <a:pt x="176" y="15"/>
                </a:lnTo>
                <a:lnTo>
                  <a:pt x="256" y="31"/>
                </a:lnTo>
                <a:lnTo>
                  <a:pt x="296" y="7"/>
                </a:lnTo>
                <a:lnTo>
                  <a:pt x="272" y="249"/>
                </a:lnTo>
                <a:close/>
              </a:path>
            </a:pathLst>
          </a:custGeom>
          <a:solidFill>
            <a:srgbClr val="FFFF99"/>
          </a:solidFill>
          <a:ln w="12700">
            <a:solidFill>
              <a:schemeClr val="tx1"/>
            </a:solidFill>
            <a:prstDash val="solid"/>
            <a:round/>
            <a:headEnd/>
            <a:tailEnd/>
          </a:ln>
        </p:spPr>
        <p:txBody>
          <a:bodyPr/>
          <a:lstStyle/>
          <a:p>
            <a:endParaRPr lang="en-US"/>
          </a:p>
        </p:txBody>
      </p:sp>
      <p:sp>
        <p:nvSpPr>
          <p:cNvPr id="165" name="Freeform 162"/>
          <p:cNvSpPr>
            <a:spLocks/>
          </p:cNvSpPr>
          <p:nvPr/>
        </p:nvSpPr>
        <p:spPr bwMode="auto">
          <a:xfrm>
            <a:off x="4308475" y="2951164"/>
            <a:ext cx="406400" cy="466725"/>
          </a:xfrm>
          <a:custGeom>
            <a:avLst/>
            <a:gdLst>
              <a:gd name="T0" fmla="*/ 2147483646 w 224"/>
              <a:gd name="T1" fmla="*/ 2147483646 h 257"/>
              <a:gd name="T2" fmla="*/ 2147483646 w 224"/>
              <a:gd name="T3" fmla="*/ 2147483646 h 257"/>
              <a:gd name="T4" fmla="*/ 0 w 224"/>
              <a:gd name="T5" fmla="*/ 2147483646 h 257"/>
              <a:gd name="T6" fmla="*/ 0 w 224"/>
              <a:gd name="T7" fmla="*/ 2147483646 h 257"/>
              <a:gd name="T8" fmla="*/ 2147483646 w 224"/>
              <a:gd name="T9" fmla="*/ 2147483646 h 257"/>
              <a:gd name="T10" fmla="*/ 2147483646 w 224"/>
              <a:gd name="T11" fmla="*/ 0 h 257"/>
              <a:gd name="T12" fmla="*/ 2147483646 w 224"/>
              <a:gd name="T13" fmla="*/ 2147483646 h 257"/>
              <a:gd name="T14" fmla="*/ 2147483646 w 224"/>
              <a:gd name="T15" fmla="*/ 2147483646 h 257"/>
              <a:gd name="T16" fmla="*/ 2147483646 w 224"/>
              <a:gd name="T17" fmla="*/ 2147483646 h 257"/>
              <a:gd name="T18" fmla="*/ 2147483646 w 224"/>
              <a:gd name="T19" fmla="*/ 2147483646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4"/>
              <a:gd name="T31" fmla="*/ 0 h 257"/>
              <a:gd name="T32" fmla="*/ 224 w 224"/>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4" h="257">
                <a:moveTo>
                  <a:pt x="224" y="257"/>
                </a:moveTo>
                <a:lnTo>
                  <a:pt x="208" y="257"/>
                </a:lnTo>
                <a:lnTo>
                  <a:pt x="0" y="241"/>
                </a:lnTo>
                <a:lnTo>
                  <a:pt x="0" y="218"/>
                </a:lnTo>
                <a:lnTo>
                  <a:pt x="32" y="140"/>
                </a:lnTo>
                <a:lnTo>
                  <a:pt x="40" y="0"/>
                </a:lnTo>
                <a:lnTo>
                  <a:pt x="120" y="8"/>
                </a:lnTo>
                <a:lnTo>
                  <a:pt x="160" y="101"/>
                </a:lnTo>
                <a:lnTo>
                  <a:pt x="224" y="194"/>
                </a:lnTo>
                <a:lnTo>
                  <a:pt x="224" y="257"/>
                </a:lnTo>
                <a:close/>
              </a:path>
            </a:pathLst>
          </a:custGeom>
          <a:solidFill>
            <a:srgbClr val="FFFF99"/>
          </a:solidFill>
          <a:ln w="12700">
            <a:solidFill>
              <a:schemeClr val="tx1"/>
            </a:solidFill>
            <a:prstDash val="solid"/>
            <a:round/>
            <a:headEnd/>
            <a:tailEnd/>
          </a:ln>
        </p:spPr>
        <p:txBody>
          <a:bodyPr/>
          <a:lstStyle/>
          <a:p>
            <a:endParaRPr lang="en-US"/>
          </a:p>
        </p:txBody>
      </p:sp>
      <p:sp>
        <p:nvSpPr>
          <p:cNvPr id="166" name="Freeform 163"/>
          <p:cNvSpPr>
            <a:spLocks/>
          </p:cNvSpPr>
          <p:nvPr/>
        </p:nvSpPr>
        <p:spPr bwMode="auto">
          <a:xfrm>
            <a:off x="4711700" y="2427288"/>
            <a:ext cx="304800" cy="296862"/>
          </a:xfrm>
          <a:custGeom>
            <a:avLst/>
            <a:gdLst>
              <a:gd name="T0" fmla="*/ 2147483646 w 168"/>
              <a:gd name="T1" fmla="*/ 2147483646 h 163"/>
              <a:gd name="T2" fmla="*/ 2147483646 w 168"/>
              <a:gd name="T3" fmla="*/ 2147483646 h 163"/>
              <a:gd name="T4" fmla="*/ 0 w 168"/>
              <a:gd name="T5" fmla="*/ 2147483646 h 163"/>
              <a:gd name="T6" fmla="*/ 0 w 168"/>
              <a:gd name="T7" fmla="*/ 2147483646 h 163"/>
              <a:gd name="T8" fmla="*/ 0 w 168"/>
              <a:gd name="T9" fmla="*/ 2147483646 h 163"/>
              <a:gd name="T10" fmla="*/ 2147483646 w 168"/>
              <a:gd name="T11" fmla="*/ 2147483646 h 163"/>
              <a:gd name="T12" fmla="*/ 2147483646 w 168"/>
              <a:gd name="T13" fmla="*/ 0 h 163"/>
              <a:gd name="T14" fmla="*/ 2147483646 w 168"/>
              <a:gd name="T15" fmla="*/ 2147483646 h 163"/>
              <a:gd name="T16" fmla="*/ 2147483646 w 168"/>
              <a:gd name="T17" fmla="*/ 2147483646 h 163"/>
              <a:gd name="T18" fmla="*/ 2147483646 w 168"/>
              <a:gd name="T19" fmla="*/ 2147483646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163"/>
              <a:gd name="T32" fmla="*/ 168 w 168"/>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163">
                <a:moveTo>
                  <a:pt x="112" y="163"/>
                </a:moveTo>
                <a:lnTo>
                  <a:pt x="96" y="132"/>
                </a:lnTo>
                <a:lnTo>
                  <a:pt x="0" y="156"/>
                </a:lnTo>
                <a:lnTo>
                  <a:pt x="0" y="148"/>
                </a:lnTo>
                <a:lnTo>
                  <a:pt x="0" y="31"/>
                </a:lnTo>
                <a:lnTo>
                  <a:pt x="64" y="8"/>
                </a:lnTo>
                <a:lnTo>
                  <a:pt x="152" y="0"/>
                </a:lnTo>
                <a:lnTo>
                  <a:pt x="168" y="54"/>
                </a:lnTo>
                <a:lnTo>
                  <a:pt x="128" y="148"/>
                </a:lnTo>
                <a:lnTo>
                  <a:pt x="112" y="163"/>
                </a:lnTo>
                <a:close/>
              </a:path>
            </a:pathLst>
          </a:custGeom>
          <a:solidFill>
            <a:srgbClr val="33CCFF"/>
          </a:solidFill>
          <a:ln w="12700">
            <a:solidFill>
              <a:schemeClr val="tx1"/>
            </a:solidFill>
            <a:prstDash val="solid"/>
            <a:round/>
            <a:headEnd/>
            <a:tailEnd/>
          </a:ln>
        </p:spPr>
        <p:txBody>
          <a:bodyPr/>
          <a:lstStyle/>
          <a:p>
            <a:endParaRPr lang="en-US"/>
          </a:p>
        </p:txBody>
      </p:sp>
      <p:sp>
        <p:nvSpPr>
          <p:cNvPr id="167" name="Freeform 164"/>
          <p:cNvSpPr>
            <a:spLocks/>
          </p:cNvSpPr>
          <p:nvPr/>
        </p:nvSpPr>
        <p:spPr bwMode="auto">
          <a:xfrm>
            <a:off x="4683125" y="1847851"/>
            <a:ext cx="420688" cy="225425"/>
          </a:xfrm>
          <a:custGeom>
            <a:avLst/>
            <a:gdLst>
              <a:gd name="T0" fmla="*/ 2147483646 w 232"/>
              <a:gd name="T1" fmla="*/ 2147483646 h 124"/>
              <a:gd name="T2" fmla="*/ 2147483646 w 232"/>
              <a:gd name="T3" fmla="*/ 2147483646 h 124"/>
              <a:gd name="T4" fmla="*/ 2147483646 w 232"/>
              <a:gd name="T5" fmla="*/ 2147483646 h 124"/>
              <a:gd name="T6" fmla="*/ 2147483646 w 232"/>
              <a:gd name="T7" fmla="*/ 2147483646 h 124"/>
              <a:gd name="T8" fmla="*/ 2147483646 w 232"/>
              <a:gd name="T9" fmla="*/ 2147483646 h 124"/>
              <a:gd name="T10" fmla="*/ 2147483646 w 232"/>
              <a:gd name="T11" fmla="*/ 2147483646 h 124"/>
              <a:gd name="T12" fmla="*/ 2147483646 w 232"/>
              <a:gd name="T13" fmla="*/ 2147483646 h 124"/>
              <a:gd name="T14" fmla="*/ 2147483646 w 232"/>
              <a:gd name="T15" fmla="*/ 2147483646 h 124"/>
              <a:gd name="T16" fmla="*/ 2147483646 w 232"/>
              <a:gd name="T17" fmla="*/ 2147483646 h 124"/>
              <a:gd name="T18" fmla="*/ 2147483646 w 232"/>
              <a:gd name="T19" fmla="*/ 2147483646 h 124"/>
              <a:gd name="T20" fmla="*/ 0 w 232"/>
              <a:gd name="T21" fmla="*/ 0 h 124"/>
              <a:gd name="T22" fmla="*/ 2147483646 w 232"/>
              <a:gd name="T23" fmla="*/ 2147483646 h 124"/>
              <a:gd name="T24" fmla="*/ 2147483646 w 232"/>
              <a:gd name="T25" fmla="*/ 2147483646 h 124"/>
              <a:gd name="T26" fmla="*/ 2147483646 w 232"/>
              <a:gd name="T27" fmla="*/ 2147483646 h 124"/>
              <a:gd name="T28" fmla="*/ 2147483646 w 232"/>
              <a:gd name="T29" fmla="*/ 2147483646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2"/>
              <a:gd name="T46" fmla="*/ 0 h 124"/>
              <a:gd name="T47" fmla="*/ 232 w 232"/>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2" h="124">
                <a:moveTo>
                  <a:pt x="200" y="101"/>
                </a:moveTo>
                <a:lnTo>
                  <a:pt x="192" y="116"/>
                </a:lnTo>
                <a:lnTo>
                  <a:pt x="168" y="116"/>
                </a:lnTo>
                <a:lnTo>
                  <a:pt x="160" y="93"/>
                </a:lnTo>
                <a:lnTo>
                  <a:pt x="136" y="78"/>
                </a:lnTo>
                <a:lnTo>
                  <a:pt x="112" y="93"/>
                </a:lnTo>
                <a:lnTo>
                  <a:pt x="104" y="85"/>
                </a:lnTo>
                <a:lnTo>
                  <a:pt x="56" y="124"/>
                </a:lnTo>
                <a:lnTo>
                  <a:pt x="56" y="109"/>
                </a:lnTo>
                <a:lnTo>
                  <a:pt x="24" y="54"/>
                </a:lnTo>
                <a:lnTo>
                  <a:pt x="0" y="0"/>
                </a:lnTo>
                <a:lnTo>
                  <a:pt x="232" y="7"/>
                </a:lnTo>
                <a:lnTo>
                  <a:pt x="200" y="70"/>
                </a:lnTo>
                <a:lnTo>
                  <a:pt x="208" y="93"/>
                </a:lnTo>
                <a:lnTo>
                  <a:pt x="200" y="101"/>
                </a:lnTo>
                <a:close/>
              </a:path>
            </a:pathLst>
          </a:custGeom>
          <a:solidFill>
            <a:srgbClr val="FFFF99"/>
          </a:solidFill>
          <a:ln w="12700">
            <a:solidFill>
              <a:schemeClr val="tx1"/>
            </a:solidFill>
            <a:prstDash val="solid"/>
            <a:round/>
            <a:headEnd/>
            <a:tailEnd/>
          </a:ln>
        </p:spPr>
        <p:txBody>
          <a:bodyPr/>
          <a:lstStyle/>
          <a:p>
            <a:endParaRPr lang="en-US"/>
          </a:p>
        </p:txBody>
      </p:sp>
      <p:sp>
        <p:nvSpPr>
          <p:cNvPr id="168" name="Freeform 165"/>
          <p:cNvSpPr>
            <a:spLocks/>
          </p:cNvSpPr>
          <p:nvPr/>
        </p:nvSpPr>
        <p:spPr bwMode="auto">
          <a:xfrm>
            <a:off x="4333875" y="1833563"/>
            <a:ext cx="450850" cy="381000"/>
          </a:xfrm>
          <a:custGeom>
            <a:avLst/>
            <a:gdLst>
              <a:gd name="T0" fmla="*/ 2147483646 w 248"/>
              <a:gd name="T1" fmla="*/ 2147483646 h 210"/>
              <a:gd name="T2" fmla="*/ 2147483646 w 248"/>
              <a:gd name="T3" fmla="*/ 2147483646 h 210"/>
              <a:gd name="T4" fmla="*/ 2147483646 w 248"/>
              <a:gd name="T5" fmla="*/ 2147483646 h 210"/>
              <a:gd name="T6" fmla="*/ 2147483646 w 248"/>
              <a:gd name="T7" fmla="*/ 2147483646 h 210"/>
              <a:gd name="T8" fmla="*/ 2147483646 w 248"/>
              <a:gd name="T9" fmla="*/ 2147483646 h 210"/>
              <a:gd name="T10" fmla="*/ 0 w 248"/>
              <a:gd name="T11" fmla="*/ 2147483646 h 210"/>
              <a:gd name="T12" fmla="*/ 2147483646 w 248"/>
              <a:gd name="T13" fmla="*/ 0 h 210"/>
              <a:gd name="T14" fmla="*/ 2147483646 w 248"/>
              <a:gd name="T15" fmla="*/ 2147483646 h 210"/>
              <a:gd name="T16" fmla="*/ 2147483646 w 248"/>
              <a:gd name="T17" fmla="*/ 2147483646 h 210"/>
              <a:gd name="T18" fmla="*/ 2147483646 w 248"/>
              <a:gd name="T19" fmla="*/ 2147483646 h 210"/>
              <a:gd name="T20" fmla="*/ 2147483646 w 248"/>
              <a:gd name="T21" fmla="*/ 2147483646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8"/>
              <a:gd name="T34" fmla="*/ 0 h 210"/>
              <a:gd name="T35" fmla="*/ 248 w 248"/>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8" h="210">
                <a:moveTo>
                  <a:pt x="248" y="132"/>
                </a:moveTo>
                <a:lnTo>
                  <a:pt x="192" y="132"/>
                </a:lnTo>
                <a:lnTo>
                  <a:pt x="192" y="187"/>
                </a:lnTo>
                <a:lnTo>
                  <a:pt x="168" y="179"/>
                </a:lnTo>
                <a:lnTo>
                  <a:pt x="128" y="210"/>
                </a:lnTo>
                <a:lnTo>
                  <a:pt x="0" y="124"/>
                </a:lnTo>
                <a:lnTo>
                  <a:pt x="32" y="0"/>
                </a:lnTo>
                <a:lnTo>
                  <a:pt x="192" y="8"/>
                </a:lnTo>
                <a:lnTo>
                  <a:pt x="216" y="62"/>
                </a:lnTo>
                <a:lnTo>
                  <a:pt x="248" y="117"/>
                </a:lnTo>
                <a:lnTo>
                  <a:pt x="248" y="132"/>
                </a:lnTo>
                <a:close/>
              </a:path>
            </a:pathLst>
          </a:custGeom>
          <a:solidFill>
            <a:srgbClr val="FFFF99"/>
          </a:solidFill>
          <a:ln w="12700">
            <a:solidFill>
              <a:schemeClr val="tx1"/>
            </a:solidFill>
            <a:prstDash val="solid"/>
            <a:round/>
            <a:headEnd/>
            <a:tailEnd/>
          </a:ln>
        </p:spPr>
        <p:txBody>
          <a:bodyPr/>
          <a:lstStyle/>
          <a:p>
            <a:endParaRPr lang="en-US"/>
          </a:p>
        </p:txBody>
      </p:sp>
      <p:sp>
        <p:nvSpPr>
          <p:cNvPr id="169" name="Freeform 166"/>
          <p:cNvSpPr>
            <a:spLocks/>
          </p:cNvSpPr>
          <p:nvPr/>
        </p:nvSpPr>
        <p:spPr bwMode="auto">
          <a:xfrm>
            <a:off x="4522789" y="2668589"/>
            <a:ext cx="566737" cy="325437"/>
          </a:xfrm>
          <a:custGeom>
            <a:avLst/>
            <a:gdLst>
              <a:gd name="T0" fmla="*/ 2147483646 w 312"/>
              <a:gd name="T1" fmla="*/ 2147483646 h 179"/>
              <a:gd name="T2" fmla="*/ 0 w 312"/>
              <a:gd name="T3" fmla="*/ 2147483646 h 179"/>
              <a:gd name="T4" fmla="*/ 2147483646 w 312"/>
              <a:gd name="T5" fmla="*/ 2147483646 h 179"/>
              <a:gd name="T6" fmla="*/ 2147483646 w 312"/>
              <a:gd name="T7" fmla="*/ 2147483646 h 179"/>
              <a:gd name="T8" fmla="*/ 2147483646 w 312"/>
              <a:gd name="T9" fmla="*/ 2147483646 h 179"/>
              <a:gd name="T10" fmla="*/ 2147483646 w 312"/>
              <a:gd name="T11" fmla="*/ 0 h 179"/>
              <a:gd name="T12" fmla="*/ 2147483646 w 312"/>
              <a:gd name="T13" fmla="*/ 2147483646 h 179"/>
              <a:gd name="T14" fmla="*/ 2147483646 w 312"/>
              <a:gd name="T15" fmla="*/ 2147483646 h 179"/>
              <a:gd name="T16" fmla="*/ 2147483646 w 312"/>
              <a:gd name="T17" fmla="*/ 2147483646 h 179"/>
              <a:gd name="T18" fmla="*/ 2147483646 w 312"/>
              <a:gd name="T19" fmla="*/ 2147483646 h 179"/>
              <a:gd name="T20" fmla="*/ 2147483646 w 312"/>
              <a:gd name="T21" fmla="*/ 2147483646 h 179"/>
              <a:gd name="T22" fmla="*/ 2147483646 w 312"/>
              <a:gd name="T23" fmla="*/ 21474836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
              <a:gd name="T37" fmla="*/ 0 h 179"/>
              <a:gd name="T38" fmla="*/ 312 w 312"/>
              <a:gd name="T39" fmla="*/ 179 h 1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 h="179">
                <a:moveTo>
                  <a:pt x="296" y="179"/>
                </a:moveTo>
                <a:lnTo>
                  <a:pt x="0" y="164"/>
                </a:lnTo>
                <a:lnTo>
                  <a:pt x="56" y="86"/>
                </a:lnTo>
                <a:lnTo>
                  <a:pt x="80" y="47"/>
                </a:lnTo>
                <a:lnTo>
                  <a:pt x="104" y="24"/>
                </a:lnTo>
                <a:lnTo>
                  <a:pt x="200" y="0"/>
                </a:lnTo>
                <a:lnTo>
                  <a:pt x="216" y="31"/>
                </a:lnTo>
                <a:lnTo>
                  <a:pt x="240" y="78"/>
                </a:lnTo>
                <a:lnTo>
                  <a:pt x="272" y="78"/>
                </a:lnTo>
                <a:lnTo>
                  <a:pt x="312" y="133"/>
                </a:lnTo>
                <a:lnTo>
                  <a:pt x="296" y="171"/>
                </a:lnTo>
                <a:lnTo>
                  <a:pt x="296" y="179"/>
                </a:lnTo>
                <a:close/>
              </a:path>
            </a:pathLst>
          </a:custGeom>
          <a:solidFill>
            <a:srgbClr val="FFFF99"/>
          </a:solidFill>
          <a:ln w="12700">
            <a:solidFill>
              <a:schemeClr val="tx1"/>
            </a:solidFill>
            <a:prstDash val="solid"/>
            <a:round/>
            <a:headEnd/>
            <a:tailEnd/>
          </a:ln>
        </p:spPr>
        <p:txBody>
          <a:bodyPr/>
          <a:lstStyle/>
          <a:p>
            <a:endParaRPr lang="en-US"/>
          </a:p>
        </p:txBody>
      </p:sp>
      <p:sp>
        <p:nvSpPr>
          <p:cNvPr id="170" name="Freeform 167"/>
          <p:cNvSpPr>
            <a:spLocks/>
          </p:cNvSpPr>
          <p:nvPr/>
        </p:nvSpPr>
        <p:spPr bwMode="auto">
          <a:xfrm>
            <a:off x="4595813" y="3135313"/>
            <a:ext cx="493712" cy="298450"/>
          </a:xfrm>
          <a:custGeom>
            <a:avLst/>
            <a:gdLst>
              <a:gd name="T0" fmla="*/ 2147483646 w 272"/>
              <a:gd name="T1" fmla="*/ 2147483646 h 164"/>
              <a:gd name="T2" fmla="*/ 2147483646 w 272"/>
              <a:gd name="T3" fmla="*/ 2147483646 h 164"/>
              <a:gd name="T4" fmla="*/ 2147483646 w 272"/>
              <a:gd name="T5" fmla="*/ 2147483646 h 164"/>
              <a:gd name="T6" fmla="*/ 0 w 272"/>
              <a:gd name="T7" fmla="*/ 0 h 164"/>
              <a:gd name="T8" fmla="*/ 2147483646 w 272"/>
              <a:gd name="T9" fmla="*/ 2147483646 h 164"/>
              <a:gd name="T10" fmla="*/ 2147483646 w 272"/>
              <a:gd name="T11" fmla="*/ 2147483646 h 164"/>
              <a:gd name="T12" fmla="*/ 2147483646 w 272"/>
              <a:gd name="T13" fmla="*/ 2147483646 h 164"/>
              <a:gd name="T14" fmla="*/ 2147483646 w 272"/>
              <a:gd name="T15" fmla="*/ 2147483646 h 164"/>
              <a:gd name="T16" fmla="*/ 2147483646 w 272"/>
              <a:gd name="T17" fmla="*/ 2147483646 h 164"/>
              <a:gd name="T18" fmla="*/ 2147483646 w 272"/>
              <a:gd name="T19" fmla="*/ 2147483646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164"/>
              <a:gd name="T32" fmla="*/ 272 w 27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164">
                <a:moveTo>
                  <a:pt x="208" y="164"/>
                </a:moveTo>
                <a:lnTo>
                  <a:pt x="64" y="156"/>
                </a:lnTo>
                <a:lnTo>
                  <a:pt x="64" y="93"/>
                </a:lnTo>
                <a:lnTo>
                  <a:pt x="0" y="0"/>
                </a:lnTo>
                <a:lnTo>
                  <a:pt x="256" y="8"/>
                </a:lnTo>
                <a:lnTo>
                  <a:pt x="240" y="31"/>
                </a:lnTo>
                <a:lnTo>
                  <a:pt x="272" y="31"/>
                </a:lnTo>
                <a:lnTo>
                  <a:pt x="232" y="70"/>
                </a:lnTo>
                <a:lnTo>
                  <a:pt x="232" y="156"/>
                </a:lnTo>
                <a:lnTo>
                  <a:pt x="208" y="164"/>
                </a:lnTo>
                <a:close/>
              </a:path>
            </a:pathLst>
          </a:custGeom>
          <a:solidFill>
            <a:srgbClr val="33CCFF"/>
          </a:solidFill>
          <a:ln w="12700">
            <a:solidFill>
              <a:schemeClr val="tx1"/>
            </a:solidFill>
            <a:prstDash val="solid"/>
            <a:round/>
            <a:headEnd/>
            <a:tailEnd/>
          </a:ln>
        </p:spPr>
        <p:txBody>
          <a:bodyPr/>
          <a:lstStyle/>
          <a:p>
            <a:endParaRPr lang="en-US"/>
          </a:p>
        </p:txBody>
      </p:sp>
      <p:sp>
        <p:nvSpPr>
          <p:cNvPr id="171" name="Freeform 168"/>
          <p:cNvSpPr>
            <a:spLocks/>
          </p:cNvSpPr>
          <p:nvPr/>
        </p:nvSpPr>
        <p:spPr bwMode="auto">
          <a:xfrm>
            <a:off x="4914900" y="2413000"/>
            <a:ext cx="393700" cy="623888"/>
          </a:xfrm>
          <a:custGeom>
            <a:avLst/>
            <a:gdLst>
              <a:gd name="T0" fmla="*/ 2147483646 w 216"/>
              <a:gd name="T1" fmla="*/ 2147483646 h 343"/>
              <a:gd name="T2" fmla="*/ 2147483646 w 216"/>
              <a:gd name="T3" fmla="*/ 2147483646 h 343"/>
              <a:gd name="T4" fmla="*/ 2147483646 w 216"/>
              <a:gd name="T5" fmla="*/ 2147483646 h 343"/>
              <a:gd name="T6" fmla="*/ 2147483646 w 216"/>
              <a:gd name="T7" fmla="*/ 2147483646 h 343"/>
              <a:gd name="T8" fmla="*/ 2147483646 w 216"/>
              <a:gd name="T9" fmla="*/ 2147483646 h 343"/>
              <a:gd name="T10" fmla="*/ 2147483646 w 216"/>
              <a:gd name="T11" fmla="*/ 2147483646 h 343"/>
              <a:gd name="T12" fmla="*/ 2147483646 w 216"/>
              <a:gd name="T13" fmla="*/ 2147483646 h 343"/>
              <a:gd name="T14" fmla="*/ 2147483646 w 216"/>
              <a:gd name="T15" fmla="*/ 2147483646 h 343"/>
              <a:gd name="T16" fmla="*/ 0 w 216"/>
              <a:gd name="T17" fmla="*/ 2147483646 h 343"/>
              <a:gd name="T18" fmla="*/ 2147483646 w 216"/>
              <a:gd name="T19" fmla="*/ 2147483646 h 343"/>
              <a:gd name="T20" fmla="*/ 2147483646 w 216"/>
              <a:gd name="T21" fmla="*/ 2147483646 h 343"/>
              <a:gd name="T22" fmla="*/ 2147483646 w 216"/>
              <a:gd name="T23" fmla="*/ 2147483646 h 343"/>
              <a:gd name="T24" fmla="*/ 2147483646 w 216"/>
              <a:gd name="T25" fmla="*/ 0 h 343"/>
              <a:gd name="T26" fmla="*/ 2147483646 w 216"/>
              <a:gd name="T27" fmla="*/ 2147483646 h 343"/>
              <a:gd name="T28" fmla="*/ 2147483646 w 216"/>
              <a:gd name="T29" fmla="*/ 2147483646 h 343"/>
              <a:gd name="T30" fmla="*/ 2147483646 w 216"/>
              <a:gd name="T31" fmla="*/ 2147483646 h 343"/>
              <a:gd name="T32" fmla="*/ 2147483646 w 216"/>
              <a:gd name="T33" fmla="*/ 2147483646 h 343"/>
              <a:gd name="T34" fmla="*/ 2147483646 w 216"/>
              <a:gd name="T35" fmla="*/ 2147483646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343"/>
              <a:gd name="T56" fmla="*/ 216 w 216"/>
              <a:gd name="T57" fmla="*/ 343 h 3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343">
                <a:moveTo>
                  <a:pt x="192" y="343"/>
                </a:moveTo>
                <a:lnTo>
                  <a:pt x="168" y="343"/>
                </a:lnTo>
                <a:lnTo>
                  <a:pt x="80" y="335"/>
                </a:lnTo>
                <a:lnTo>
                  <a:pt x="80" y="319"/>
                </a:lnTo>
                <a:lnTo>
                  <a:pt x="80" y="311"/>
                </a:lnTo>
                <a:lnTo>
                  <a:pt x="96" y="273"/>
                </a:lnTo>
                <a:lnTo>
                  <a:pt x="56" y="218"/>
                </a:lnTo>
                <a:lnTo>
                  <a:pt x="24" y="218"/>
                </a:lnTo>
                <a:lnTo>
                  <a:pt x="0" y="171"/>
                </a:lnTo>
                <a:lnTo>
                  <a:pt x="16" y="156"/>
                </a:lnTo>
                <a:lnTo>
                  <a:pt x="56" y="62"/>
                </a:lnTo>
                <a:lnTo>
                  <a:pt x="40" y="8"/>
                </a:lnTo>
                <a:lnTo>
                  <a:pt x="72" y="0"/>
                </a:lnTo>
                <a:lnTo>
                  <a:pt x="120" y="8"/>
                </a:lnTo>
                <a:lnTo>
                  <a:pt x="216" y="8"/>
                </a:lnTo>
                <a:lnTo>
                  <a:pt x="208" y="125"/>
                </a:lnTo>
                <a:lnTo>
                  <a:pt x="176" y="241"/>
                </a:lnTo>
                <a:lnTo>
                  <a:pt x="192" y="343"/>
                </a:lnTo>
                <a:close/>
              </a:path>
            </a:pathLst>
          </a:custGeom>
          <a:solidFill>
            <a:srgbClr val="33CCFF"/>
          </a:solidFill>
          <a:ln w="12700">
            <a:solidFill>
              <a:schemeClr val="tx1"/>
            </a:solidFill>
            <a:prstDash val="solid"/>
            <a:round/>
            <a:headEnd/>
            <a:tailEnd/>
          </a:ln>
        </p:spPr>
        <p:txBody>
          <a:bodyPr/>
          <a:lstStyle/>
          <a:p>
            <a:endParaRPr lang="en-US"/>
          </a:p>
        </p:txBody>
      </p:sp>
      <p:sp>
        <p:nvSpPr>
          <p:cNvPr id="172" name="Freeform 169"/>
          <p:cNvSpPr>
            <a:spLocks/>
          </p:cNvSpPr>
          <p:nvPr/>
        </p:nvSpPr>
        <p:spPr bwMode="auto">
          <a:xfrm>
            <a:off x="4522788" y="2965450"/>
            <a:ext cx="538162" cy="184150"/>
          </a:xfrm>
          <a:custGeom>
            <a:avLst/>
            <a:gdLst>
              <a:gd name="T0" fmla="*/ 2147483646 w 296"/>
              <a:gd name="T1" fmla="*/ 2147483646 h 101"/>
              <a:gd name="T2" fmla="*/ 2147483646 w 296"/>
              <a:gd name="T3" fmla="*/ 2147483646 h 101"/>
              <a:gd name="T4" fmla="*/ 0 w 296"/>
              <a:gd name="T5" fmla="*/ 0 h 101"/>
              <a:gd name="T6" fmla="*/ 2147483646 w 296"/>
              <a:gd name="T7" fmla="*/ 2147483646 h 101"/>
              <a:gd name="T8" fmla="*/ 2147483646 w 296"/>
              <a:gd name="T9" fmla="*/ 2147483646 h 101"/>
              <a:gd name="T10" fmla="*/ 2147483646 w 296"/>
              <a:gd name="T11" fmla="*/ 2147483646 h 101"/>
              <a:gd name="T12" fmla="*/ 2147483646 w 296"/>
              <a:gd name="T13" fmla="*/ 2147483646 h 101"/>
              <a:gd name="T14" fmla="*/ 0 60000 65536"/>
              <a:gd name="T15" fmla="*/ 0 60000 65536"/>
              <a:gd name="T16" fmla="*/ 0 60000 65536"/>
              <a:gd name="T17" fmla="*/ 0 60000 65536"/>
              <a:gd name="T18" fmla="*/ 0 60000 65536"/>
              <a:gd name="T19" fmla="*/ 0 60000 65536"/>
              <a:gd name="T20" fmla="*/ 0 60000 65536"/>
              <a:gd name="T21" fmla="*/ 0 w 296"/>
              <a:gd name="T22" fmla="*/ 0 h 101"/>
              <a:gd name="T23" fmla="*/ 296 w 296"/>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 h="101">
                <a:moveTo>
                  <a:pt x="296" y="101"/>
                </a:moveTo>
                <a:lnTo>
                  <a:pt x="40" y="93"/>
                </a:lnTo>
                <a:lnTo>
                  <a:pt x="0" y="0"/>
                </a:lnTo>
                <a:lnTo>
                  <a:pt x="296" y="15"/>
                </a:lnTo>
                <a:lnTo>
                  <a:pt x="296" y="31"/>
                </a:lnTo>
                <a:lnTo>
                  <a:pt x="296" y="93"/>
                </a:lnTo>
                <a:lnTo>
                  <a:pt x="296" y="101"/>
                </a:lnTo>
                <a:close/>
              </a:path>
            </a:pathLst>
          </a:custGeom>
          <a:solidFill>
            <a:srgbClr val="33CCFF"/>
          </a:solidFill>
          <a:ln w="12700">
            <a:solidFill>
              <a:schemeClr val="tx1"/>
            </a:solidFill>
            <a:prstDash val="solid"/>
            <a:round/>
            <a:headEnd/>
            <a:tailEnd/>
          </a:ln>
        </p:spPr>
        <p:txBody>
          <a:bodyPr/>
          <a:lstStyle/>
          <a:p>
            <a:endParaRPr lang="en-US"/>
          </a:p>
        </p:txBody>
      </p:sp>
      <p:sp>
        <p:nvSpPr>
          <p:cNvPr id="173" name="Freeform 170"/>
          <p:cNvSpPr>
            <a:spLocks/>
          </p:cNvSpPr>
          <p:nvPr/>
        </p:nvSpPr>
        <p:spPr bwMode="auto">
          <a:xfrm>
            <a:off x="4522789" y="1989138"/>
            <a:ext cx="625475" cy="495300"/>
          </a:xfrm>
          <a:custGeom>
            <a:avLst/>
            <a:gdLst>
              <a:gd name="T0" fmla="*/ 2147483646 w 344"/>
              <a:gd name="T1" fmla="*/ 2147483646 h 272"/>
              <a:gd name="T2" fmla="*/ 2147483646 w 344"/>
              <a:gd name="T3" fmla="*/ 2147483646 h 272"/>
              <a:gd name="T4" fmla="*/ 2147483646 w 344"/>
              <a:gd name="T5" fmla="*/ 2147483646 h 272"/>
              <a:gd name="T6" fmla="*/ 2147483646 w 344"/>
              <a:gd name="T7" fmla="*/ 2147483646 h 272"/>
              <a:gd name="T8" fmla="*/ 2147483646 w 344"/>
              <a:gd name="T9" fmla="*/ 2147483646 h 272"/>
              <a:gd name="T10" fmla="*/ 0 w 344"/>
              <a:gd name="T11" fmla="*/ 2147483646 h 272"/>
              <a:gd name="T12" fmla="*/ 2147483646 w 344"/>
              <a:gd name="T13" fmla="*/ 2147483646 h 272"/>
              <a:gd name="T14" fmla="*/ 2147483646 w 344"/>
              <a:gd name="T15" fmla="*/ 2147483646 h 272"/>
              <a:gd name="T16" fmla="*/ 2147483646 w 344"/>
              <a:gd name="T17" fmla="*/ 2147483646 h 272"/>
              <a:gd name="T18" fmla="*/ 2147483646 w 344"/>
              <a:gd name="T19" fmla="*/ 2147483646 h 272"/>
              <a:gd name="T20" fmla="*/ 2147483646 w 344"/>
              <a:gd name="T21" fmla="*/ 2147483646 h 272"/>
              <a:gd name="T22" fmla="*/ 2147483646 w 344"/>
              <a:gd name="T23" fmla="*/ 2147483646 h 272"/>
              <a:gd name="T24" fmla="*/ 2147483646 w 344"/>
              <a:gd name="T25" fmla="*/ 2147483646 h 272"/>
              <a:gd name="T26" fmla="*/ 2147483646 w 344"/>
              <a:gd name="T27" fmla="*/ 2147483646 h 272"/>
              <a:gd name="T28" fmla="*/ 2147483646 w 344"/>
              <a:gd name="T29" fmla="*/ 2147483646 h 272"/>
              <a:gd name="T30" fmla="*/ 2147483646 w 344"/>
              <a:gd name="T31" fmla="*/ 0 h 272"/>
              <a:gd name="T32" fmla="*/ 2147483646 w 344"/>
              <a:gd name="T33" fmla="*/ 2147483646 h 272"/>
              <a:gd name="T34" fmla="*/ 2147483646 w 344"/>
              <a:gd name="T35" fmla="*/ 2147483646 h 272"/>
              <a:gd name="T36" fmla="*/ 2147483646 w 344"/>
              <a:gd name="T37" fmla="*/ 2147483646 h 272"/>
              <a:gd name="T38" fmla="*/ 2147483646 w 344"/>
              <a:gd name="T39" fmla="*/ 2147483646 h 272"/>
              <a:gd name="T40" fmla="*/ 2147483646 w 344"/>
              <a:gd name="T41" fmla="*/ 2147483646 h 272"/>
              <a:gd name="T42" fmla="*/ 2147483646 w 344"/>
              <a:gd name="T43" fmla="*/ 2147483646 h 272"/>
              <a:gd name="T44" fmla="*/ 2147483646 w 344"/>
              <a:gd name="T45" fmla="*/ 2147483646 h 272"/>
              <a:gd name="T46" fmla="*/ 2147483646 w 344"/>
              <a:gd name="T47" fmla="*/ 2147483646 h 272"/>
              <a:gd name="T48" fmla="*/ 2147483646 w 344"/>
              <a:gd name="T49" fmla="*/ 2147483646 h 2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4"/>
              <a:gd name="T76" fmla="*/ 0 h 272"/>
              <a:gd name="T77" fmla="*/ 344 w 344"/>
              <a:gd name="T78" fmla="*/ 272 h 2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4" h="272">
                <a:moveTo>
                  <a:pt x="256" y="241"/>
                </a:moveTo>
                <a:lnTo>
                  <a:pt x="168" y="249"/>
                </a:lnTo>
                <a:lnTo>
                  <a:pt x="104" y="272"/>
                </a:lnTo>
                <a:lnTo>
                  <a:pt x="72" y="233"/>
                </a:lnTo>
                <a:lnTo>
                  <a:pt x="8" y="210"/>
                </a:lnTo>
                <a:lnTo>
                  <a:pt x="0" y="194"/>
                </a:lnTo>
                <a:lnTo>
                  <a:pt x="16" y="186"/>
                </a:lnTo>
                <a:lnTo>
                  <a:pt x="40" y="147"/>
                </a:lnTo>
                <a:lnTo>
                  <a:pt x="24" y="124"/>
                </a:lnTo>
                <a:lnTo>
                  <a:pt x="64" y="93"/>
                </a:lnTo>
                <a:lnTo>
                  <a:pt x="88" y="101"/>
                </a:lnTo>
                <a:lnTo>
                  <a:pt x="88" y="46"/>
                </a:lnTo>
                <a:lnTo>
                  <a:pt x="144" y="46"/>
                </a:lnTo>
                <a:lnTo>
                  <a:pt x="192" y="7"/>
                </a:lnTo>
                <a:lnTo>
                  <a:pt x="200" y="15"/>
                </a:lnTo>
                <a:lnTo>
                  <a:pt x="224" y="0"/>
                </a:lnTo>
                <a:lnTo>
                  <a:pt x="248" y="15"/>
                </a:lnTo>
                <a:lnTo>
                  <a:pt x="256" y="38"/>
                </a:lnTo>
                <a:lnTo>
                  <a:pt x="280" y="38"/>
                </a:lnTo>
                <a:lnTo>
                  <a:pt x="288" y="23"/>
                </a:lnTo>
                <a:lnTo>
                  <a:pt x="344" y="70"/>
                </a:lnTo>
                <a:lnTo>
                  <a:pt x="336" y="124"/>
                </a:lnTo>
                <a:lnTo>
                  <a:pt x="336" y="241"/>
                </a:lnTo>
                <a:lnTo>
                  <a:pt x="288" y="233"/>
                </a:lnTo>
                <a:lnTo>
                  <a:pt x="256" y="241"/>
                </a:lnTo>
                <a:close/>
              </a:path>
            </a:pathLst>
          </a:custGeom>
          <a:solidFill>
            <a:srgbClr val="33CCFF"/>
          </a:solidFill>
          <a:ln w="12700">
            <a:solidFill>
              <a:schemeClr val="tx1"/>
            </a:solidFill>
            <a:prstDash val="solid"/>
            <a:round/>
            <a:headEnd/>
            <a:tailEnd/>
          </a:ln>
        </p:spPr>
        <p:txBody>
          <a:bodyPr/>
          <a:lstStyle/>
          <a:p>
            <a:endParaRPr lang="en-US"/>
          </a:p>
        </p:txBody>
      </p:sp>
      <p:sp>
        <p:nvSpPr>
          <p:cNvPr id="174" name="Freeform 171"/>
          <p:cNvSpPr>
            <a:spLocks/>
          </p:cNvSpPr>
          <p:nvPr/>
        </p:nvSpPr>
        <p:spPr bwMode="auto">
          <a:xfrm>
            <a:off x="3694113" y="2314575"/>
            <a:ext cx="406400" cy="368300"/>
          </a:xfrm>
          <a:custGeom>
            <a:avLst/>
            <a:gdLst>
              <a:gd name="T0" fmla="*/ 2147483646 w 224"/>
              <a:gd name="T1" fmla="*/ 2147483646 h 202"/>
              <a:gd name="T2" fmla="*/ 2147483646 w 224"/>
              <a:gd name="T3" fmla="*/ 2147483646 h 202"/>
              <a:gd name="T4" fmla="*/ 2147483646 w 224"/>
              <a:gd name="T5" fmla="*/ 2147483646 h 202"/>
              <a:gd name="T6" fmla="*/ 2147483646 w 224"/>
              <a:gd name="T7" fmla="*/ 2147483646 h 202"/>
              <a:gd name="T8" fmla="*/ 2147483646 w 224"/>
              <a:gd name="T9" fmla="*/ 2147483646 h 202"/>
              <a:gd name="T10" fmla="*/ 2147483646 w 224"/>
              <a:gd name="T11" fmla="*/ 2147483646 h 202"/>
              <a:gd name="T12" fmla="*/ 2147483646 w 224"/>
              <a:gd name="T13" fmla="*/ 2147483646 h 202"/>
              <a:gd name="T14" fmla="*/ 2147483646 w 224"/>
              <a:gd name="T15" fmla="*/ 2147483646 h 202"/>
              <a:gd name="T16" fmla="*/ 2147483646 w 224"/>
              <a:gd name="T17" fmla="*/ 2147483646 h 202"/>
              <a:gd name="T18" fmla="*/ 2147483646 w 224"/>
              <a:gd name="T19" fmla="*/ 2147483646 h 202"/>
              <a:gd name="T20" fmla="*/ 2147483646 w 224"/>
              <a:gd name="T21" fmla="*/ 2147483646 h 202"/>
              <a:gd name="T22" fmla="*/ 2147483646 w 224"/>
              <a:gd name="T23" fmla="*/ 2147483646 h 202"/>
              <a:gd name="T24" fmla="*/ 0 w 224"/>
              <a:gd name="T25" fmla="*/ 2147483646 h 202"/>
              <a:gd name="T26" fmla="*/ 2147483646 w 224"/>
              <a:gd name="T27" fmla="*/ 0 h 202"/>
              <a:gd name="T28" fmla="*/ 2147483646 w 224"/>
              <a:gd name="T29" fmla="*/ 0 h 202"/>
              <a:gd name="T30" fmla="*/ 2147483646 w 224"/>
              <a:gd name="T31" fmla="*/ 2147483646 h 202"/>
              <a:gd name="T32" fmla="*/ 2147483646 w 224"/>
              <a:gd name="T33" fmla="*/ 2147483646 h 202"/>
              <a:gd name="T34" fmla="*/ 2147483646 w 224"/>
              <a:gd name="T35" fmla="*/ 2147483646 h 202"/>
              <a:gd name="T36" fmla="*/ 2147483646 w 224"/>
              <a:gd name="T37" fmla="*/ 2147483646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202"/>
              <a:gd name="T59" fmla="*/ 224 w 224"/>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202">
                <a:moveTo>
                  <a:pt x="224" y="147"/>
                </a:moveTo>
                <a:lnTo>
                  <a:pt x="216" y="171"/>
                </a:lnTo>
                <a:lnTo>
                  <a:pt x="200" y="163"/>
                </a:lnTo>
                <a:lnTo>
                  <a:pt x="144" y="202"/>
                </a:lnTo>
                <a:lnTo>
                  <a:pt x="136" y="132"/>
                </a:lnTo>
                <a:lnTo>
                  <a:pt x="112" y="124"/>
                </a:lnTo>
                <a:lnTo>
                  <a:pt x="112" y="85"/>
                </a:lnTo>
                <a:lnTo>
                  <a:pt x="88" y="85"/>
                </a:lnTo>
                <a:lnTo>
                  <a:pt x="88" y="101"/>
                </a:lnTo>
                <a:lnTo>
                  <a:pt x="56" y="70"/>
                </a:lnTo>
                <a:lnTo>
                  <a:pt x="40" y="77"/>
                </a:lnTo>
                <a:lnTo>
                  <a:pt x="32" y="38"/>
                </a:lnTo>
                <a:lnTo>
                  <a:pt x="0" y="46"/>
                </a:lnTo>
                <a:lnTo>
                  <a:pt x="104" y="0"/>
                </a:lnTo>
                <a:lnTo>
                  <a:pt x="136" y="0"/>
                </a:lnTo>
                <a:lnTo>
                  <a:pt x="152" y="31"/>
                </a:lnTo>
                <a:lnTo>
                  <a:pt x="176" y="31"/>
                </a:lnTo>
                <a:lnTo>
                  <a:pt x="200" y="124"/>
                </a:lnTo>
                <a:lnTo>
                  <a:pt x="224" y="147"/>
                </a:lnTo>
                <a:close/>
              </a:path>
            </a:pathLst>
          </a:custGeom>
          <a:solidFill>
            <a:srgbClr val="FFFF99"/>
          </a:solidFill>
          <a:ln w="12700">
            <a:solidFill>
              <a:schemeClr val="tx1"/>
            </a:solidFill>
            <a:prstDash val="solid"/>
            <a:round/>
            <a:headEnd/>
            <a:tailEnd/>
          </a:ln>
        </p:spPr>
        <p:txBody>
          <a:bodyPr/>
          <a:lstStyle/>
          <a:p>
            <a:endParaRPr lang="en-US"/>
          </a:p>
        </p:txBody>
      </p:sp>
      <p:sp>
        <p:nvSpPr>
          <p:cNvPr id="175" name="Freeform 172"/>
          <p:cNvSpPr>
            <a:spLocks/>
          </p:cNvSpPr>
          <p:nvPr/>
        </p:nvSpPr>
        <p:spPr bwMode="auto">
          <a:xfrm>
            <a:off x="4013201" y="2159001"/>
            <a:ext cx="320675" cy="423863"/>
          </a:xfrm>
          <a:custGeom>
            <a:avLst/>
            <a:gdLst>
              <a:gd name="T0" fmla="*/ 2147483646 w 176"/>
              <a:gd name="T1" fmla="*/ 2147483646 h 233"/>
              <a:gd name="T2" fmla="*/ 2147483646 w 176"/>
              <a:gd name="T3" fmla="*/ 2147483646 h 233"/>
              <a:gd name="T4" fmla="*/ 2147483646 w 176"/>
              <a:gd name="T5" fmla="*/ 2147483646 h 233"/>
              <a:gd name="T6" fmla="*/ 0 w 176"/>
              <a:gd name="T7" fmla="*/ 2147483646 h 233"/>
              <a:gd name="T8" fmla="*/ 2147483646 w 176"/>
              <a:gd name="T9" fmla="*/ 2147483646 h 233"/>
              <a:gd name="T10" fmla="*/ 2147483646 w 176"/>
              <a:gd name="T11" fmla="*/ 2147483646 h 233"/>
              <a:gd name="T12" fmla="*/ 2147483646 w 176"/>
              <a:gd name="T13" fmla="*/ 2147483646 h 233"/>
              <a:gd name="T14" fmla="*/ 2147483646 w 176"/>
              <a:gd name="T15" fmla="*/ 0 h 233"/>
              <a:gd name="T16" fmla="*/ 2147483646 w 176"/>
              <a:gd name="T17" fmla="*/ 2147483646 h 233"/>
              <a:gd name="T18" fmla="*/ 2147483646 w 176"/>
              <a:gd name="T19" fmla="*/ 2147483646 h 233"/>
              <a:gd name="T20" fmla="*/ 2147483646 w 176"/>
              <a:gd name="T21" fmla="*/ 2147483646 h 233"/>
              <a:gd name="T22" fmla="*/ 2147483646 w 176"/>
              <a:gd name="T23" fmla="*/ 2147483646 h 233"/>
              <a:gd name="T24" fmla="*/ 2147483646 w 176"/>
              <a:gd name="T25" fmla="*/ 2147483646 h 233"/>
              <a:gd name="T26" fmla="*/ 2147483646 w 176"/>
              <a:gd name="T27" fmla="*/ 2147483646 h 233"/>
              <a:gd name="T28" fmla="*/ 2147483646 w 176"/>
              <a:gd name="T29" fmla="*/ 2147483646 h 233"/>
              <a:gd name="T30" fmla="*/ 2147483646 w 176"/>
              <a:gd name="T31" fmla="*/ 2147483646 h 2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233"/>
              <a:gd name="T50" fmla="*/ 176 w 176"/>
              <a:gd name="T51" fmla="*/ 233 h 2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233">
                <a:moveTo>
                  <a:pt x="64" y="202"/>
                </a:moveTo>
                <a:lnTo>
                  <a:pt x="48" y="233"/>
                </a:lnTo>
                <a:lnTo>
                  <a:pt x="24" y="210"/>
                </a:lnTo>
                <a:lnTo>
                  <a:pt x="0" y="117"/>
                </a:lnTo>
                <a:lnTo>
                  <a:pt x="8" y="101"/>
                </a:lnTo>
                <a:lnTo>
                  <a:pt x="24" y="101"/>
                </a:lnTo>
                <a:lnTo>
                  <a:pt x="72" y="16"/>
                </a:lnTo>
                <a:lnTo>
                  <a:pt x="80" y="0"/>
                </a:lnTo>
                <a:lnTo>
                  <a:pt x="96" y="16"/>
                </a:lnTo>
                <a:lnTo>
                  <a:pt x="88" y="47"/>
                </a:lnTo>
                <a:lnTo>
                  <a:pt x="128" y="78"/>
                </a:lnTo>
                <a:lnTo>
                  <a:pt x="136" y="109"/>
                </a:lnTo>
                <a:lnTo>
                  <a:pt x="176" y="140"/>
                </a:lnTo>
                <a:lnTo>
                  <a:pt x="136" y="202"/>
                </a:lnTo>
                <a:lnTo>
                  <a:pt x="88" y="179"/>
                </a:lnTo>
                <a:lnTo>
                  <a:pt x="64" y="202"/>
                </a:lnTo>
                <a:close/>
              </a:path>
            </a:pathLst>
          </a:custGeom>
          <a:solidFill>
            <a:srgbClr val="FFFF99"/>
          </a:solidFill>
          <a:ln w="12700">
            <a:solidFill>
              <a:schemeClr val="tx1"/>
            </a:solidFill>
            <a:prstDash val="solid"/>
            <a:round/>
            <a:headEnd/>
            <a:tailEnd/>
          </a:ln>
        </p:spPr>
        <p:txBody>
          <a:bodyPr/>
          <a:lstStyle/>
          <a:p>
            <a:endParaRPr lang="en-US"/>
          </a:p>
        </p:txBody>
      </p:sp>
      <p:sp>
        <p:nvSpPr>
          <p:cNvPr id="176" name="Freeform 173"/>
          <p:cNvSpPr>
            <a:spLocks/>
          </p:cNvSpPr>
          <p:nvPr/>
        </p:nvSpPr>
        <p:spPr bwMode="auto">
          <a:xfrm>
            <a:off x="4100514" y="2484438"/>
            <a:ext cx="568325" cy="481012"/>
          </a:xfrm>
          <a:custGeom>
            <a:avLst/>
            <a:gdLst>
              <a:gd name="T0" fmla="*/ 2147483646 w 312"/>
              <a:gd name="T1" fmla="*/ 2147483646 h 265"/>
              <a:gd name="T2" fmla="*/ 2147483646 w 312"/>
              <a:gd name="T3" fmla="*/ 2147483646 h 265"/>
              <a:gd name="T4" fmla="*/ 2147483646 w 312"/>
              <a:gd name="T5" fmla="*/ 2147483646 h 265"/>
              <a:gd name="T6" fmla="*/ 2147483646 w 312"/>
              <a:gd name="T7" fmla="*/ 2147483646 h 265"/>
              <a:gd name="T8" fmla="*/ 2147483646 w 312"/>
              <a:gd name="T9" fmla="*/ 2147483646 h 265"/>
              <a:gd name="T10" fmla="*/ 0 w 312"/>
              <a:gd name="T11" fmla="*/ 2147483646 h 265"/>
              <a:gd name="T12" fmla="*/ 2147483646 w 312"/>
              <a:gd name="T13" fmla="*/ 2147483646 h 265"/>
              <a:gd name="T14" fmla="*/ 2147483646 w 312"/>
              <a:gd name="T15" fmla="*/ 2147483646 h 265"/>
              <a:gd name="T16" fmla="*/ 2147483646 w 312"/>
              <a:gd name="T17" fmla="*/ 0 h 265"/>
              <a:gd name="T18" fmla="*/ 2147483646 w 312"/>
              <a:gd name="T19" fmla="*/ 2147483646 h 265"/>
              <a:gd name="T20" fmla="*/ 2147483646 w 312"/>
              <a:gd name="T21" fmla="*/ 2147483646 h 265"/>
              <a:gd name="T22" fmla="*/ 2147483646 w 312"/>
              <a:gd name="T23" fmla="*/ 2147483646 h 265"/>
              <a:gd name="T24" fmla="*/ 2147483646 w 312"/>
              <a:gd name="T25" fmla="*/ 2147483646 h 265"/>
              <a:gd name="T26" fmla="*/ 2147483646 w 312"/>
              <a:gd name="T27" fmla="*/ 2147483646 h 265"/>
              <a:gd name="T28" fmla="*/ 2147483646 w 312"/>
              <a:gd name="T29" fmla="*/ 2147483646 h 2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2"/>
              <a:gd name="T46" fmla="*/ 0 h 265"/>
              <a:gd name="T47" fmla="*/ 312 w 312"/>
              <a:gd name="T48" fmla="*/ 265 h 2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2" h="265">
                <a:moveTo>
                  <a:pt x="232" y="265"/>
                </a:moveTo>
                <a:lnTo>
                  <a:pt x="152" y="257"/>
                </a:lnTo>
                <a:lnTo>
                  <a:pt x="120" y="234"/>
                </a:lnTo>
                <a:lnTo>
                  <a:pt x="80" y="257"/>
                </a:lnTo>
                <a:lnTo>
                  <a:pt x="56" y="171"/>
                </a:lnTo>
                <a:lnTo>
                  <a:pt x="0" y="117"/>
                </a:lnTo>
                <a:lnTo>
                  <a:pt x="40" y="70"/>
                </a:lnTo>
                <a:lnTo>
                  <a:pt x="16" y="23"/>
                </a:lnTo>
                <a:lnTo>
                  <a:pt x="40" y="0"/>
                </a:lnTo>
                <a:lnTo>
                  <a:pt x="88" y="23"/>
                </a:lnTo>
                <a:lnTo>
                  <a:pt x="216" y="132"/>
                </a:lnTo>
                <a:lnTo>
                  <a:pt x="272" y="132"/>
                </a:lnTo>
                <a:lnTo>
                  <a:pt x="312" y="148"/>
                </a:lnTo>
                <a:lnTo>
                  <a:pt x="288" y="187"/>
                </a:lnTo>
                <a:lnTo>
                  <a:pt x="232" y="265"/>
                </a:lnTo>
                <a:close/>
              </a:path>
            </a:pathLst>
          </a:custGeom>
          <a:solidFill>
            <a:srgbClr val="33CCFF"/>
          </a:solidFill>
          <a:ln w="12700">
            <a:solidFill>
              <a:schemeClr val="tx1"/>
            </a:solidFill>
            <a:prstDash val="solid"/>
            <a:round/>
            <a:headEnd/>
            <a:tailEnd/>
          </a:ln>
        </p:spPr>
        <p:txBody>
          <a:bodyPr/>
          <a:lstStyle/>
          <a:p>
            <a:endParaRPr lang="en-US"/>
          </a:p>
        </p:txBody>
      </p:sp>
      <p:sp>
        <p:nvSpPr>
          <p:cNvPr id="177" name="Freeform 174"/>
          <p:cNvSpPr>
            <a:spLocks/>
          </p:cNvSpPr>
          <p:nvPr/>
        </p:nvSpPr>
        <p:spPr bwMode="auto">
          <a:xfrm>
            <a:off x="4260850" y="2343151"/>
            <a:ext cx="450850" cy="409575"/>
          </a:xfrm>
          <a:custGeom>
            <a:avLst/>
            <a:gdLst>
              <a:gd name="T0" fmla="*/ 2147483646 w 248"/>
              <a:gd name="T1" fmla="*/ 2147483646 h 226"/>
              <a:gd name="T2" fmla="*/ 2147483646 w 248"/>
              <a:gd name="T3" fmla="*/ 2147483646 h 226"/>
              <a:gd name="T4" fmla="*/ 2147483646 w 248"/>
              <a:gd name="T5" fmla="*/ 2147483646 h 226"/>
              <a:gd name="T6" fmla="*/ 2147483646 w 248"/>
              <a:gd name="T7" fmla="*/ 2147483646 h 226"/>
              <a:gd name="T8" fmla="*/ 0 w 248"/>
              <a:gd name="T9" fmla="*/ 2147483646 h 226"/>
              <a:gd name="T10" fmla="*/ 2147483646 w 248"/>
              <a:gd name="T11" fmla="*/ 2147483646 h 226"/>
              <a:gd name="T12" fmla="*/ 0 w 248"/>
              <a:gd name="T13" fmla="*/ 2147483646 h 226"/>
              <a:gd name="T14" fmla="*/ 2147483646 w 248"/>
              <a:gd name="T15" fmla="*/ 0 h 226"/>
              <a:gd name="T16" fmla="*/ 2147483646 w 248"/>
              <a:gd name="T17" fmla="*/ 2147483646 h 226"/>
              <a:gd name="T18" fmla="*/ 2147483646 w 248"/>
              <a:gd name="T19" fmla="*/ 2147483646 h 226"/>
              <a:gd name="T20" fmla="*/ 2147483646 w 248"/>
              <a:gd name="T21" fmla="*/ 2147483646 h 226"/>
              <a:gd name="T22" fmla="*/ 2147483646 w 248"/>
              <a:gd name="T23" fmla="*/ 2147483646 h 226"/>
              <a:gd name="T24" fmla="*/ 2147483646 w 248"/>
              <a:gd name="T25" fmla="*/ 2147483646 h 2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8"/>
              <a:gd name="T40" fmla="*/ 0 h 226"/>
              <a:gd name="T41" fmla="*/ 248 w 248"/>
              <a:gd name="T42" fmla="*/ 226 h 2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8" h="226">
                <a:moveTo>
                  <a:pt x="248" y="203"/>
                </a:moveTo>
                <a:lnTo>
                  <a:pt x="224" y="226"/>
                </a:lnTo>
                <a:lnTo>
                  <a:pt x="184" y="210"/>
                </a:lnTo>
                <a:lnTo>
                  <a:pt x="128" y="210"/>
                </a:lnTo>
                <a:lnTo>
                  <a:pt x="0" y="101"/>
                </a:lnTo>
                <a:lnTo>
                  <a:pt x="40" y="39"/>
                </a:lnTo>
                <a:lnTo>
                  <a:pt x="0" y="8"/>
                </a:lnTo>
                <a:lnTo>
                  <a:pt x="144" y="0"/>
                </a:lnTo>
                <a:lnTo>
                  <a:pt x="152" y="16"/>
                </a:lnTo>
                <a:lnTo>
                  <a:pt x="216" y="39"/>
                </a:lnTo>
                <a:lnTo>
                  <a:pt x="248" y="78"/>
                </a:lnTo>
                <a:lnTo>
                  <a:pt x="248" y="195"/>
                </a:lnTo>
                <a:lnTo>
                  <a:pt x="248" y="203"/>
                </a:lnTo>
                <a:close/>
              </a:path>
            </a:pathLst>
          </a:custGeom>
          <a:solidFill>
            <a:srgbClr val="FFFF99"/>
          </a:solidFill>
          <a:ln w="12700">
            <a:solidFill>
              <a:schemeClr val="tx1"/>
            </a:solidFill>
            <a:prstDash val="solid"/>
            <a:round/>
            <a:headEnd/>
            <a:tailEnd/>
          </a:ln>
        </p:spPr>
        <p:txBody>
          <a:bodyPr/>
          <a:lstStyle/>
          <a:p>
            <a:endParaRPr lang="en-US"/>
          </a:p>
        </p:txBody>
      </p:sp>
      <p:sp>
        <p:nvSpPr>
          <p:cNvPr id="178" name="Freeform 175"/>
          <p:cNvSpPr>
            <a:spLocks/>
          </p:cNvSpPr>
          <p:nvPr/>
        </p:nvSpPr>
        <p:spPr bwMode="auto">
          <a:xfrm>
            <a:off x="3810001" y="2525713"/>
            <a:ext cx="436563" cy="482600"/>
          </a:xfrm>
          <a:custGeom>
            <a:avLst/>
            <a:gdLst>
              <a:gd name="T0" fmla="*/ 2147483646 w 240"/>
              <a:gd name="T1" fmla="*/ 2147483646 h 265"/>
              <a:gd name="T2" fmla="*/ 2147483646 w 240"/>
              <a:gd name="T3" fmla="*/ 2147483646 h 265"/>
              <a:gd name="T4" fmla="*/ 2147483646 w 240"/>
              <a:gd name="T5" fmla="*/ 2147483646 h 265"/>
              <a:gd name="T6" fmla="*/ 2147483646 w 240"/>
              <a:gd name="T7" fmla="*/ 2147483646 h 265"/>
              <a:gd name="T8" fmla="*/ 2147483646 w 240"/>
              <a:gd name="T9" fmla="*/ 2147483646 h 265"/>
              <a:gd name="T10" fmla="*/ 0 w 240"/>
              <a:gd name="T11" fmla="*/ 2147483646 h 265"/>
              <a:gd name="T12" fmla="*/ 2147483646 w 240"/>
              <a:gd name="T13" fmla="*/ 2147483646 h 265"/>
              <a:gd name="T14" fmla="*/ 0 w 240"/>
              <a:gd name="T15" fmla="*/ 2147483646 h 265"/>
              <a:gd name="T16" fmla="*/ 2147483646 w 240"/>
              <a:gd name="T17" fmla="*/ 2147483646 h 265"/>
              <a:gd name="T18" fmla="*/ 2147483646 w 240"/>
              <a:gd name="T19" fmla="*/ 2147483646 h 265"/>
              <a:gd name="T20" fmla="*/ 2147483646 w 240"/>
              <a:gd name="T21" fmla="*/ 2147483646 h 265"/>
              <a:gd name="T22" fmla="*/ 2147483646 w 240"/>
              <a:gd name="T23" fmla="*/ 2147483646 h 265"/>
              <a:gd name="T24" fmla="*/ 2147483646 w 240"/>
              <a:gd name="T25" fmla="*/ 2147483646 h 265"/>
              <a:gd name="T26" fmla="*/ 2147483646 w 240"/>
              <a:gd name="T27" fmla="*/ 2147483646 h 265"/>
              <a:gd name="T28" fmla="*/ 2147483646 w 240"/>
              <a:gd name="T29" fmla="*/ 2147483646 h 265"/>
              <a:gd name="T30" fmla="*/ 2147483646 w 240"/>
              <a:gd name="T31" fmla="*/ 0 h 265"/>
              <a:gd name="T32" fmla="*/ 2147483646 w 240"/>
              <a:gd name="T33" fmla="*/ 2147483646 h 265"/>
              <a:gd name="T34" fmla="*/ 2147483646 w 240"/>
              <a:gd name="T35" fmla="*/ 2147483646 h 265"/>
              <a:gd name="T36" fmla="*/ 2147483646 w 240"/>
              <a:gd name="T37" fmla="*/ 2147483646 h 265"/>
              <a:gd name="T38" fmla="*/ 2147483646 w 240"/>
              <a:gd name="T39" fmla="*/ 2147483646 h 2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0"/>
              <a:gd name="T61" fmla="*/ 0 h 265"/>
              <a:gd name="T62" fmla="*/ 240 w 240"/>
              <a:gd name="T63" fmla="*/ 265 h 2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0" h="265">
                <a:moveTo>
                  <a:pt x="240" y="234"/>
                </a:moveTo>
                <a:lnTo>
                  <a:pt x="232" y="257"/>
                </a:lnTo>
                <a:lnTo>
                  <a:pt x="168" y="265"/>
                </a:lnTo>
                <a:lnTo>
                  <a:pt x="152" y="249"/>
                </a:lnTo>
                <a:lnTo>
                  <a:pt x="64" y="265"/>
                </a:lnTo>
                <a:lnTo>
                  <a:pt x="0" y="226"/>
                </a:lnTo>
                <a:lnTo>
                  <a:pt x="16" y="211"/>
                </a:lnTo>
                <a:lnTo>
                  <a:pt x="0" y="172"/>
                </a:lnTo>
                <a:lnTo>
                  <a:pt x="8" y="156"/>
                </a:lnTo>
                <a:lnTo>
                  <a:pt x="16" y="164"/>
                </a:lnTo>
                <a:lnTo>
                  <a:pt x="48" y="140"/>
                </a:lnTo>
                <a:lnTo>
                  <a:pt x="80" y="86"/>
                </a:lnTo>
                <a:lnTo>
                  <a:pt x="136" y="47"/>
                </a:lnTo>
                <a:lnTo>
                  <a:pt x="152" y="55"/>
                </a:lnTo>
                <a:lnTo>
                  <a:pt x="160" y="31"/>
                </a:lnTo>
                <a:lnTo>
                  <a:pt x="176" y="0"/>
                </a:lnTo>
                <a:lnTo>
                  <a:pt x="200" y="47"/>
                </a:lnTo>
                <a:lnTo>
                  <a:pt x="160" y="94"/>
                </a:lnTo>
                <a:lnTo>
                  <a:pt x="216" y="148"/>
                </a:lnTo>
                <a:lnTo>
                  <a:pt x="240" y="234"/>
                </a:lnTo>
                <a:close/>
              </a:path>
            </a:pathLst>
          </a:custGeom>
          <a:solidFill>
            <a:srgbClr val="FFFF99"/>
          </a:solidFill>
          <a:ln w="12700">
            <a:solidFill>
              <a:schemeClr val="tx1"/>
            </a:solidFill>
            <a:prstDash val="solid"/>
            <a:round/>
            <a:headEnd/>
            <a:tailEnd/>
          </a:ln>
        </p:spPr>
        <p:txBody>
          <a:bodyPr/>
          <a:lstStyle/>
          <a:p>
            <a:endParaRPr lang="en-US"/>
          </a:p>
        </p:txBody>
      </p:sp>
      <p:sp>
        <p:nvSpPr>
          <p:cNvPr id="179" name="Freeform 176"/>
          <p:cNvSpPr>
            <a:spLocks/>
          </p:cNvSpPr>
          <p:nvPr/>
        </p:nvSpPr>
        <p:spPr bwMode="auto">
          <a:xfrm>
            <a:off x="4159251" y="2058988"/>
            <a:ext cx="436563" cy="298450"/>
          </a:xfrm>
          <a:custGeom>
            <a:avLst/>
            <a:gdLst>
              <a:gd name="T0" fmla="*/ 2147483646 w 240"/>
              <a:gd name="T1" fmla="*/ 2147483646 h 164"/>
              <a:gd name="T2" fmla="*/ 2147483646 w 240"/>
              <a:gd name="T3" fmla="*/ 2147483646 h 164"/>
              <a:gd name="T4" fmla="*/ 2147483646 w 240"/>
              <a:gd name="T5" fmla="*/ 2147483646 h 164"/>
              <a:gd name="T6" fmla="*/ 2147483646 w 240"/>
              <a:gd name="T7" fmla="*/ 2147483646 h 164"/>
              <a:gd name="T8" fmla="*/ 2147483646 w 240"/>
              <a:gd name="T9" fmla="*/ 2147483646 h 164"/>
              <a:gd name="T10" fmla="*/ 0 w 240"/>
              <a:gd name="T11" fmla="*/ 2147483646 h 164"/>
              <a:gd name="T12" fmla="*/ 2147483646 w 240"/>
              <a:gd name="T13" fmla="*/ 2147483646 h 164"/>
              <a:gd name="T14" fmla="*/ 2147483646 w 240"/>
              <a:gd name="T15" fmla="*/ 2147483646 h 164"/>
              <a:gd name="T16" fmla="*/ 2147483646 w 240"/>
              <a:gd name="T17" fmla="*/ 2147483646 h 164"/>
              <a:gd name="T18" fmla="*/ 2147483646 w 240"/>
              <a:gd name="T19" fmla="*/ 2147483646 h 164"/>
              <a:gd name="T20" fmla="*/ 2147483646 w 240"/>
              <a:gd name="T21" fmla="*/ 0 h 164"/>
              <a:gd name="T22" fmla="*/ 2147483646 w 240"/>
              <a:gd name="T23" fmla="*/ 2147483646 h 164"/>
              <a:gd name="T24" fmla="*/ 2147483646 w 240"/>
              <a:gd name="T25" fmla="*/ 2147483646 h 164"/>
              <a:gd name="T26" fmla="*/ 2147483646 w 240"/>
              <a:gd name="T27" fmla="*/ 2147483646 h 164"/>
              <a:gd name="T28" fmla="*/ 2147483646 w 240"/>
              <a:gd name="T29" fmla="*/ 2147483646 h 1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0"/>
              <a:gd name="T46" fmla="*/ 0 h 164"/>
              <a:gd name="T47" fmla="*/ 240 w 240"/>
              <a:gd name="T48" fmla="*/ 164 h 1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0" h="164">
                <a:moveTo>
                  <a:pt x="200" y="156"/>
                </a:moveTo>
                <a:lnTo>
                  <a:pt x="56" y="164"/>
                </a:lnTo>
                <a:lnTo>
                  <a:pt x="48" y="133"/>
                </a:lnTo>
                <a:lnTo>
                  <a:pt x="8" y="102"/>
                </a:lnTo>
                <a:lnTo>
                  <a:pt x="16" y="71"/>
                </a:lnTo>
                <a:lnTo>
                  <a:pt x="0" y="55"/>
                </a:lnTo>
                <a:lnTo>
                  <a:pt x="8" y="47"/>
                </a:lnTo>
                <a:lnTo>
                  <a:pt x="64" y="8"/>
                </a:lnTo>
                <a:lnTo>
                  <a:pt x="80" y="24"/>
                </a:lnTo>
                <a:lnTo>
                  <a:pt x="112" y="24"/>
                </a:lnTo>
                <a:lnTo>
                  <a:pt x="96" y="0"/>
                </a:lnTo>
                <a:lnTo>
                  <a:pt x="224" y="86"/>
                </a:lnTo>
                <a:lnTo>
                  <a:pt x="240" y="109"/>
                </a:lnTo>
                <a:lnTo>
                  <a:pt x="216" y="148"/>
                </a:lnTo>
                <a:lnTo>
                  <a:pt x="200" y="156"/>
                </a:lnTo>
                <a:close/>
              </a:path>
            </a:pathLst>
          </a:custGeom>
          <a:solidFill>
            <a:srgbClr val="FFFF99"/>
          </a:solidFill>
          <a:ln w="12700">
            <a:solidFill>
              <a:schemeClr val="tx1"/>
            </a:solidFill>
            <a:prstDash val="solid"/>
            <a:round/>
            <a:headEnd/>
            <a:tailEnd/>
          </a:ln>
        </p:spPr>
        <p:txBody>
          <a:bodyPr/>
          <a:lstStyle/>
          <a:p>
            <a:endParaRPr lang="en-US"/>
          </a:p>
        </p:txBody>
      </p:sp>
      <p:sp>
        <p:nvSpPr>
          <p:cNvPr id="180" name="Freeform 177"/>
          <p:cNvSpPr>
            <a:spLocks/>
          </p:cNvSpPr>
          <p:nvPr/>
        </p:nvSpPr>
        <p:spPr bwMode="auto">
          <a:xfrm>
            <a:off x="5526089" y="1874839"/>
            <a:ext cx="407987" cy="325437"/>
          </a:xfrm>
          <a:custGeom>
            <a:avLst/>
            <a:gdLst>
              <a:gd name="T0" fmla="*/ 2147483646 w 224"/>
              <a:gd name="T1" fmla="*/ 2147483646 h 179"/>
              <a:gd name="T2" fmla="*/ 0 w 224"/>
              <a:gd name="T3" fmla="*/ 2147483646 h 179"/>
              <a:gd name="T4" fmla="*/ 2147483646 w 224"/>
              <a:gd name="T5" fmla="*/ 0 h 179"/>
              <a:gd name="T6" fmla="*/ 2147483646 w 224"/>
              <a:gd name="T7" fmla="*/ 0 h 179"/>
              <a:gd name="T8" fmla="*/ 2147483646 w 224"/>
              <a:gd name="T9" fmla="*/ 0 h 179"/>
              <a:gd name="T10" fmla="*/ 2147483646 w 224"/>
              <a:gd name="T11" fmla="*/ 2147483646 h 179"/>
              <a:gd name="T12" fmla="*/ 0 60000 65536"/>
              <a:gd name="T13" fmla="*/ 0 60000 65536"/>
              <a:gd name="T14" fmla="*/ 0 60000 65536"/>
              <a:gd name="T15" fmla="*/ 0 60000 65536"/>
              <a:gd name="T16" fmla="*/ 0 60000 65536"/>
              <a:gd name="T17" fmla="*/ 0 60000 65536"/>
              <a:gd name="T18" fmla="*/ 0 w 224"/>
              <a:gd name="T19" fmla="*/ 0 h 179"/>
              <a:gd name="T20" fmla="*/ 224 w 224"/>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24" h="179">
                <a:moveTo>
                  <a:pt x="216" y="179"/>
                </a:moveTo>
                <a:lnTo>
                  <a:pt x="0" y="172"/>
                </a:lnTo>
                <a:lnTo>
                  <a:pt x="8" y="0"/>
                </a:lnTo>
                <a:lnTo>
                  <a:pt x="208" y="0"/>
                </a:lnTo>
                <a:lnTo>
                  <a:pt x="224" y="0"/>
                </a:lnTo>
                <a:lnTo>
                  <a:pt x="216" y="179"/>
                </a:lnTo>
                <a:close/>
              </a:path>
            </a:pathLst>
          </a:custGeom>
          <a:solidFill>
            <a:srgbClr val="FFFF99"/>
          </a:solidFill>
          <a:ln w="12700">
            <a:solidFill>
              <a:schemeClr val="tx1"/>
            </a:solidFill>
            <a:prstDash val="solid"/>
            <a:round/>
            <a:headEnd/>
            <a:tailEnd/>
          </a:ln>
        </p:spPr>
        <p:txBody>
          <a:bodyPr/>
          <a:lstStyle/>
          <a:p>
            <a:endParaRPr lang="en-US"/>
          </a:p>
        </p:txBody>
      </p:sp>
      <p:sp>
        <p:nvSpPr>
          <p:cNvPr id="181" name="Freeform 178"/>
          <p:cNvSpPr>
            <a:spLocks/>
          </p:cNvSpPr>
          <p:nvPr/>
        </p:nvSpPr>
        <p:spPr bwMode="auto">
          <a:xfrm>
            <a:off x="5483226" y="2187575"/>
            <a:ext cx="434975" cy="325438"/>
          </a:xfrm>
          <a:custGeom>
            <a:avLst/>
            <a:gdLst>
              <a:gd name="T0" fmla="*/ 2147483646 w 240"/>
              <a:gd name="T1" fmla="*/ 2147483646 h 179"/>
              <a:gd name="T2" fmla="*/ 2147483646 w 240"/>
              <a:gd name="T3" fmla="*/ 2147483646 h 179"/>
              <a:gd name="T4" fmla="*/ 2147483646 w 240"/>
              <a:gd name="T5" fmla="*/ 2147483646 h 179"/>
              <a:gd name="T6" fmla="*/ 2147483646 w 240"/>
              <a:gd name="T7" fmla="*/ 2147483646 h 179"/>
              <a:gd name="T8" fmla="*/ 2147483646 w 240"/>
              <a:gd name="T9" fmla="*/ 2147483646 h 179"/>
              <a:gd name="T10" fmla="*/ 2147483646 w 240"/>
              <a:gd name="T11" fmla="*/ 2147483646 h 179"/>
              <a:gd name="T12" fmla="*/ 0 w 240"/>
              <a:gd name="T13" fmla="*/ 2147483646 h 179"/>
              <a:gd name="T14" fmla="*/ 0 w 240"/>
              <a:gd name="T15" fmla="*/ 2147483646 h 179"/>
              <a:gd name="T16" fmla="*/ 2147483646 w 240"/>
              <a:gd name="T17" fmla="*/ 2147483646 h 179"/>
              <a:gd name="T18" fmla="*/ 2147483646 w 240"/>
              <a:gd name="T19" fmla="*/ 2147483646 h 179"/>
              <a:gd name="T20" fmla="*/ 2147483646 w 240"/>
              <a:gd name="T21" fmla="*/ 0 h 179"/>
              <a:gd name="T22" fmla="*/ 2147483646 w 240"/>
              <a:gd name="T23" fmla="*/ 2147483646 h 179"/>
              <a:gd name="T24" fmla="*/ 2147483646 w 240"/>
              <a:gd name="T25" fmla="*/ 2147483646 h 1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0"/>
              <a:gd name="T40" fmla="*/ 0 h 179"/>
              <a:gd name="T41" fmla="*/ 240 w 240"/>
              <a:gd name="T42" fmla="*/ 179 h 1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0" h="179">
                <a:moveTo>
                  <a:pt x="240" y="155"/>
                </a:moveTo>
                <a:lnTo>
                  <a:pt x="152" y="147"/>
                </a:lnTo>
                <a:lnTo>
                  <a:pt x="152" y="163"/>
                </a:lnTo>
                <a:lnTo>
                  <a:pt x="56" y="179"/>
                </a:lnTo>
                <a:lnTo>
                  <a:pt x="24" y="124"/>
                </a:lnTo>
                <a:lnTo>
                  <a:pt x="8" y="132"/>
                </a:lnTo>
                <a:lnTo>
                  <a:pt x="0" y="132"/>
                </a:lnTo>
                <a:lnTo>
                  <a:pt x="0" y="93"/>
                </a:lnTo>
                <a:lnTo>
                  <a:pt x="32" y="77"/>
                </a:lnTo>
                <a:lnTo>
                  <a:pt x="24" y="7"/>
                </a:lnTo>
                <a:lnTo>
                  <a:pt x="24" y="0"/>
                </a:lnTo>
                <a:lnTo>
                  <a:pt x="240" y="7"/>
                </a:lnTo>
                <a:lnTo>
                  <a:pt x="240" y="155"/>
                </a:lnTo>
                <a:close/>
              </a:path>
            </a:pathLst>
          </a:custGeom>
          <a:solidFill>
            <a:srgbClr val="33CCFF"/>
          </a:solidFill>
          <a:ln w="12700">
            <a:solidFill>
              <a:schemeClr val="tx1"/>
            </a:solidFill>
            <a:prstDash val="solid"/>
            <a:round/>
            <a:headEnd/>
            <a:tailEnd/>
          </a:ln>
        </p:spPr>
        <p:txBody>
          <a:bodyPr/>
          <a:lstStyle/>
          <a:p>
            <a:endParaRPr lang="en-US"/>
          </a:p>
        </p:txBody>
      </p:sp>
      <p:sp>
        <p:nvSpPr>
          <p:cNvPr id="182" name="Freeform 179"/>
          <p:cNvSpPr>
            <a:spLocks/>
          </p:cNvSpPr>
          <p:nvPr/>
        </p:nvSpPr>
        <p:spPr bwMode="auto">
          <a:xfrm>
            <a:off x="5497514" y="2455864"/>
            <a:ext cx="420687" cy="581025"/>
          </a:xfrm>
          <a:custGeom>
            <a:avLst/>
            <a:gdLst>
              <a:gd name="T0" fmla="*/ 2147483646 w 232"/>
              <a:gd name="T1" fmla="*/ 2147483646 h 320"/>
              <a:gd name="T2" fmla="*/ 2147483646 w 232"/>
              <a:gd name="T3" fmla="*/ 2147483646 h 320"/>
              <a:gd name="T4" fmla="*/ 2147483646 w 232"/>
              <a:gd name="T5" fmla="*/ 2147483646 h 320"/>
              <a:gd name="T6" fmla="*/ 2147483646 w 232"/>
              <a:gd name="T7" fmla="*/ 2147483646 h 320"/>
              <a:gd name="T8" fmla="*/ 2147483646 w 232"/>
              <a:gd name="T9" fmla="*/ 2147483646 h 320"/>
              <a:gd name="T10" fmla="*/ 2147483646 w 232"/>
              <a:gd name="T11" fmla="*/ 2147483646 h 320"/>
              <a:gd name="T12" fmla="*/ 2147483646 w 232"/>
              <a:gd name="T13" fmla="*/ 2147483646 h 320"/>
              <a:gd name="T14" fmla="*/ 0 w 232"/>
              <a:gd name="T15" fmla="*/ 2147483646 h 320"/>
              <a:gd name="T16" fmla="*/ 2147483646 w 232"/>
              <a:gd name="T17" fmla="*/ 2147483646 h 320"/>
              <a:gd name="T18" fmla="*/ 2147483646 w 232"/>
              <a:gd name="T19" fmla="*/ 2147483646 h 320"/>
              <a:gd name="T20" fmla="*/ 2147483646 w 232"/>
              <a:gd name="T21" fmla="*/ 2147483646 h 320"/>
              <a:gd name="T22" fmla="*/ 2147483646 w 232"/>
              <a:gd name="T23" fmla="*/ 2147483646 h 320"/>
              <a:gd name="T24" fmla="*/ 2147483646 w 232"/>
              <a:gd name="T25" fmla="*/ 2147483646 h 320"/>
              <a:gd name="T26" fmla="*/ 2147483646 w 232"/>
              <a:gd name="T27" fmla="*/ 0 h 320"/>
              <a:gd name="T28" fmla="*/ 2147483646 w 232"/>
              <a:gd name="T29" fmla="*/ 2147483646 h 320"/>
              <a:gd name="T30" fmla="*/ 2147483646 w 232"/>
              <a:gd name="T31" fmla="*/ 2147483646 h 320"/>
              <a:gd name="T32" fmla="*/ 2147483646 w 232"/>
              <a:gd name="T33" fmla="*/ 2147483646 h 3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320"/>
              <a:gd name="T53" fmla="*/ 232 w 232"/>
              <a:gd name="T54" fmla="*/ 320 h 3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320">
                <a:moveTo>
                  <a:pt x="216" y="320"/>
                </a:moveTo>
                <a:lnTo>
                  <a:pt x="160" y="320"/>
                </a:lnTo>
                <a:lnTo>
                  <a:pt x="152" y="296"/>
                </a:lnTo>
                <a:lnTo>
                  <a:pt x="80" y="211"/>
                </a:lnTo>
                <a:lnTo>
                  <a:pt x="80" y="187"/>
                </a:lnTo>
                <a:lnTo>
                  <a:pt x="16" y="172"/>
                </a:lnTo>
                <a:lnTo>
                  <a:pt x="16" y="156"/>
                </a:lnTo>
                <a:lnTo>
                  <a:pt x="0" y="117"/>
                </a:lnTo>
                <a:lnTo>
                  <a:pt x="48" y="109"/>
                </a:lnTo>
                <a:lnTo>
                  <a:pt x="40" y="86"/>
                </a:lnTo>
                <a:lnTo>
                  <a:pt x="64" y="78"/>
                </a:lnTo>
                <a:lnTo>
                  <a:pt x="48" y="32"/>
                </a:lnTo>
                <a:lnTo>
                  <a:pt x="144" y="16"/>
                </a:lnTo>
                <a:lnTo>
                  <a:pt x="144" y="0"/>
                </a:lnTo>
                <a:lnTo>
                  <a:pt x="232" y="8"/>
                </a:lnTo>
                <a:lnTo>
                  <a:pt x="224" y="63"/>
                </a:lnTo>
                <a:lnTo>
                  <a:pt x="216" y="320"/>
                </a:lnTo>
                <a:close/>
              </a:path>
            </a:pathLst>
          </a:custGeom>
          <a:solidFill>
            <a:srgbClr val="FFFF99"/>
          </a:solidFill>
          <a:ln w="12700">
            <a:solidFill>
              <a:schemeClr val="tx1"/>
            </a:solidFill>
            <a:prstDash val="solid"/>
            <a:round/>
            <a:headEnd/>
            <a:tailEnd/>
          </a:ln>
        </p:spPr>
        <p:txBody>
          <a:bodyPr/>
          <a:lstStyle/>
          <a:p>
            <a:endParaRPr lang="en-US"/>
          </a:p>
        </p:txBody>
      </p:sp>
      <p:sp>
        <p:nvSpPr>
          <p:cNvPr id="183" name="Freeform 180"/>
          <p:cNvSpPr>
            <a:spLocks/>
          </p:cNvSpPr>
          <p:nvPr/>
        </p:nvSpPr>
        <p:spPr bwMode="auto">
          <a:xfrm>
            <a:off x="5292726" y="2413000"/>
            <a:ext cx="320675" cy="355600"/>
          </a:xfrm>
          <a:custGeom>
            <a:avLst/>
            <a:gdLst>
              <a:gd name="T0" fmla="*/ 2147483646 w 176"/>
              <a:gd name="T1" fmla="*/ 2147483646 h 195"/>
              <a:gd name="T2" fmla="*/ 2147483646 w 176"/>
              <a:gd name="T3" fmla="*/ 2147483646 h 195"/>
              <a:gd name="T4" fmla="*/ 0 w 176"/>
              <a:gd name="T5" fmla="*/ 2147483646 h 195"/>
              <a:gd name="T6" fmla="*/ 2147483646 w 176"/>
              <a:gd name="T7" fmla="*/ 2147483646 h 195"/>
              <a:gd name="T8" fmla="*/ 2147483646 w 176"/>
              <a:gd name="T9" fmla="*/ 2147483646 h 195"/>
              <a:gd name="T10" fmla="*/ 2147483646 w 176"/>
              <a:gd name="T11" fmla="*/ 0 h 195"/>
              <a:gd name="T12" fmla="*/ 2147483646 w 176"/>
              <a:gd name="T13" fmla="*/ 2147483646 h 195"/>
              <a:gd name="T14" fmla="*/ 2147483646 w 176"/>
              <a:gd name="T15" fmla="*/ 2147483646 h 195"/>
              <a:gd name="T16" fmla="*/ 2147483646 w 176"/>
              <a:gd name="T17" fmla="*/ 2147483646 h 195"/>
              <a:gd name="T18" fmla="*/ 2147483646 w 176"/>
              <a:gd name="T19" fmla="*/ 2147483646 h 195"/>
              <a:gd name="T20" fmla="*/ 2147483646 w 176"/>
              <a:gd name="T21" fmla="*/ 2147483646 h 195"/>
              <a:gd name="T22" fmla="*/ 2147483646 w 176"/>
              <a:gd name="T23" fmla="*/ 2147483646 h 195"/>
              <a:gd name="T24" fmla="*/ 2147483646 w 176"/>
              <a:gd name="T25" fmla="*/ 2147483646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195"/>
              <a:gd name="T41" fmla="*/ 176 w 176"/>
              <a:gd name="T42" fmla="*/ 195 h 1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195">
                <a:moveTo>
                  <a:pt x="128" y="195"/>
                </a:moveTo>
                <a:lnTo>
                  <a:pt x="40" y="132"/>
                </a:lnTo>
                <a:lnTo>
                  <a:pt x="0" y="125"/>
                </a:lnTo>
                <a:lnTo>
                  <a:pt x="8" y="8"/>
                </a:lnTo>
                <a:lnTo>
                  <a:pt x="112" y="8"/>
                </a:lnTo>
                <a:lnTo>
                  <a:pt x="128" y="0"/>
                </a:lnTo>
                <a:lnTo>
                  <a:pt x="160" y="55"/>
                </a:lnTo>
                <a:lnTo>
                  <a:pt x="176" y="101"/>
                </a:lnTo>
                <a:lnTo>
                  <a:pt x="152" y="109"/>
                </a:lnTo>
                <a:lnTo>
                  <a:pt x="160" y="132"/>
                </a:lnTo>
                <a:lnTo>
                  <a:pt x="112" y="140"/>
                </a:lnTo>
                <a:lnTo>
                  <a:pt x="128" y="179"/>
                </a:lnTo>
                <a:lnTo>
                  <a:pt x="128" y="195"/>
                </a:lnTo>
                <a:close/>
              </a:path>
            </a:pathLst>
          </a:custGeom>
          <a:solidFill>
            <a:srgbClr val="FFFF99"/>
          </a:solidFill>
          <a:ln w="12700">
            <a:solidFill>
              <a:schemeClr val="tx1"/>
            </a:solidFill>
            <a:prstDash val="solid"/>
            <a:round/>
            <a:headEnd/>
            <a:tailEnd/>
          </a:ln>
        </p:spPr>
        <p:txBody>
          <a:bodyPr/>
          <a:lstStyle/>
          <a:p>
            <a:endParaRPr lang="en-US"/>
          </a:p>
        </p:txBody>
      </p:sp>
      <p:sp>
        <p:nvSpPr>
          <p:cNvPr id="184" name="Freeform 181"/>
          <p:cNvSpPr>
            <a:spLocks/>
          </p:cNvSpPr>
          <p:nvPr/>
        </p:nvSpPr>
        <p:spPr bwMode="auto">
          <a:xfrm>
            <a:off x="5903913" y="2200276"/>
            <a:ext cx="495300" cy="396875"/>
          </a:xfrm>
          <a:custGeom>
            <a:avLst/>
            <a:gdLst>
              <a:gd name="T0" fmla="*/ 2147483646 w 272"/>
              <a:gd name="T1" fmla="*/ 2147483646 h 218"/>
              <a:gd name="T2" fmla="*/ 0 w 272"/>
              <a:gd name="T3" fmla="*/ 2147483646 h 218"/>
              <a:gd name="T4" fmla="*/ 2147483646 w 272"/>
              <a:gd name="T5" fmla="*/ 2147483646 h 218"/>
              <a:gd name="T6" fmla="*/ 2147483646 w 272"/>
              <a:gd name="T7" fmla="*/ 0 h 218"/>
              <a:gd name="T8" fmla="*/ 2147483646 w 272"/>
              <a:gd name="T9" fmla="*/ 2147483646 h 218"/>
              <a:gd name="T10" fmla="*/ 2147483646 w 272"/>
              <a:gd name="T11" fmla="*/ 2147483646 h 218"/>
              <a:gd name="T12" fmla="*/ 0 60000 65536"/>
              <a:gd name="T13" fmla="*/ 0 60000 65536"/>
              <a:gd name="T14" fmla="*/ 0 60000 65536"/>
              <a:gd name="T15" fmla="*/ 0 60000 65536"/>
              <a:gd name="T16" fmla="*/ 0 60000 65536"/>
              <a:gd name="T17" fmla="*/ 0 60000 65536"/>
              <a:gd name="T18" fmla="*/ 0 w 272"/>
              <a:gd name="T19" fmla="*/ 0 h 218"/>
              <a:gd name="T20" fmla="*/ 272 w 272"/>
              <a:gd name="T21" fmla="*/ 218 h 218"/>
            </a:gdLst>
            <a:ahLst/>
            <a:cxnLst>
              <a:cxn ang="T12">
                <a:pos x="T0" y="T1"/>
              </a:cxn>
              <a:cxn ang="T13">
                <a:pos x="T2" y="T3"/>
              </a:cxn>
              <a:cxn ang="T14">
                <a:pos x="T4" y="T5"/>
              </a:cxn>
              <a:cxn ang="T15">
                <a:pos x="T6" y="T7"/>
              </a:cxn>
              <a:cxn ang="T16">
                <a:pos x="T8" y="T9"/>
              </a:cxn>
              <a:cxn ang="T17">
                <a:pos x="T10" y="T11"/>
              </a:cxn>
            </a:cxnLst>
            <a:rect l="T18" t="T19" r="T20" b="T21"/>
            <a:pathLst>
              <a:path w="272" h="218">
                <a:moveTo>
                  <a:pt x="264" y="218"/>
                </a:moveTo>
                <a:lnTo>
                  <a:pt x="0" y="203"/>
                </a:lnTo>
                <a:lnTo>
                  <a:pt x="8" y="148"/>
                </a:lnTo>
                <a:lnTo>
                  <a:pt x="8" y="0"/>
                </a:lnTo>
                <a:lnTo>
                  <a:pt x="272" y="8"/>
                </a:lnTo>
                <a:lnTo>
                  <a:pt x="264" y="218"/>
                </a:lnTo>
                <a:close/>
              </a:path>
            </a:pathLst>
          </a:custGeom>
          <a:solidFill>
            <a:srgbClr val="33CCFF"/>
          </a:solidFill>
          <a:ln w="12700">
            <a:solidFill>
              <a:schemeClr val="tx1"/>
            </a:solidFill>
            <a:prstDash val="solid"/>
            <a:round/>
            <a:headEnd/>
            <a:tailEnd/>
          </a:ln>
        </p:spPr>
        <p:txBody>
          <a:bodyPr/>
          <a:lstStyle/>
          <a:p>
            <a:endParaRPr lang="en-US"/>
          </a:p>
        </p:txBody>
      </p:sp>
      <p:sp>
        <p:nvSpPr>
          <p:cNvPr id="185" name="Freeform 182"/>
          <p:cNvSpPr>
            <a:spLocks/>
          </p:cNvSpPr>
          <p:nvPr/>
        </p:nvSpPr>
        <p:spPr bwMode="auto">
          <a:xfrm>
            <a:off x="5889625" y="2570164"/>
            <a:ext cx="495300" cy="466725"/>
          </a:xfrm>
          <a:custGeom>
            <a:avLst/>
            <a:gdLst>
              <a:gd name="T0" fmla="*/ 2147483646 w 272"/>
              <a:gd name="T1" fmla="*/ 2147483646 h 257"/>
              <a:gd name="T2" fmla="*/ 0 w 272"/>
              <a:gd name="T3" fmla="*/ 2147483646 h 257"/>
              <a:gd name="T4" fmla="*/ 2147483646 w 272"/>
              <a:gd name="T5" fmla="*/ 0 h 257"/>
              <a:gd name="T6" fmla="*/ 2147483646 w 272"/>
              <a:gd name="T7" fmla="*/ 2147483646 h 257"/>
              <a:gd name="T8" fmla="*/ 2147483646 w 272"/>
              <a:gd name="T9" fmla="*/ 2147483646 h 257"/>
              <a:gd name="T10" fmla="*/ 2147483646 w 272"/>
              <a:gd name="T11" fmla="*/ 2147483646 h 257"/>
              <a:gd name="T12" fmla="*/ 2147483646 w 272"/>
              <a:gd name="T13" fmla="*/ 2147483646 h 257"/>
              <a:gd name="T14" fmla="*/ 0 60000 65536"/>
              <a:gd name="T15" fmla="*/ 0 60000 65536"/>
              <a:gd name="T16" fmla="*/ 0 60000 65536"/>
              <a:gd name="T17" fmla="*/ 0 60000 65536"/>
              <a:gd name="T18" fmla="*/ 0 60000 65536"/>
              <a:gd name="T19" fmla="*/ 0 60000 65536"/>
              <a:gd name="T20" fmla="*/ 0 60000 65536"/>
              <a:gd name="T21" fmla="*/ 0 w 272"/>
              <a:gd name="T22" fmla="*/ 0 h 257"/>
              <a:gd name="T23" fmla="*/ 272 w 272"/>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257">
                <a:moveTo>
                  <a:pt x="152" y="249"/>
                </a:moveTo>
                <a:lnTo>
                  <a:pt x="0" y="257"/>
                </a:lnTo>
                <a:lnTo>
                  <a:pt x="8" y="0"/>
                </a:lnTo>
                <a:lnTo>
                  <a:pt x="272" y="15"/>
                </a:lnTo>
                <a:lnTo>
                  <a:pt x="272" y="46"/>
                </a:lnTo>
                <a:lnTo>
                  <a:pt x="264" y="249"/>
                </a:lnTo>
                <a:lnTo>
                  <a:pt x="152" y="249"/>
                </a:lnTo>
                <a:close/>
              </a:path>
            </a:pathLst>
          </a:custGeom>
          <a:solidFill>
            <a:srgbClr val="FFFF99"/>
          </a:solidFill>
          <a:ln w="12700">
            <a:solidFill>
              <a:schemeClr val="tx1"/>
            </a:solidFill>
            <a:prstDash val="solid"/>
            <a:round/>
            <a:headEnd/>
            <a:tailEnd/>
          </a:ln>
        </p:spPr>
        <p:txBody>
          <a:bodyPr/>
          <a:lstStyle/>
          <a:p>
            <a:endParaRPr lang="en-US"/>
          </a:p>
        </p:txBody>
      </p:sp>
      <p:sp>
        <p:nvSpPr>
          <p:cNvPr id="186" name="Freeform 183"/>
          <p:cNvSpPr>
            <a:spLocks/>
          </p:cNvSpPr>
          <p:nvPr/>
        </p:nvSpPr>
        <p:spPr bwMode="auto">
          <a:xfrm>
            <a:off x="5235575" y="2640014"/>
            <a:ext cx="552450" cy="396875"/>
          </a:xfrm>
          <a:custGeom>
            <a:avLst/>
            <a:gdLst>
              <a:gd name="T0" fmla="*/ 2147483646 w 304"/>
              <a:gd name="T1" fmla="*/ 2147483646 h 218"/>
              <a:gd name="T2" fmla="*/ 2147483646 w 304"/>
              <a:gd name="T3" fmla="*/ 2147483646 h 218"/>
              <a:gd name="T4" fmla="*/ 2147483646 w 304"/>
              <a:gd name="T5" fmla="*/ 2147483646 h 218"/>
              <a:gd name="T6" fmla="*/ 0 w 304"/>
              <a:gd name="T7" fmla="*/ 2147483646 h 218"/>
              <a:gd name="T8" fmla="*/ 2147483646 w 304"/>
              <a:gd name="T9" fmla="*/ 0 h 218"/>
              <a:gd name="T10" fmla="*/ 2147483646 w 304"/>
              <a:gd name="T11" fmla="*/ 2147483646 h 218"/>
              <a:gd name="T12" fmla="*/ 2147483646 w 304"/>
              <a:gd name="T13" fmla="*/ 2147483646 h 218"/>
              <a:gd name="T14" fmla="*/ 2147483646 w 304"/>
              <a:gd name="T15" fmla="*/ 2147483646 h 218"/>
              <a:gd name="T16" fmla="*/ 2147483646 w 304"/>
              <a:gd name="T17" fmla="*/ 2147483646 h 218"/>
              <a:gd name="T18" fmla="*/ 2147483646 w 304"/>
              <a:gd name="T19" fmla="*/ 2147483646 h 218"/>
              <a:gd name="T20" fmla="*/ 2147483646 w 304"/>
              <a:gd name="T21" fmla="*/ 2147483646 h 2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4"/>
              <a:gd name="T34" fmla="*/ 0 h 218"/>
              <a:gd name="T35" fmla="*/ 304 w 304"/>
              <a:gd name="T36" fmla="*/ 218 h 2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4" h="218">
                <a:moveTo>
                  <a:pt x="304" y="218"/>
                </a:moveTo>
                <a:lnTo>
                  <a:pt x="240" y="218"/>
                </a:lnTo>
                <a:lnTo>
                  <a:pt x="16" y="218"/>
                </a:lnTo>
                <a:lnTo>
                  <a:pt x="0" y="116"/>
                </a:lnTo>
                <a:lnTo>
                  <a:pt x="32" y="0"/>
                </a:lnTo>
                <a:lnTo>
                  <a:pt x="72" y="7"/>
                </a:lnTo>
                <a:lnTo>
                  <a:pt x="160" y="70"/>
                </a:lnTo>
                <a:lnTo>
                  <a:pt x="224" y="85"/>
                </a:lnTo>
                <a:lnTo>
                  <a:pt x="224" y="109"/>
                </a:lnTo>
                <a:lnTo>
                  <a:pt x="296" y="194"/>
                </a:lnTo>
                <a:lnTo>
                  <a:pt x="304" y="218"/>
                </a:lnTo>
                <a:close/>
              </a:path>
            </a:pathLst>
          </a:custGeom>
          <a:solidFill>
            <a:srgbClr val="FFFF99"/>
          </a:solidFill>
          <a:ln w="12700">
            <a:solidFill>
              <a:schemeClr val="tx1"/>
            </a:solidFill>
            <a:prstDash val="solid"/>
            <a:round/>
            <a:headEnd/>
            <a:tailEnd/>
          </a:ln>
        </p:spPr>
        <p:txBody>
          <a:bodyPr/>
          <a:lstStyle/>
          <a:p>
            <a:endParaRPr lang="en-US"/>
          </a:p>
        </p:txBody>
      </p:sp>
      <p:sp>
        <p:nvSpPr>
          <p:cNvPr id="187" name="Freeform 184"/>
          <p:cNvSpPr>
            <a:spLocks/>
          </p:cNvSpPr>
          <p:nvPr/>
        </p:nvSpPr>
        <p:spPr bwMode="auto">
          <a:xfrm>
            <a:off x="6835775" y="4181475"/>
            <a:ext cx="857250" cy="609600"/>
          </a:xfrm>
          <a:custGeom>
            <a:avLst/>
            <a:gdLst>
              <a:gd name="T0" fmla="*/ 2147483646 w 472"/>
              <a:gd name="T1" fmla="*/ 2147483646 h 335"/>
              <a:gd name="T2" fmla="*/ 0 w 472"/>
              <a:gd name="T3" fmla="*/ 2147483646 h 335"/>
              <a:gd name="T4" fmla="*/ 2147483646 w 472"/>
              <a:gd name="T5" fmla="*/ 2147483646 h 335"/>
              <a:gd name="T6" fmla="*/ 2147483646 w 472"/>
              <a:gd name="T7" fmla="*/ 2147483646 h 335"/>
              <a:gd name="T8" fmla="*/ 2147483646 w 472"/>
              <a:gd name="T9" fmla="*/ 0 h 335"/>
              <a:gd name="T10" fmla="*/ 2147483646 w 472"/>
              <a:gd name="T11" fmla="*/ 2147483646 h 335"/>
              <a:gd name="T12" fmla="*/ 2147483646 w 472"/>
              <a:gd name="T13" fmla="*/ 2147483646 h 335"/>
              <a:gd name="T14" fmla="*/ 2147483646 w 472"/>
              <a:gd name="T15" fmla="*/ 2147483646 h 335"/>
              <a:gd name="T16" fmla="*/ 2147483646 w 472"/>
              <a:gd name="T17" fmla="*/ 2147483646 h 335"/>
              <a:gd name="T18" fmla="*/ 2147483646 w 472"/>
              <a:gd name="T19" fmla="*/ 2147483646 h 335"/>
              <a:gd name="T20" fmla="*/ 2147483646 w 472"/>
              <a:gd name="T21" fmla="*/ 2147483646 h 335"/>
              <a:gd name="T22" fmla="*/ 2147483646 w 472"/>
              <a:gd name="T23" fmla="*/ 2147483646 h 335"/>
              <a:gd name="T24" fmla="*/ 2147483646 w 472"/>
              <a:gd name="T25" fmla="*/ 2147483646 h 335"/>
              <a:gd name="T26" fmla="*/ 2147483646 w 472"/>
              <a:gd name="T27" fmla="*/ 2147483646 h 335"/>
              <a:gd name="T28" fmla="*/ 2147483646 w 472"/>
              <a:gd name="T29" fmla="*/ 2147483646 h 335"/>
              <a:gd name="T30" fmla="*/ 2147483646 w 472"/>
              <a:gd name="T31" fmla="*/ 2147483646 h 335"/>
              <a:gd name="T32" fmla="*/ 2147483646 w 472"/>
              <a:gd name="T33" fmla="*/ 2147483646 h 335"/>
              <a:gd name="T34" fmla="*/ 2147483646 w 472"/>
              <a:gd name="T35" fmla="*/ 2147483646 h 335"/>
              <a:gd name="T36" fmla="*/ 2147483646 w 472"/>
              <a:gd name="T37" fmla="*/ 2147483646 h 335"/>
              <a:gd name="T38" fmla="*/ 2147483646 w 472"/>
              <a:gd name="T39" fmla="*/ 2147483646 h 335"/>
              <a:gd name="T40" fmla="*/ 2147483646 w 472"/>
              <a:gd name="T41" fmla="*/ 2147483646 h 335"/>
              <a:gd name="T42" fmla="*/ 2147483646 w 472"/>
              <a:gd name="T43" fmla="*/ 2147483646 h 335"/>
              <a:gd name="T44" fmla="*/ 2147483646 w 472"/>
              <a:gd name="T45" fmla="*/ 2147483646 h 3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2"/>
              <a:gd name="T70" fmla="*/ 0 h 335"/>
              <a:gd name="T71" fmla="*/ 472 w 472"/>
              <a:gd name="T72" fmla="*/ 335 h 3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2" h="335">
                <a:moveTo>
                  <a:pt x="216" y="335"/>
                </a:moveTo>
                <a:lnTo>
                  <a:pt x="0" y="117"/>
                </a:lnTo>
                <a:lnTo>
                  <a:pt x="56" y="55"/>
                </a:lnTo>
                <a:lnTo>
                  <a:pt x="56" y="31"/>
                </a:lnTo>
                <a:lnTo>
                  <a:pt x="104" y="0"/>
                </a:lnTo>
                <a:lnTo>
                  <a:pt x="128" y="16"/>
                </a:lnTo>
                <a:lnTo>
                  <a:pt x="208" y="8"/>
                </a:lnTo>
                <a:lnTo>
                  <a:pt x="216" y="23"/>
                </a:lnTo>
                <a:lnTo>
                  <a:pt x="232" y="23"/>
                </a:lnTo>
                <a:lnTo>
                  <a:pt x="320" y="70"/>
                </a:lnTo>
                <a:lnTo>
                  <a:pt x="376" y="78"/>
                </a:lnTo>
                <a:lnTo>
                  <a:pt x="424" y="55"/>
                </a:lnTo>
                <a:lnTo>
                  <a:pt x="448" y="86"/>
                </a:lnTo>
                <a:lnTo>
                  <a:pt x="472" y="86"/>
                </a:lnTo>
                <a:lnTo>
                  <a:pt x="424" y="164"/>
                </a:lnTo>
                <a:lnTo>
                  <a:pt x="360" y="171"/>
                </a:lnTo>
                <a:lnTo>
                  <a:pt x="336" y="210"/>
                </a:lnTo>
                <a:lnTo>
                  <a:pt x="296" y="195"/>
                </a:lnTo>
                <a:lnTo>
                  <a:pt x="272" y="210"/>
                </a:lnTo>
                <a:lnTo>
                  <a:pt x="264" y="265"/>
                </a:lnTo>
                <a:lnTo>
                  <a:pt x="224" y="296"/>
                </a:lnTo>
                <a:lnTo>
                  <a:pt x="224" y="327"/>
                </a:lnTo>
                <a:lnTo>
                  <a:pt x="216" y="335"/>
                </a:lnTo>
                <a:close/>
              </a:path>
            </a:pathLst>
          </a:custGeom>
          <a:solidFill>
            <a:srgbClr val="FFFF99"/>
          </a:solidFill>
          <a:ln w="12700">
            <a:solidFill>
              <a:schemeClr val="tx1"/>
            </a:solidFill>
            <a:prstDash val="solid"/>
            <a:round/>
            <a:headEnd/>
            <a:tailEnd/>
          </a:ln>
        </p:spPr>
        <p:txBody>
          <a:bodyPr/>
          <a:lstStyle/>
          <a:p>
            <a:endParaRPr lang="en-US"/>
          </a:p>
        </p:txBody>
      </p:sp>
      <p:sp>
        <p:nvSpPr>
          <p:cNvPr id="188" name="Freeform 185"/>
          <p:cNvSpPr>
            <a:spLocks/>
          </p:cNvSpPr>
          <p:nvPr/>
        </p:nvSpPr>
        <p:spPr bwMode="auto">
          <a:xfrm>
            <a:off x="7650164" y="3375025"/>
            <a:ext cx="522287" cy="552450"/>
          </a:xfrm>
          <a:custGeom>
            <a:avLst/>
            <a:gdLst>
              <a:gd name="T0" fmla="*/ 2147483646 w 288"/>
              <a:gd name="T1" fmla="*/ 2147483646 h 304"/>
              <a:gd name="T2" fmla="*/ 2147483646 w 288"/>
              <a:gd name="T3" fmla="*/ 2147483646 h 304"/>
              <a:gd name="T4" fmla="*/ 0 w 288"/>
              <a:gd name="T5" fmla="*/ 2147483646 h 304"/>
              <a:gd name="T6" fmla="*/ 2147483646 w 288"/>
              <a:gd name="T7" fmla="*/ 2147483646 h 304"/>
              <a:gd name="T8" fmla="*/ 2147483646 w 288"/>
              <a:gd name="T9" fmla="*/ 2147483646 h 304"/>
              <a:gd name="T10" fmla="*/ 2147483646 w 288"/>
              <a:gd name="T11" fmla="*/ 2147483646 h 304"/>
              <a:gd name="T12" fmla="*/ 2147483646 w 288"/>
              <a:gd name="T13" fmla="*/ 0 h 304"/>
              <a:gd name="T14" fmla="*/ 2147483646 w 288"/>
              <a:gd name="T15" fmla="*/ 2147483646 h 304"/>
              <a:gd name="T16" fmla="*/ 2147483646 w 288"/>
              <a:gd name="T17" fmla="*/ 2147483646 h 304"/>
              <a:gd name="T18" fmla="*/ 2147483646 w 288"/>
              <a:gd name="T19" fmla="*/ 2147483646 h 304"/>
              <a:gd name="T20" fmla="*/ 2147483646 w 288"/>
              <a:gd name="T21" fmla="*/ 2147483646 h 304"/>
              <a:gd name="T22" fmla="*/ 2147483646 w 288"/>
              <a:gd name="T23" fmla="*/ 2147483646 h 304"/>
              <a:gd name="T24" fmla="*/ 2147483646 w 288"/>
              <a:gd name="T25" fmla="*/ 2147483646 h 304"/>
              <a:gd name="T26" fmla="*/ 2147483646 w 288"/>
              <a:gd name="T27" fmla="*/ 2147483646 h 304"/>
              <a:gd name="T28" fmla="*/ 2147483646 w 288"/>
              <a:gd name="T29" fmla="*/ 2147483646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8"/>
              <a:gd name="T46" fmla="*/ 0 h 304"/>
              <a:gd name="T47" fmla="*/ 288 w 288"/>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8" h="304">
                <a:moveTo>
                  <a:pt x="272" y="304"/>
                </a:moveTo>
                <a:lnTo>
                  <a:pt x="48" y="304"/>
                </a:lnTo>
                <a:lnTo>
                  <a:pt x="0" y="288"/>
                </a:lnTo>
                <a:lnTo>
                  <a:pt x="32" y="187"/>
                </a:lnTo>
                <a:lnTo>
                  <a:pt x="24" y="8"/>
                </a:lnTo>
                <a:lnTo>
                  <a:pt x="64" y="16"/>
                </a:lnTo>
                <a:lnTo>
                  <a:pt x="96" y="0"/>
                </a:lnTo>
                <a:lnTo>
                  <a:pt x="160" y="32"/>
                </a:lnTo>
                <a:lnTo>
                  <a:pt x="192" y="16"/>
                </a:lnTo>
                <a:lnTo>
                  <a:pt x="224" y="32"/>
                </a:lnTo>
                <a:lnTo>
                  <a:pt x="248" y="125"/>
                </a:lnTo>
                <a:lnTo>
                  <a:pt x="272" y="148"/>
                </a:lnTo>
                <a:lnTo>
                  <a:pt x="288" y="179"/>
                </a:lnTo>
                <a:lnTo>
                  <a:pt x="264" y="296"/>
                </a:lnTo>
                <a:lnTo>
                  <a:pt x="272" y="304"/>
                </a:lnTo>
                <a:close/>
              </a:path>
            </a:pathLst>
          </a:custGeom>
          <a:solidFill>
            <a:srgbClr val="33CCFF"/>
          </a:solidFill>
          <a:ln w="12700">
            <a:solidFill>
              <a:schemeClr val="tx1"/>
            </a:solidFill>
            <a:prstDash val="solid"/>
            <a:round/>
            <a:headEnd/>
            <a:tailEnd/>
          </a:ln>
        </p:spPr>
        <p:txBody>
          <a:bodyPr/>
          <a:lstStyle/>
          <a:p>
            <a:endParaRPr lang="en-US"/>
          </a:p>
        </p:txBody>
      </p:sp>
      <p:sp>
        <p:nvSpPr>
          <p:cNvPr id="189" name="Freeform 186"/>
          <p:cNvSpPr>
            <a:spLocks/>
          </p:cNvSpPr>
          <p:nvPr/>
        </p:nvSpPr>
        <p:spPr bwMode="auto">
          <a:xfrm>
            <a:off x="7808914" y="4294189"/>
            <a:ext cx="306387" cy="511175"/>
          </a:xfrm>
          <a:custGeom>
            <a:avLst/>
            <a:gdLst>
              <a:gd name="T0" fmla="*/ 2147483646 w 168"/>
              <a:gd name="T1" fmla="*/ 2147483646 h 281"/>
              <a:gd name="T2" fmla="*/ 2147483646 w 168"/>
              <a:gd name="T3" fmla="*/ 2147483646 h 281"/>
              <a:gd name="T4" fmla="*/ 2147483646 w 168"/>
              <a:gd name="T5" fmla="*/ 2147483646 h 281"/>
              <a:gd name="T6" fmla="*/ 2147483646 w 168"/>
              <a:gd name="T7" fmla="*/ 2147483646 h 281"/>
              <a:gd name="T8" fmla="*/ 2147483646 w 168"/>
              <a:gd name="T9" fmla="*/ 2147483646 h 281"/>
              <a:gd name="T10" fmla="*/ 2147483646 w 168"/>
              <a:gd name="T11" fmla="*/ 2147483646 h 281"/>
              <a:gd name="T12" fmla="*/ 0 w 168"/>
              <a:gd name="T13" fmla="*/ 2147483646 h 281"/>
              <a:gd name="T14" fmla="*/ 2147483646 w 168"/>
              <a:gd name="T15" fmla="*/ 2147483646 h 281"/>
              <a:gd name="T16" fmla="*/ 2147483646 w 168"/>
              <a:gd name="T17" fmla="*/ 0 h 281"/>
              <a:gd name="T18" fmla="*/ 2147483646 w 168"/>
              <a:gd name="T19" fmla="*/ 2147483646 h 281"/>
              <a:gd name="T20" fmla="*/ 2147483646 w 168"/>
              <a:gd name="T21" fmla="*/ 0 h 281"/>
              <a:gd name="T22" fmla="*/ 2147483646 w 168"/>
              <a:gd name="T23" fmla="*/ 2147483646 h 281"/>
              <a:gd name="T24" fmla="*/ 2147483646 w 168"/>
              <a:gd name="T25" fmla="*/ 2147483646 h 2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
              <a:gd name="T40" fmla="*/ 0 h 281"/>
              <a:gd name="T41" fmla="*/ 168 w 168"/>
              <a:gd name="T42" fmla="*/ 281 h 2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 h="281">
                <a:moveTo>
                  <a:pt x="168" y="55"/>
                </a:moveTo>
                <a:lnTo>
                  <a:pt x="104" y="141"/>
                </a:lnTo>
                <a:lnTo>
                  <a:pt x="48" y="281"/>
                </a:lnTo>
                <a:lnTo>
                  <a:pt x="48" y="257"/>
                </a:lnTo>
                <a:lnTo>
                  <a:pt x="56" y="203"/>
                </a:lnTo>
                <a:lnTo>
                  <a:pt x="40" y="94"/>
                </a:lnTo>
                <a:lnTo>
                  <a:pt x="0" y="32"/>
                </a:lnTo>
                <a:lnTo>
                  <a:pt x="24" y="32"/>
                </a:lnTo>
                <a:lnTo>
                  <a:pt x="40" y="0"/>
                </a:lnTo>
                <a:lnTo>
                  <a:pt x="48" y="16"/>
                </a:lnTo>
                <a:lnTo>
                  <a:pt x="112" y="0"/>
                </a:lnTo>
                <a:lnTo>
                  <a:pt x="152" y="55"/>
                </a:lnTo>
                <a:lnTo>
                  <a:pt x="168" y="55"/>
                </a:lnTo>
                <a:close/>
              </a:path>
            </a:pathLst>
          </a:custGeom>
          <a:solidFill>
            <a:srgbClr val="33CCFF"/>
          </a:solidFill>
          <a:ln w="12700">
            <a:solidFill>
              <a:schemeClr val="tx1"/>
            </a:solidFill>
            <a:prstDash val="solid"/>
            <a:round/>
            <a:headEnd/>
            <a:tailEnd/>
          </a:ln>
        </p:spPr>
        <p:txBody>
          <a:bodyPr/>
          <a:lstStyle/>
          <a:p>
            <a:endParaRPr lang="en-US"/>
          </a:p>
        </p:txBody>
      </p:sp>
      <p:sp>
        <p:nvSpPr>
          <p:cNvPr id="190" name="Freeform 187"/>
          <p:cNvSpPr>
            <a:spLocks/>
          </p:cNvSpPr>
          <p:nvPr/>
        </p:nvSpPr>
        <p:spPr bwMode="auto">
          <a:xfrm>
            <a:off x="7594600" y="3929064"/>
            <a:ext cx="698500" cy="466725"/>
          </a:xfrm>
          <a:custGeom>
            <a:avLst/>
            <a:gdLst>
              <a:gd name="T0" fmla="*/ 2147483646 w 384"/>
              <a:gd name="T1" fmla="*/ 2147483646 h 257"/>
              <a:gd name="T2" fmla="*/ 2147483646 w 384"/>
              <a:gd name="T3" fmla="*/ 2147483646 h 257"/>
              <a:gd name="T4" fmla="*/ 2147483646 w 384"/>
              <a:gd name="T5" fmla="*/ 2147483646 h 257"/>
              <a:gd name="T6" fmla="*/ 2147483646 w 384"/>
              <a:gd name="T7" fmla="*/ 2147483646 h 257"/>
              <a:gd name="T8" fmla="*/ 2147483646 w 384"/>
              <a:gd name="T9" fmla="*/ 2147483646 h 257"/>
              <a:gd name="T10" fmla="*/ 2147483646 w 384"/>
              <a:gd name="T11" fmla="*/ 2147483646 h 257"/>
              <a:gd name="T12" fmla="*/ 0 w 384"/>
              <a:gd name="T13" fmla="*/ 2147483646 h 257"/>
              <a:gd name="T14" fmla="*/ 2147483646 w 384"/>
              <a:gd name="T15" fmla="*/ 2147483646 h 257"/>
              <a:gd name="T16" fmla="*/ 2147483646 w 384"/>
              <a:gd name="T17" fmla="*/ 0 h 257"/>
              <a:gd name="T18" fmla="*/ 2147483646 w 384"/>
              <a:gd name="T19" fmla="*/ 0 h 257"/>
              <a:gd name="T20" fmla="*/ 2147483646 w 384"/>
              <a:gd name="T21" fmla="*/ 2147483646 h 257"/>
              <a:gd name="T22" fmla="*/ 2147483646 w 384"/>
              <a:gd name="T23" fmla="*/ 2147483646 h 257"/>
              <a:gd name="T24" fmla="*/ 2147483646 w 384"/>
              <a:gd name="T25" fmla="*/ 2147483646 h 257"/>
              <a:gd name="T26" fmla="*/ 2147483646 w 384"/>
              <a:gd name="T27" fmla="*/ 2147483646 h 257"/>
              <a:gd name="T28" fmla="*/ 2147483646 w 384"/>
              <a:gd name="T29" fmla="*/ 2147483646 h 257"/>
              <a:gd name="T30" fmla="*/ 2147483646 w 384"/>
              <a:gd name="T31" fmla="*/ 2147483646 h 257"/>
              <a:gd name="T32" fmla="*/ 2147483646 w 384"/>
              <a:gd name="T33" fmla="*/ 2147483646 h 257"/>
              <a:gd name="T34" fmla="*/ 2147483646 w 384"/>
              <a:gd name="T35" fmla="*/ 2147483646 h 257"/>
              <a:gd name="T36" fmla="*/ 2147483646 w 384"/>
              <a:gd name="T37" fmla="*/ 2147483646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4"/>
              <a:gd name="T58" fmla="*/ 0 h 257"/>
              <a:gd name="T59" fmla="*/ 384 w 384"/>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4" h="257">
                <a:moveTo>
                  <a:pt x="120" y="234"/>
                </a:moveTo>
                <a:lnTo>
                  <a:pt x="72" y="210"/>
                </a:lnTo>
                <a:lnTo>
                  <a:pt x="56" y="226"/>
                </a:lnTo>
                <a:lnTo>
                  <a:pt x="32" y="226"/>
                </a:lnTo>
                <a:lnTo>
                  <a:pt x="8" y="195"/>
                </a:lnTo>
                <a:lnTo>
                  <a:pt x="48" y="156"/>
                </a:lnTo>
                <a:lnTo>
                  <a:pt x="0" y="117"/>
                </a:lnTo>
                <a:lnTo>
                  <a:pt x="8" y="93"/>
                </a:lnTo>
                <a:lnTo>
                  <a:pt x="80" y="0"/>
                </a:lnTo>
                <a:lnTo>
                  <a:pt x="304" y="0"/>
                </a:lnTo>
                <a:lnTo>
                  <a:pt x="352" y="148"/>
                </a:lnTo>
                <a:lnTo>
                  <a:pt x="384" y="171"/>
                </a:lnTo>
                <a:lnTo>
                  <a:pt x="288" y="257"/>
                </a:lnTo>
                <a:lnTo>
                  <a:pt x="272" y="257"/>
                </a:lnTo>
                <a:lnTo>
                  <a:pt x="232" y="202"/>
                </a:lnTo>
                <a:lnTo>
                  <a:pt x="168" y="218"/>
                </a:lnTo>
                <a:lnTo>
                  <a:pt x="160" y="202"/>
                </a:lnTo>
                <a:lnTo>
                  <a:pt x="144" y="234"/>
                </a:lnTo>
                <a:lnTo>
                  <a:pt x="120" y="234"/>
                </a:lnTo>
                <a:close/>
              </a:path>
            </a:pathLst>
          </a:custGeom>
          <a:solidFill>
            <a:srgbClr val="33CCFF"/>
          </a:solidFill>
          <a:ln w="12700">
            <a:solidFill>
              <a:schemeClr val="tx1"/>
            </a:solidFill>
            <a:prstDash val="solid"/>
            <a:round/>
            <a:headEnd/>
            <a:tailEnd/>
          </a:ln>
        </p:spPr>
        <p:txBody>
          <a:bodyPr/>
          <a:lstStyle/>
          <a:p>
            <a:endParaRPr lang="en-US">
              <a:solidFill>
                <a:srgbClr val="FFFF00"/>
              </a:solidFill>
            </a:endParaRPr>
          </a:p>
        </p:txBody>
      </p:sp>
      <p:sp>
        <p:nvSpPr>
          <p:cNvPr id="191" name="Freeform 188"/>
          <p:cNvSpPr>
            <a:spLocks/>
          </p:cNvSpPr>
          <p:nvPr/>
        </p:nvSpPr>
        <p:spPr bwMode="auto">
          <a:xfrm>
            <a:off x="6472238" y="3659188"/>
            <a:ext cx="609600" cy="735012"/>
          </a:xfrm>
          <a:custGeom>
            <a:avLst/>
            <a:gdLst>
              <a:gd name="T0" fmla="*/ 2147483646 w 336"/>
              <a:gd name="T1" fmla="*/ 2147483646 h 405"/>
              <a:gd name="T2" fmla="*/ 2147483646 w 336"/>
              <a:gd name="T3" fmla="*/ 2147483646 h 405"/>
              <a:gd name="T4" fmla="*/ 2147483646 w 336"/>
              <a:gd name="T5" fmla="*/ 2147483646 h 405"/>
              <a:gd name="T6" fmla="*/ 2147483646 w 336"/>
              <a:gd name="T7" fmla="*/ 2147483646 h 405"/>
              <a:gd name="T8" fmla="*/ 2147483646 w 336"/>
              <a:gd name="T9" fmla="*/ 2147483646 h 405"/>
              <a:gd name="T10" fmla="*/ 0 w 336"/>
              <a:gd name="T11" fmla="*/ 2147483646 h 405"/>
              <a:gd name="T12" fmla="*/ 2147483646 w 336"/>
              <a:gd name="T13" fmla="*/ 2147483646 h 405"/>
              <a:gd name="T14" fmla="*/ 2147483646 w 336"/>
              <a:gd name="T15" fmla="*/ 2147483646 h 405"/>
              <a:gd name="T16" fmla="*/ 2147483646 w 336"/>
              <a:gd name="T17" fmla="*/ 2147483646 h 405"/>
              <a:gd name="T18" fmla="*/ 2147483646 w 336"/>
              <a:gd name="T19" fmla="*/ 0 h 405"/>
              <a:gd name="T20" fmla="*/ 2147483646 w 336"/>
              <a:gd name="T21" fmla="*/ 2147483646 h 405"/>
              <a:gd name="T22" fmla="*/ 2147483646 w 336"/>
              <a:gd name="T23" fmla="*/ 2147483646 h 405"/>
              <a:gd name="T24" fmla="*/ 2147483646 w 336"/>
              <a:gd name="T25" fmla="*/ 2147483646 h 405"/>
              <a:gd name="T26" fmla="*/ 2147483646 w 336"/>
              <a:gd name="T27" fmla="*/ 2147483646 h 405"/>
              <a:gd name="T28" fmla="*/ 2147483646 w 336"/>
              <a:gd name="T29" fmla="*/ 2147483646 h 405"/>
              <a:gd name="T30" fmla="*/ 2147483646 w 336"/>
              <a:gd name="T31" fmla="*/ 2147483646 h 4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6"/>
              <a:gd name="T49" fmla="*/ 0 h 405"/>
              <a:gd name="T50" fmla="*/ 336 w 336"/>
              <a:gd name="T51" fmla="*/ 405 h 40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6" h="405">
                <a:moveTo>
                  <a:pt x="304" y="288"/>
                </a:moveTo>
                <a:lnTo>
                  <a:pt x="256" y="319"/>
                </a:lnTo>
                <a:lnTo>
                  <a:pt x="256" y="343"/>
                </a:lnTo>
                <a:lnTo>
                  <a:pt x="200" y="405"/>
                </a:lnTo>
                <a:lnTo>
                  <a:pt x="8" y="210"/>
                </a:lnTo>
                <a:lnTo>
                  <a:pt x="0" y="202"/>
                </a:lnTo>
                <a:lnTo>
                  <a:pt x="72" y="109"/>
                </a:lnTo>
                <a:lnTo>
                  <a:pt x="56" y="78"/>
                </a:lnTo>
                <a:lnTo>
                  <a:pt x="144" y="78"/>
                </a:lnTo>
                <a:lnTo>
                  <a:pt x="224" y="0"/>
                </a:lnTo>
                <a:lnTo>
                  <a:pt x="272" y="31"/>
                </a:lnTo>
                <a:lnTo>
                  <a:pt x="288" y="78"/>
                </a:lnTo>
                <a:lnTo>
                  <a:pt x="336" y="164"/>
                </a:lnTo>
                <a:lnTo>
                  <a:pt x="312" y="241"/>
                </a:lnTo>
                <a:lnTo>
                  <a:pt x="320" y="273"/>
                </a:lnTo>
                <a:lnTo>
                  <a:pt x="304" y="288"/>
                </a:lnTo>
                <a:close/>
              </a:path>
            </a:pathLst>
          </a:custGeom>
          <a:solidFill>
            <a:srgbClr val="FFFF99"/>
          </a:solidFill>
          <a:ln w="12700">
            <a:solidFill>
              <a:schemeClr val="tx1"/>
            </a:solidFill>
            <a:prstDash val="solid"/>
            <a:round/>
            <a:headEnd/>
            <a:tailEnd/>
          </a:ln>
        </p:spPr>
        <p:txBody>
          <a:bodyPr/>
          <a:lstStyle/>
          <a:p>
            <a:endParaRPr lang="en-US"/>
          </a:p>
        </p:txBody>
      </p:sp>
      <p:sp>
        <p:nvSpPr>
          <p:cNvPr id="192" name="Freeform 189"/>
          <p:cNvSpPr>
            <a:spLocks/>
          </p:cNvSpPr>
          <p:nvPr/>
        </p:nvSpPr>
        <p:spPr bwMode="auto">
          <a:xfrm>
            <a:off x="7213600" y="3248026"/>
            <a:ext cx="522288" cy="849313"/>
          </a:xfrm>
          <a:custGeom>
            <a:avLst/>
            <a:gdLst>
              <a:gd name="T0" fmla="*/ 2147483646 w 288"/>
              <a:gd name="T1" fmla="*/ 2147483646 h 467"/>
              <a:gd name="T2" fmla="*/ 2147483646 w 288"/>
              <a:gd name="T3" fmla="*/ 2147483646 h 467"/>
              <a:gd name="T4" fmla="*/ 2147483646 w 288"/>
              <a:gd name="T5" fmla="*/ 2147483646 h 467"/>
              <a:gd name="T6" fmla="*/ 2147483646 w 288"/>
              <a:gd name="T7" fmla="*/ 2147483646 h 467"/>
              <a:gd name="T8" fmla="*/ 2147483646 w 288"/>
              <a:gd name="T9" fmla="*/ 2147483646 h 467"/>
              <a:gd name="T10" fmla="*/ 0 w 288"/>
              <a:gd name="T11" fmla="*/ 2147483646 h 467"/>
              <a:gd name="T12" fmla="*/ 2147483646 w 288"/>
              <a:gd name="T13" fmla="*/ 2147483646 h 467"/>
              <a:gd name="T14" fmla="*/ 2147483646 w 288"/>
              <a:gd name="T15" fmla="*/ 2147483646 h 467"/>
              <a:gd name="T16" fmla="*/ 2147483646 w 288"/>
              <a:gd name="T17" fmla="*/ 2147483646 h 467"/>
              <a:gd name="T18" fmla="*/ 2147483646 w 288"/>
              <a:gd name="T19" fmla="*/ 0 h 467"/>
              <a:gd name="T20" fmla="*/ 2147483646 w 288"/>
              <a:gd name="T21" fmla="*/ 2147483646 h 467"/>
              <a:gd name="T22" fmla="*/ 2147483646 w 288"/>
              <a:gd name="T23" fmla="*/ 2147483646 h 467"/>
              <a:gd name="T24" fmla="*/ 2147483646 w 288"/>
              <a:gd name="T25" fmla="*/ 2147483646 h 467"/>
              <a:gd name="T26" fmla="*/ 2147483646 w 288"/>
              <a:gd name="T27" fmla="*/ 2147483646 h 467"/>
              <a:gd name="T28" fmla="*/ 2147483646 w 288"/>
              <a:gd name="T29" fmla="*/ 2147483646 h 467"/>
              <a:gd name="T30" fmla="*/ 2147483646 w 288"/>
              <a:gd name="T31" fmla="*/ 2147483646 h 467"/>
              <a:gd name="T32" fmla="*/ 2147483646 w 288"/>
              <a:gd name="T33" fmla="*/ 2147483646 h 4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8"/>
              <a:gd name="T52" fmla="*/ 0 h 467"/>
              <a:gd name="T53" fmla="*/ 288 w 288"/>
              <a:gd name="T54" fmla="*/ 467 h 4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8" h="467">
                <a:moveTo>
                  <a:pt x="288" y="374"/>
                </a:moveTo>
                <a:lnTo>
                  <a:pt x="216" y="467"/>
                </a:lnTo>
                <a:lnTo>
                  <a:pt x="88" y="288"/>
                </a:lnTo>
                <a:lnTo>
                  <a:pt x="80" y="281"/>
                </a:lnTo>
                <a:lnTo>
                  <a:pt x="16" y="203"/>
                </a:lnTo>
                <a:lnTo>
                  <a:pt x="0" y="140"/>
                </a:lnTo>
                <a:lnTo>
                  <a:pt x="16" y="125"/>
                </a:lnTo>
                <a:lnTo>
                  <a:pt x="24" y="39"/>
                </a:lnTo>
                <a:lnTo>
                  <a:pt x="48" y="24"/>
                </a:lnTo>
                <a:lnTo>
                  <a:pt x="64" y="0"/>
                </a:lnTo>
                <a:lnTo>
                  <a:pt x="96" y="31"/>
                </a:lnTo>
                <a:lnTo>
                  <a:pt x="136" y="39"/>
                </a:lnTo>
                <a:lnTo>
                  <a:pt x="192" y="16"/>
                </a:lnTo>
                <a:lnTo>
                  <a:pt x="264" y="78"/>
                </a:lnTo>
                <a:lnTo>
                  <a:pt x="272" y="257"/>
                </a:lnTo>
                <a:lnTo>
                  <a:pt x="240" y="358"/>
                </a:lnTo>
                <a:lnTo>
                  <a:pt x="288" y="374"/>
                </a:lnTo>
                <a:close/>
              </a:path>
            </a:pathLst>
          </a:custGeom>
          <a:solidFill>
            <a:srgbClr val="FFFF99"/>
          </a:solidFill>
          <a:ln w="12700">
            <a:solidFill>
              <a:schemeClr val="tx1"/>
            </a:solidFill>
            <a:prstDash val="solid"/>
            <a:round/>
            <a:headEnd/>
            <a:tailEnd/>
          </a:ln>
        </p:spPr>
        <p:txBody>
          <a:bodyPr/>
          <a:lstStyle/>
          <a:p>
            <a:endParaRPr lang="en-US"/>
          </a:p>
        </p:txBody>
      </p:sp>
      <p:sp>
        <p:nvSpPr>
          <p:cNvPr id="193" name="Freeform 190"/>
          <p:cNvSpPr>
            <a:spLocks/>
          </p:cNvSpPr>
          <p:nvPr/>
        </p:nvSpPr>
        <p:spPr bwMode="auto">
          <a:xfrm>
            <a:off x="6253163" y="3546476"/>
            <a:ext cx="349250" cy="479425"/>
          </a:xfrm>
          <a:custGeom>
            <a:avLst/>
            <a:gdLst>
              <a:gd name="T0" fmla="*/ 2147483646 w 192"/>
              <a:gd name="T1" fmla="*/ 2147483646 h 264"/>
              <a:gd name="T2" fmla="*/ 0 w 192"/>
              <a:gd name="T3" fmla="*/ 2147483646 h 264"/>
              <a:gd name="T4" fmla="*/ 2147483646 w 192"/>
              <a:gd name="T5" fmla="*/ 2147483646 h 264"/>
              <a:gd name="T6" fmla="*/ 2147483646 w 192"/>
              <a:gd name="T7" fmla="*/ 2147483646 h 264"/>
              <a:gd name="T8" fmla="*/ 2147483646 w 192"/>
              <a:gd name="T9" fmla="*/ 2147483646 h 264"/>
              <a:gd name="T10" fmla="*/ 2147483646 w 192"/>
              <a:gd name="T11" fmla="*/ 2147483646 h 264"/>
              <a:gd name="T12" fmla="*/ 2147483646 w 192"/>
              <a:gd name="T13" fmla="*/ 0 h 264"/>
              <a:gd name="T14" fmla="*/ 2147483646 w 192"/>
              <a:gd name="T15" fmla="*/ 2147483646 h 264"/>
              <a:gd name="T16" fmla="*/ 2147483646 w 192"/>
              <a:gd name="T17" fmla="*/ 2147483646 h 264"/>
              <a:gd name="T18" fmla="*/ 2147483646 w 192"/>
              <a:gd name="T19" fmla="*/ 2147483646 h 264"/>
              <a:gd name="T20" fmla="*/ 2147483646 w 192"/>
              <a:gd name="T21" fmla="*/ 2147483646 h 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264"/>
              <a:gd name="T35" fmla="*/ 192 w 192"/>
              <a:gd name="T36" fmla="*/ 264 h 2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264">
                <a:moveTo>
                  <a:pt x="120" y="264"/>
                </a:moveTo>
                <a:lnTo>
                  <a:pt x="0" y="156"/>
                </a:lnTo>
                <a:lnTo>
                  <a:pt x="32" y="148"/>
                </a:lnTo>
                <a:lnTo>
                  <a:pt x="32" y="124"/>
                </a:lnTo>
                <a:lnTo>
                  <a:pt x="64" y="93"/>
                </a:lnTo>
                <a:lnTo>
                  <a:pt x="56" y="39"/>
                </a:lnTo>
                <a:lnTo>
                  <a:pt x="120" y="0"/>
                </a:lnTo>
                <a:lnTo>
                  <a:pt x="176" y="70"/>
                </a:lnTo>
                <a:lnTo>
                  <a:pt x="176" y="140"/>
                </a:lnTo>
                <a:lnTo>
                  <a:pt x="192" y="171"/>
                </a:lnTo>
                <a:lnTo>
                  <a:pt x="120" y="264"/>
                </a:lnTo>
                <a:close/>
              </a:path>
            </a:pathLst>
          </a:custGeom>
          <a:solidFill>
            <a:srgbClr val="FFFF99"/>
          </a:solidFill>
          <a:ln w="12700">
            <a:solidFill>
              <a:schemeClr val="tx1"/>
            </a:solidFill>
            <a:prstDash val="solid"/>
            <a:round/>
            <a:headEnd/>
            <a:tailEnd/>
          </a:ln>
        </p:spPr>
        <p:txBody>
          <a:bodyPr/>
          <a:lstStyle/>
          <a:p>
            <a:endParaRPr lang="en-US"/>
          </a:p>
        </p:txBody>
      </p:sp>
      <p:sp>
        <p:nvSpPr>
          <p:cNvPr id="194" name="Freeform 191"/>
          <p:cNvSpPr>
            <a:spLocks/>
          </p:cNvSpPr>
          <p:nvPr/>
        </p:nvSpPr>
        <p:spPr bwMode="auto">
          <a:xfrm>
            <a:off x="5221288" y="3036889"/>
            <a:ext cx="450850" cy="352425"/>
          </a:xfrm>
          <a:custGeom>
            <a:avLst/>
            <a:gdLst>
              <a:gd name="T0" fmla="*/ 2147483646 w 248"/>
              <a:gd name="T1" fmla="*/ 2147483646 h 194"/>
              <a:gd name="T2" fmla="*/ 2147483646 w 248"/>
              <a:gd name="T3" fmla="*/ 2147483646 h 194"/>
              <a:gd name="T4" fmla="*/ 2147483646 w 248"/>
              <a:gd name="T5" fmla="*/ 2147483646 h 194"/>
              <a:gd name="T6" fmla="*/ 2147483646 w 248"/>
              <a:gd name="T7" fmla="*/ 2147483646 h 194"/>
              <a:gd name="T8" fmla="*/ 2147483646 w 248"/>
              <a:gd name="T9" fmla="*/ 2147483646 h 194"/>
              <a:gd name="T10" fmla="*/ 0 w 248"/>
              <a:gd name="T11" fmla="*/ 0 h 194"/>
              <a:gd name="T12" fmla="*/ 2147483646 w 248"/>
              <a:gd name="T13" fmla="*/ 0 h 194"/>
              <a:gd name="T14" fmla="*/ 2147483646 w 248"/>
              <a:gd name="T15" fmla="*/ 0 h 194"/>
              <a:gd name="T16" fmla="*/ 2147483646 w 248"/>
              <a:gd name="T17" fmla="*/ 2147483646 h 194"/>
              <a:gd name="T18" fmla="*/ 2147483646 w 248"/>
              <a:gd name="T19" fmla="*/ 2147483646 h 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194"/>
              <a:gd name="T32" fmla="*/ 248 w 248"/>
              <a:gd name="T33" fmla="*/ 194 h 1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194">
                <a:moveTo>
                  <a:pt x="144" y="194"/>
                </a:moveTo>
                <a:lnTo>
                  <a:pt x="120" y="179"/>
                </a:lnTo>
                <a:lnTo>
                  <a:pt x="64" y="147"/>
                </a:lnTo>
                <a:lnTo>
                  <a:pt x="48" y="93"/>
                </a:lnTo>
                <a:lnTo>
                  <a:pt x="8" y="62"/>
                </a:lnTo>
                <a:lnTo>
                  <a:pt x="0" y="0"/>
                </a:lnTo>
                <a:lnTo>
                  <a:pt x="24" y="0"/>
                </a:lnTo>
                <a:lnTo>
                  <a:pt x="248" y="0"/>
                </a:lnTo>
                <a:lnTo>
                  <a:pt x="144" y="186"/>
                </a:lnTo>
                <a:lnTo>
                  <a:pt x="144" y="194"/>
                </a:lnTo>
                <a:close/>
              </a:path>
            </a:pathLst>
          </a:custGeom>
          <a:solidFill>
            <a:srgbClr val="33CCFF"/>
          </a:solidFill>
          <a:ln w="12700">
            <a:solidFill>
              <a:schemeClr val="tx1"/>
            </a:solidFill>
            <a:prstDash val="solid"/>
            <a:round/>
            <a:headEnd/>
            <a:tailEnd/>
          </a:ln>
        </p:spPr>
        <p:txBody>
          <a:bodyPr/>
          <a:lstStyle/>
          <a:p>
            <a:endParaRPr lang="en-US"/>
          </a:p>
        </p:txBody>
      </p:sp>
      <p:sp>
        <p:nvSpPr>
          <p:cNvPr id="195" name="Freeform 192"/>
          <p:cNvSpPr>
            <a:spLocks/>
          </p:cNvSpPr>
          <p:nvPr/>
        </p:nvSpPr>
        <p:spPr bwMode="auto">
          <a:xfrm>
            <a:off x="5656263" y="3362326"/>
            <a:ext cx="436562" cy="466725"/>
          </a:xfrm>
          <a:custGeom>
            <a:avLst/>
            <a:gdLst>
              <a:gd name="T0" fmla="*/ 2147483646 w 240"/>
              <a:gd name="T1" fmla="*/ 2147483646 h 257"/>
              <a:gd name="T2" fmla="*/ 0 w 240"/>
              <a:gd name="T3" fmla="*/ 2147483646 h 257"/>
              <a:gd name="T4" fmla="*/ 2147483646 w 240"/>
              <a:gd name="T5" fmla="*/ 2147483646 h 257"/>
              <a:gd name="T6" fmla="*/ 2147483646 w 240"/>
              <a:gd name="T7" fmla="*/ 0 h 257"/>
              <a:gd name="T8" fmla="*/ 2147483646 w 240"/>
              <a:gd name="T9" fmla="*/ 2147483646 h 257"/>
              <a:gd name="T10" fmla="*/ 2147483646 w 240"/>
              <a:gd name="T11" fmla="*/ 2147483646 h 257"/>
              <a:gd name="T12" fmla="*/ 2147483646 w 240"/>
              <a:gd name="T13" fmla="*/ 2147483646 h 257"/>
              <a:gd name="T14" fmla="*/ 2147483646 w 240"/>
              <a:gd name="T15" fmla="*/ 2147483646 h 257"/>
              <a:gd name="T16" fmla="*/ 2147483646 w 240"/>
              <a:gd name="T17" fmla="*/ 2147483646 h 257"/>
              <a:gd name="T18" fmla="*/ 2147483646 w 240"/>
              <a:gd name="T19" fmla="*/ 2147483646 h 257"/>
              <a:gd name="T20" fmla="*/ 2147483646 w 240"/>
              <a:gd name="T21" fmla="*/ 2147483646 h 257"/>
              <a:gd name="T22" fmla="*/ 2147483646 w 240"/>
              <a:gd name="T23" fmla="*/ 2147483646 h 257"/>
              <a:gd name="T24" fmla="*/ 2147483646 w 240"/>
              <a:gd name="T25" fmla="*/ 2147483646 h 257"/>
              <a:gd name="T26" fmla="*/ 2147483646 w 240"/>
              <a:gd name="T27" fmla="*/ 2147483646 h 257"/>
              <a:gd name="T28" fmla="*/ 2147483646 w 240"/>
              <a:gd name="T29" fmla="*/ 2147483646 h 257"/>
              <a:gd name="T30" fmla="*/ 2147483646 w 240"/>
              <a:gd name="T31" fmla="*/ 2147483646 h 257"/>
              <a:gd name="T32" fmla="*/ 2147483646 w 240"/>
              <a:gd name="T33" fmla="*/ 2147483646 h 2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7"/>
              <a:gd name="T53" fmla="*/ 240 w 240"/>
              <a:gd name="T54" fmla="*/ 257 h 2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7">
                <a:moveTo>
                  <a:pt x="200" y="257"/>
                </a:moveTo>
                <a:lnTo>
                  <a:pt x="0" y="249"/>
                </a:lnTo>
                <a:lnTo>
                  <a:pt x="24" y="7"/>
                </a:lnTo>
                <a:lnTo>
                  <a:pt x="32" y="0"/>
                </a:lnTo>
                <a:lnTo>
                  <a:pt x="48" y="31"/>
                </a:lnTo>
                <a:lnTo>
                  <a:pt x="80" y="39"/>
                </a:lnTo>
                <a:lnTo>
                  <a:pt x="104" y="7"/>
                </a:lnTo>
                <a:lnTo>
                  <a:pt x="128" y="39"/>
                </a:lnTo>
                <a:lnTo>
                  <a:pt x="128" y="62"/>
                </a:lnTo>
                <a:lnTo>
                  <a:pt x="168" y="77"/>
                </a:lnTo>
                <a:lnTo>
                  <a:pt x="200" y="54"/>
                </a:lnTo>
                <a:lnTo>
                  <a:pt x="224" y="101"/>
                </a:lnTo>
                <a:lnTo>
                  <a:pt x="216" y="132"/>
                </a:lnTo>
                <a:lnTo>
                  <a:pt x="232" y="148"/>
                </a:lnTo>
                <a:lnTo>
                  <a:pt x="240" y="194"/>
                </a:lnTo>
                <a:lnTo>
                  <a:pt x="208" y="249"/>
                </a:lnTo>
                <a:lnTo>
                  <a:pt x="200" y="257"/>
                </a:lnTo>
                <a:close/>
              </a:path>
            </a:pathLst>
          </a:custGeom>
          <a:solidFill>
            <a:srgbClr val="FFFF99"/>
          </a:solidFill>
          <a:ln w="12700">
            <a:solidFill>
              <a:schemeClr val="tx1"/>
            </a:solidFill>
            <a:prstDash val="solid"/>
            <a:round/>
            <a:headEnd/>
            <a:tailEnd/>
          </a:ln>
        </p:spPr>
        <p:txBody>
          <a:bodyPr/>
          <a:lstStyle/>
          <a:p>
            <a:endParaRPr lang="en-US"/>
          </a:p>
        </p:txBody>
      </p:sp>
      <p:sp>
        <p:nvSpPr>
          <p:cNvPr id="196" name="Freeform 193"/>
          <p:cNvSpPr>
            <a:spLocks/>
          </p:cNvSpPr>
          <p:nvPr/>
        </p:nvSpPr>
        <p:spPr bwMode="auto">
          <a:xfrm>
            <a:off x="4973639" y="3022600"/>
            <a:ext cx="465137" cy="579438"/>
          </a:xfrm>
          <a:custGeom>
            <a:avLst/>
            <a:gdLst>
              <a:gd name="T0" fmla="*/ 2147483646 w 256"/>
              <a:gd name="T1" fmla="*/ 2147483646 h 319"/>
              <a:gd name="T2" fmla="*/ 2147483646 w 256"/>
              <a:gd name="T3" fmla="*/ 2147483646 h 319"/>
              <a:gd name="T4" fmla="*/ 2147483646 w 256"/>
              <a:gd name="T5" fmla="*/ 2147483646 h 319"/>
              <a:gd name="T6" fmla="*/ 2147483646 w 256"/>
              <a:gd name="T7" fmla="*/ 2147483646 h 319"/>
              <a:gd name="T8" fmla="*/ 0 w 256"/>
              <a:gd name="T9" fmla="*/ 2147483646 h 319"/>
              <a:gd name="T10" fmla="*/ 2147483646 w 256"/>
              <a:gd name="T11" fmla="*/ 2147483646 h 319"/>
              <a:gd name="T12" fmla="*/ 2147483646 w 256"/>
              <a:gd name="T13" fmla="*/ 2147483646 h 319"/>
              <a:gd name="T14" fmla="*/ 2147483646 w 256"/>
              <a:gd name="T15" fmla="*/ 2147483646 h 319"/>
              <a:gd name="T16" fmla="*/ 2147483646 w 256"/>
              <a:gd name="T17" fmla="*/ 2147483646 h 319"/>
              <a:gd name="T18" fmla="*/ 2147483646 w 256"/>
              <a:gd name="T19" fmla="*/ 2147483646 h 319"/>
              <a:gd name="T20" fmla="*/ 2147483646 w 256"/>
              <a:gd name="T21" fmla="*/ 2147483646 h 319"/>
              <a:gd name="T22" fmla="*/ 2147483646 w 256"/>
              <a:gd name="T23" fmla="*/ 0 h 319"/>
              <a:gd name="T24" fmla="*/ 2147483646 w 256"/>
              <a:gd name="T25" fmla="*/ 2147483646 h 319"/>
              <a:gd name="T26" fmla="*/ 2147483646 w 256"/>
              <a:gd name="T27" fmla="*/ 2147483646 h 319"/>
              <a:gd name="T28" fmla="*/ 2147483646 w 256"/>
              <a:gd name="T29" fmla="*/ 2147483646 h 319"/>
              <a:gd name="T30" fmla="*/ 2147483646 w 256"/>
              <a:gd name="T31" fmla="*/ 2147483646 h 319"/>
              <a:gd name="T32" fmla="*/ 2147483646 w 256"/>
              <a:gd name="T33" fmla="*/ 2147483646 h 319"/>
              <a:gd name="T34" fmla="*/ 2147483646 w 256"/>
              <a:gd name="T35" fmla="*/ 2147483646 h 319"/>
              <a:gd name="T36" fmla="*/ 2147483646 w 256"/>
              <a:gd name="T37" fmla="*/ 2147483646 h 3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6"/>
              <a:gd name="T58" fmla="*/ 0 h 319"/>
              <a:gd name="T59" fmla="*/ 256 w 256"/>
              <a:gd name="T60" fmla="*/ 319 h 3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6" h="319">
                <a:moveTo>
                  <a:pt x="104" y="319"/>
                </a:moveTo>
                <a:lnTo>
                  <a:pt x="72" y="272"/>
                </a:lnTo>
                <a:lnTo>
                  <a:pt x="56" y="249"/>
                </a:lnTo>
                <a:lnTo>
                  <a:pt x="8" y="288"/>
                </a:lnTo>
                <a:lnTo>
                  <a:pt x="0" y="226"/>
                </a:lnTo>
                <a:lnTo>
                  <a:pt x="24" y="218"/>
                </a:lnTo>
                <a:lnTo>
                  <a:pt x="24" y="132"/>
                </a:lnTo>
                <a:lnTo>
                  <a:pt x="64" y="93"/>
                </a:lnTo>
                <a:lnTo>
                  <a:pt x="32" y="93"/>
                </a:lnTo>
                <a:lnTo>
                  <a:pt x="48" y="70"/>
                </a:lnTo>
                <a:lnTo>
                  <a:pt x="48" y="62"/>
                </a:lnTo>
                <a:lnTo>
                  <a:pt x="48" y="0"/>
                </a:lnTo>
                <a:lnTo>
                  <a:pt x="136" y="8"/>
                </a:lnTo>
                <a:lnTo>
                  <a:pt x="144" y="70"/>
                </a:lnTo>
                <a:lnTo>
                  <a:pt x="184" y="101"/>
                </a:lnTo>
                <a:lnTo>
                  <a:pt x="200" y="155"/>
                </a:lnTo>
                <a:lnTo>
                  <a:pt x="256" y="187"/>
                </a:lnTo>
                <a:lnTo>
                  <a:pt x="128" y="303"/>
                </a:lnTo>
                <a:lnTo>
                  <a:pt x="104" y="319"/>
                </a:lnTo>
                <a:close/>
              </a:path>
            </a:pathLst>
          </a:custGeom>
          <a:solidFill>
            <a:srgbClr val="33CCFF"/>
          </a:solidFill>
          <a:ln w="12700">
            <a:solidFill>
              <a:schemeClr val="tx1"/>
            </a:solidFill>
            <a:prstDash val="solid"/>
            <a:round/>
            <a:headEnd/>
            <a:tailEnd/>
          </a:ln>
        </p:spPr>
        <p:txBody>
          <a:bodyPr/>
          <a:lstStyle/>
          <a:p>
            <a:endParaRPr lang="en-US"/>
          </a:p>
        </p:txBody>
      </p:sp>
      <p:sp>
        <p:nvSpPr>
          <p:cNvPr id="197" name="Freeform 194"/>
          <p:cNvSpPr>
            <a:spLocks/>
          </p:cNvSpPr>
          <p:nvPr/>
        </p:nvSpPr>
        <p:spPr bwMode="auto">
          <a:xfrm>
            <a:off x="5788026" y="3022601"/>
            <a:ext cx="523875" cy="411163"/>
          </a:xfrm>
          <a:custGeom>
            <a:avLst/>
            <a:gdLst>
              <a:gd name="T0" fmla="*/ 2147483646 w 288"/>
              <a:gd name="T1" fmla="*/ 2147483646 h 226"/>
              <a:gd name="T2" fmla="*/ 2147483646 w 288"/>
              <a:gd name="T3" fmla="*/ 2147483646 h 226"/>
              <a:gd name="T4" fmla="*/ 2147483646 w 288"/>
              <a:gd name="T5" fmla="*/ 2147483646 h 226"/>
              <a:gd name="T6" fmla="*/ 2147483646 w 288"/>
              <a:gd name="T7" fmla="*/ 2147483646 h 226"/>
              <a:gd name="T8" fmla="*/ 2147483646 w 288"/>
              <a:gd name="T9" fmla="*/ 2147483646 h 226"/>
              <a:gd name="T10" fmla="*/ 2147483646 w 288"/>
              <a:gd name="T11" fmla="*/ 2147483646 h 226"/>
              <a:gd name="T12" fmla="*/ 2147483646 w 288"/>
              <a:gd name="T13" fmla="*/ 2147483646 h 226"/>
              <a:gd name="T14" fmla="*/ 2147483646 w 288"/>
              <a:gd name="T15" fmla="*/ 2147483646 h 226"/>
              <a:gd name="T16" fmla="*/ 0 w 288"/>
              <a:gd name="T17" fmla="*/ 2147483646 h 226"/>
              <a:gd name="T18" fmla="*/ 2147483646 w 288"/>
              <a:gd name="T19" fmla="*/ 2147483646 h 226"/>
              <a:gd name="T20" fmla="*/ 2147483646 w 288"/>
              <a:gd name="T21" fmla="*/ 0 h 226"/>
              <a:gd name="T22" fmla="*/ 2147483646 w 288"/>
              <a:gd name="T23" fmla="*/ 2147483646 h 226"/>
              <a:gd name="T24" fmla="*/ 2147483646 w 288"/>
              <a:gd name="T25" fmla="*/ 2147483646 h 226"/>
              <a:gd name="T26" fmla="*/ 2147483646 w 288"/>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226"/>
              <a:gd name="T44" fmla="*/ 288 w 288"/>
              <a:gd name="T45" fmla="*/ 226 h 2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226">
                <a:moveTo>
                  <a:pt x="288" y="218"/>
                </a:moveTo>
                <a:lnTo>
                  <a:pt x="168" y="202"/>
                </a:lnTo>
                <a:lnTo>
                  <a:pt x="56" y="226"/>
                </a:lnTo>
                <a:lnTo>
                  <a:pt x="64" y="210"/>
                </a:lnTo>
                <a:lnTo>
                  <a:pt x="40" y="155"/>
                </a:lnTo>
                <a:lnTo>
                  <a:pt x="64" y="85"/>
                </a:lnTo>
                <a:lnTo>
                  <a:pt x="40" y="70"/>
                </a:lnTo>
                <a:lnTo>
                  <a:pt x="40" y="39"/>
                </a:lnTo>
                <a:lnTo>
                  <a:pt x="0" y="8"/>
                </a:lnTo>
                <a:lnTo>
                  <a:pt x="56" y="8"/>
                </a:lnTo>
                <a:lnTo>
                  <a:pt x="208" y="0"/>
                </a:lnTo>
                <a:lnTo>
                  <a:pt x="240" y="148"/>
                </a:lnTo>
                <a:lnTo>
                  <a:pt x="272" y="194"/>
                </a:lnTo>
                <a:lnTo>
                  <a:pt x="288" y="218"/>
                </a:lnTo>
                <a:close/>
              </a:path>
            </a:pathLst>
          </a:custGeom>
          <a:solidFill>
            <a:srgbClr val="FFFF99"/>
          </a:solidFill>
          <a:ln w="12700">
            <a:solidFill>
              <a:schemeClr val="tx1"/>
            </a:solidFill>
            <a:prstDash val="solid"/>
            <a:round/>
            <a:headEnd/>
            <a:tailEnd/>
          </a:ln>
        </p:spPr>
        <p:txBody>
          <a:bodyPr/>
          <a:lstStyle/>
          <a:p>
            <a:endParaRPr lang="en-US"/>
          </a:p>
        </p:txBody>
      </p:sp>
      <p:sp>
        <p:nvSpPr>
          <p:cNvPr id="198" name="Freeform 195"/>
          <p:cNvSpPr>
            <a:spLocks/>
          </p:cNvSpPr>
          <p:nvPr/>
        </p:nvSpPr>
        <p:spPr bwMode="auto">
          <a:xfrm>
            <a:off x="5889626" y="3389314"/>
            <a:ext cx="582613" cy="439737"/>
          </a:xfrm>
          <a:custGeom>
            <a:avLst/>
            <a:gdLst>
              <a:gd name="T0" fmla="*/ 2147483646 w 320"/>
              <a:gd name="T1" fmla="*/ 2147483646 h 242"/>
              <a:gd name="T2" fmla="*/ 2147483646 w 320"/>
              <a:gd name="T3" fmla="*/ 2147483646 h 242"/>
              <a:gd name="T4" fmla="*/ 2147483646 w 320"/>
              <a:gd name="T5" fmla="*/ 2147483646 h 242"/>
              <a:gd name="T6" fmla="*/ 2147483646 w 320"/>
              <a:gd name="T7" fmla="*/ 2147483646 h 242"/>
              <a:gd name="T8" fmla="*/ 2147483646 w 320"/>
              <a:gd name="T9" fmla="*/ 2147483646 h 242"/>
              <a:gd name="T10" fmla="*/ 2147483646 w 320"/>
              <a:gd name="T11" fmla="*/ 2147483646 h 242"/>
              <a:gd name="T12" fmla="*/ 2147483646 w 320"/>
              <a:gd name="T13" fmla="*/ 2147483646 h 242"/>
              <a:gd name="T14" fmla="*/ 2147483646 w 320"/>
              <a:gd name="T15" fmla="*/ 2147483646 h 242"/>
              <a:gd name="T16" fmla="*/ 2147483646 w 320"/>
              <a:gd name="T17" fmla="*/ 2147483646 h 242"/>
              <a:gd name="T18" fmla="*/ 0 w 320"/>
              <a:gd name="T19" fmla="*/ 2147483646 h 242"/>
              <a:gd name="T20" fmla="*/ 0 w 320"/>
              <a:gd name="T21" fmla="*/ 2147483646 h 242"/>
              <a:gd name="T22" fmla="*/ 2147483646 w 320"/>
              <a:gd name="T23" fmla="*/ 0 h 242"/>
              <a:gd name="T24" fmla="*/ 2147483646 w 320"/>
              <a:gd name="T25" fmla="*/ 2147483646 h 242"/>
              <a:gd name="T26" fmla="*/ 2147483646 w 320"/>
              <a:gd name="T27" fmla="*/ 2147483646 h 242"/>
              <a:gd name="T28" fmla="*/ 2147483646 w 320"/>
              <a:gd name="T29" fmla="*/ 2147483646 h 242"/>
              <a:gd name="T30" fmla="*/ 2147483646 w 320"/>
              <a:gd name="T31" fmla="*/ 2147483646 h 242"/>
              <a:gd name="T32" fmla="*/ 2147483646 w 320"/>
              <a:gd name="T33" fmla="*/ 2147483646 h 242"/>
              <a:gd name="T34" fmla="*/ 2147483646 w 320"/>
              <a:gd name="T35" fmla="*/ 2147483646 h 242"/>
              <a:gd name="T36" fmla="*/ 2147483646 w 320"/>
              <a:gd name="T37" fmla="*/ 2147483646 h 242"/>
              <a:gd name="T38" fmla="*/ 2147483646 w 320"/>
              <a:gd name="T39" fmla="*/ 2147483646 h 242"/>
              <a:gd name="T40" fmla="*/ 2147483646 w 320"/>
              <a:gd name="T41" fmla="*/ 2147483646 h 2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0"/>
              <a:gd name="T64" fmla="*/ 0 h 242"/>
              <a:gd name="T65" fmla="*/ 320 w 320"/>
              <a:gd name="T66" fmla="*/ 242 h 2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0" h="242">
                <a:moveTo>
                  <a:pt x="200" y="242"/>
                </a:moveTo>
                <a:lnTo>
                  <a:pt x="72" y="242"/>
                </a:lnTo>
                <a:lnTo>
                  <a:pt x="80" y="234"/>
                </a:lnTo>
                <a:lnTo>
                  <a:pt x="112" y="179"/>
                </a:lnTo>
                <a:lnTo>
                  <a:pt x="104" y="133"/>
                </a:lnTo>
                <a:lnTo>
                  <a:pt x="88" y="117"/>
                </a:lnTo>
                <a:lnTo>
                  <a:pt x="96" y="86"/>
                </a:lnTo>
                <a:lnTo>
                  <a:pt x="72" y="39"/>
                </a:lnTo>
                <a:lnTo>
                  <a:pt x="40" y="62"/>
                </a:lnTo>
                <a:lnTo>
                  <a:pt x="0" y="47"/>
                </a:lnTo>
                <a:lnTo>
                  <a:pt x="0" y="24"/>
                </a:lnTo>
                <a:lnTo>
                  <a:pt x="112" y="0"/>
                </a:lnTo>
                <a:lnTo>
                  <a:pt x="232" y="16"/>
                </a:lnTo>
                <a:lnTo>
                  <a:pt x="256" y="39"/>
                </a:lnTo>
                <a:lnTo>
                  <a:pt x="256" y="70"/>
                </a:lnTo>
                <a:lnTo>
                  <a:pt x="320" y="86"/>
                </a:lnTo>
                <a:lnTo>
                  <a:pt x="256" y="125"/>
                </a:lnTo>
                <a:lnTo>
                  <a:pt x="264" y="179"/>
                </a:lnTo>
                <a:lnTo>
                  <a:pt x="232" y="210"/>
                </a:lnTo>
                <a:lnTo>
                  <a:pt x="232" y="234"/>
                </a:lnTo>
                <a:lnTo>
                  <a:pt x="200" y="242"/>
                </a:lnTo>
                <a:close/>
              </a:path>
            </a:pathLst>
          </a:custGeom>
          <a:solidFill>
            <a:srgbClr val="FFFF99"/>
          </a:solidFill>
          <a:ln w="12700">
            <a:solidFill>
              <a:schemeClr val="tx1"/>
            </a:solidFill>
            <a:prstDash val="solid"/>
            <a:round/>
            <a:headEnd/>
            <a:tailEnd/>
          </a:ln>
        </p:spPr>
        <p:txBody>
          <a:bodyPr/>
          <a:lstStyle/>
          <a:p>
            <a:endParaRPr lang="en-US"/>
          </a:p>
        </p:txBody>
      </p:sp>
      <p:sp>
        <p:nvSpPr>
          <p:cNvPr id="199" name="Freeform 196"/>
          <p:cNvSpPr>
            <a:spLocks/>
          </p:cNvSpPr>
          <p:nvPr/>
        </p:nvSpPr>
        <p:spPr bwMode="auto">
          <a:xfrm>
            <a:off x="6907213" y="2398714"/>
            <a:ext cx="698500" cy="623887"/>
          </a:xfrm>
          <a:custGeom>
            <a:avLst/>
            <a:gdLst>
              <a:gd name="T0" fmla="*/ 2147483646 w 384"/>
              <a:gd name="T1" fmla="*/ 2147483646 h 343"/>
              <a:gd name="T2" fmla="*/ 2147483646 w 384"/>
              <a:gd name="T3" fmla="*/ 2147483646 h 343"/>
              <a:gd name="T4" fmla="*/ 0 w 384"/>
              <a:gd name="T5" fmla="*/ 2147483646 h 343"/>
              <a:gd name="T6" fmla="*/ 2147483646 w 384"/>
              <a:gd name="T7" fmla="*/ 2147483646 h 343"/>
              <a:gd name="T8" fmla="*/ 2147483646 w 384"/>
              <a:gd name="T9" fmla="*/ 2147483646 h 343"/>
              <a:gd name="T10" fmla="*/ 2147483646 w 384"/>
              <a:gd name="T11" fmla="*/ 2147483646 h 343"/>
              <a:gd name="T12" fmla="*/ 2147483646 w 384"/>
              <a:gd name="T13" fmla="*/ 2147483646 h 343"/>
              <a:gd name="T14" fmla="*/ 2147483646 w 384"/>
              <a:gd name="T15" fmla="*/ 2147483646 h 343"/>
              <a:gd name="T16" fmla="*/ 2147483646 w 384"/>
              <a:gd name="T17" fmla="*/ 2147483646 h 343"/>
              <a:gd name="T18" fmla="*/ 2147483646 w 384"/>
              <a:gd name="T19" fmla="*/ 2147483646 h 343"/>
              <a:gd name="T20" fmla="*/ 2147483646 w 384"/>
              <a:gd name="T21" fmla="*/ 0 h 343"/>
              <a:gd name="T22" fmla="*/ 2147483646 w 384"/>
              <a:gd name="T23" fmla="*/ 0 h 343"/>
              <a:gd name="T24" fmla="*/ 2147483646 w 384"/>
              <a:gd name="T25" fmla="*/ 2147483646 h 343"/>
              <a:gd name="T26" fmla="*/ 2147483646 w 384"/>
              <a:gd name="T27" fmla="*/ 2147483646 h 343"/>
              <a:gd name="T28" fmla="*/ 2147483646 w 384"/>
              <a:gd name="T29" fmla="*/ 2147483646 h 343"/>
              <a:gd name="T30" fmla="*/ 2147483646 w 384"/>
              <a:gd name="T31" fmla="*/ 2147483646 h 343"/>
              <a:gd name="T32" fmla="*/ 2147483646 w 384"/>
              <a:gd name="T33" fmla="*/ 2147483646 h 3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4"/>
              <a:gd name="T52" fmla="*/ 0 h 343"/>
              <a:gd name="T53" fmla="*/ 384 w 384"/>
              <a:gd name="T54" fmla="*/ 343 h 3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4" h="343">
                <a:moveTo>
                  <a:pt x="152" y="343"/>
                </a:moveTo>
                <a:lnTo>
                  <a:pt x="40" y="304"/>
                </a:lnTo>
                <a:lnTo>
                  <a:pt x="0" y="288"/>
                </a:lnTo>
                <a:lnTo>
                  <a:pt x="48" y="125"/>
                </a:lnTo>
                <a:lnTo>
                  <a:pt x="88" y="125"/>
                </a:lnTo>
                <a:lnTo>
                  <a:pt x="96" y="94"/>
                </a:lnTo>
                <a:lnTo>
                  <a:pt x="120" y="94"/>
                </a:lnTo>
                <a:lnTo>
                  <a:pt x="144" y="63"/>
                </a:lnTo>
                <a:lnTo>
                  <a:pt x="152" y="39"/>
                </a:lnTo>
                <a:lnTo>
                  <a:pt x="120" y="31"/>
                </a:lnTo>
                <a:lnTo>
                  <a:pt x="128" y="0"/>
                </a:lnTo>
                <a:lnTo>
                  <a:pt x="160" y="0"/>
                </a:lnTo>
                <a:lnTo>
                  <a:pt x="232" y="31"/>
                </a:lnTo>
                <a:lnTo>
                  <a:pt x="328" y="86"/>
                </a:lnTo>
                <a:lnTo>
                  <a:pt x="384" y="156"/>
                </a:lnTo>
                <a:lnTo>
                  <a:pt x="272" y="226"/>
                </a:lnTo>
                <a:lnTo>
                  <a:pt x="152" y="343"/>
                </a:lnTo>
                <a:close/>
              </a:path>
            </a:pathLst>
          </a:custGeom>
          <a:solidFill>
            <a:srgbClr val="33CCFF"/>
          </a:solidFill>
          <a:ln w="12700">
            <a:solidFill>
              <a:schemeClr val="accent1"/>
            </a:solidFill>
            <a:prstDash val="solid"/>
            <a:round/>
            <a:headEnd/>
            <a:tailEnd/>
          </a:ln>
        </p:spPr>
        <p:txBody>
          <a:bodyPr/>
          <a:lstStyle/>
          <a:p>
            <a:endParaRPr lang="en-US"/>
          </a:p>
        </p:txBody>
      </p:sp>
      <p:sp>
        <p:nvSpPr>
          <p:cNvPr id="200" name="Freeform 197"/>
          <p:cNvSpPr>
            <a:spLocks/>
          </p:cNvSpPr>
          <p:nvPr/>
        </p:nvSpPr>
        <p:spPr bwMode="auto">
          <a:xfrm>
            <a:off x="5918200" y="1874839"/>
            <a:ext cx="495300" cy="339725"/>
          </a:xfrm>
          <a:custGeom>
            <a:avLst/>
            <a:gdLst>
              <a:gd name="T0" fmla="*/ 2147483646 w 272"/>
              <a:gd name="T1" fmla="*/ 2147483646 h 187"/>
              <a:gd name="T2" fmla="*/ 2147483646 w 272"/>
              <a:gd name="T3" fmla="*/ 2147483646 h 187"/>
              <a:gd name="T4" fmla="*/ 0 w 272"/>
              <a:gd name="T5" fmla="*/ 2147483646 h 187"/>
              <a:gd name="T6" fmla="*/ 2147483646 w 272"/>
              <a:gd name="T7" fmla="*/ 0 h 187"/>
              <a:gd name="T8" fmla="*/ 2147483646 w 272"/>
              <a:gd name="T9" fmla="*/ 0 h 187"/>
              <a:gd name="T10" fmla="*/ 2147483646 w 272"/>
              <a:gd name="T11" fmla="*/ 0 h 187"/>
              <a:gd name="T12" fmla="*/ 2147483646 w 272"/>
              <a:gd name="T13" fmla="*/ 2147483646 h 187"/>
              <a:gd name="T14" fmla="*/ 0 60000 65536"/>
              <a:gd name="T15" fmla="*/ 0 60000 65536"/>
              <a:gd name="T16" fmla="*/ 0 60000 65536"/>
              <a:gd name="T17" fmla="*/ 0 60000 65536"/>
              <a:gd name="T18" fmla="*/ 0 60000 65536"/>
              <a:gd name="T19" fmla="*/ 0 60000 65536"/>
              <a:gd name="T20" fmla="*/ 0 60000 65536"/>
              <a:gd name="T21" fmla="*/ 0 w 272"/>
              <a:gd name="T22" fmla="*/ 0 h 187"/>
              <a:gd name="T23" fmla="*/ 272 w 272"/>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187">
                <a:moveTo>
                  <a:pt x="264" y="179"/>
                </a:moveTo>
                <a:lnTo>
                  <a:pt x="264" y="187"/>
                </a:lnTo>
                <a:lnTo>
                  <a:pt x="0" y="179"/>
                </a:lnTo>
                <a:lnTo>
                  <a:pt x="8" y="0"/>
                </a:lnTo>
                <a:lnTo>
                  <a:pt x="168" y="0"/>
                </a:lnTo>
                <a:lnTo>
                  <a:pt x="272" y="0"/>
                </a:lnTo>
                <a:lnTo>
                  <a:pt x="264" y="179"/>
                </a:lnTo>
                <a:close/>
              </a:path>
            </a:pathLst>
          </a:custGeom>
          <a:solidFill>
            <a:srgbClr val="FFFF99"/>
          </a:solidFill>
          <a:ln w="12700">
            <a:solidFill>
              <a:schemeClr val="tx1"/>
            </a:solidFill>
            <a:prstDash val="solid"/>
            <a:round/>
            <a:headEnd/>
            <a:tailEnd/>
          </a:ln>
        </p:spPr>
        <p:txBody>
          <a:bodyPr/>
          <a:lstStyle/>
          <a:p>
            <a:endParaRPr lang="en-US"/>
          </a:p>
        </p:txBody>
      </p:sp>
      <p:sp>
        <p:nvSpPr>
          <p:cNvPr id="201" name="Freeform 198"/>
          <p:cNvSpPr>
            <a:spLocks/>
          </p:cNvSpPr>
          <p:nvPr/>
        </p:nvSpPr>
        <p:spPr bwMode="auto">
          <a:xfrm>
            <a:off x="6384925" y="2200275"/>
            <a:ext cx="304800" cy="452438"/>
          </a:xfrm>
          <a:custGeom>
            <a:avLst/>
            <a:gdLst>
              <a:gd name="T0" fmla="*/ 2147483646 w 168"/>
              <a:gd name="T1" fmla="*/ 2147483646 h 249"/>
              <a:gd name="T2" fmla="*/ 2147483646 w 168"/>
              <a:gd name="T3" fmla="*/ 2147483646 h 249"/>
              <a:gd name="T4" fmla="*/ 0 w 168"/>
              <a:gd name="T5" fmla="*/ 2147483646 h 249"/>
              <a:gd name="T6" fmla="*/ 0 w 168"/>
              <a:gd name="T7" fmla="*/ 2147483646 h 249"/>
              <a:gd name="T8" fmla="*/ 2147483646 w 168"/>
              <a:gd name="T9" fmla="*/ 2147483646 h 249"/>
              <a:gd name="T10" fmla="*/ 2147483646 w 168"/>
              <a:gd name="T11" fmla="*/ 0 h 249"/>
              <a:gd name="T12" fmla="*/ 2147483646 w 168"/>
              <a:gd name="T13" fmla="*/ 2147483646 h 249"/>
              <a:gd name="T14" fmla="*/ 2147483646 w 168"/>
              <a:gd name="T15" fmla="*/ 2147483646 h 249"/>
              <a:gd name="T16" fmla="*/ 2147483646 w 168"/>
              <a:gd name="T17" fmla="*/ 2147483646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249"/>
              <a:gd name="T29" fmla="*/ 168 w 168"/>
              <a:gd name="T30" fmla="*/ 249 h 2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249">
                <a:moveTo>
                  <a:pt x="160" y="234"/>
                </a:moveTo>
                <a:lnTo>
                  <a:pt x="168" y="249"/>
                </a:lnTo>
                <a:lnTo>
                  <a:pt x="0" y="249"/>
                </a:lnTo>
                <a:lnTo>
                  <a:pt x="0" y="218"/>
                </a:lnTo>
                <a:lnTo>
                  <a:pt x="8" y="8"/>
                </a:lnTo>
                <a:lnTo>
                  <a:pt x="8" y="0"/>
                </a:lnTo>
                <a:lnTo>
                  <a:pt x="152" y="8"/>
                </a:lnTo>
                <a:lnTo>
                  <a:pt x="152" y="210"/>
                </a:lnTo>
                <a:lnTo>
                  <a:pt x="160" y="234"/>
                </a:lnTo>
                <a:close/>
              </a:path>
            </a:pathLst>
          </a:custGeom>
          <a:solidFill>
            <a:srgbClr val="33CCFF"/>
          </a:solidFill>
          <a:ln w="12700">
            <a:solidFill>
              <a:schemeClr val="tx1"/>
            </a:solidFill>
            <a:prstDash val="solid"/>
            <a:round/>
            <a:headEnd/>
            <a:tailEnd/>
          </a:ln>
        </p:spPr>
        <p:txBody>
          <a:bodyPr/>
          <a:lstStyle/>
          <a:p>
            <a:endParaRPr lang="en-US"/>
          </a:p>
        </p:txBody>
      </p:sp>
      <p:sp>
        <p:nvSpPr>
          <p:cNvPr id="202" name="Freeform 199"/>
          <p:cNvSpPr>
            <a:spLocks/>
          </p:cNvSpPr>
          <p:nvPr/>
        </p:nvSpPr>
        <p:spPr bwMode="auto">
          <a:xfrm>
            <a:off x="6399214" y="1874839"/>
            <a:ext cx="377825" cy="339725"/>
          </a:xfrm>
          <a:custGeom>
            <a:avLst/>
            <a:gdLst>
              <a:gd name="T0" fmla="*/ 2147483646 w 208"/>
              <a:gd name="T1" fmla="*/ 2147483646 h 187"/>
              <a:gd name="T2" fmla="*/ 2147483646 w 208"/>
              <a:gd name="T3" fmla="*/ 2147483646 h 187"/>
              <a:gd name="T4" fmla="*/ 0 w 208"/>
              <a:gd name="T5" fmla="*/ 2147483646 h 187"/>
              <a:gd name="T6" fmla="*/ 2147483646 w 208"/>
              <a:gd name="T7" fmla="*/ 0 h 187"/>
              <a:gd name="T8" fmla="*/ 2147483646 w 208"/>
              <a:gd name="T9" fmla="*/ 0 h 187"/>
              <a:gd name="T10" fmla="*/ 2147483646 w 208"/>
              <a:gd name="T11" fmla="*/ 0 h 187"/>
              <a:gd name="T12" fmla="*/ 2147483646 w 208"/>
              <a:gd name="T13" fmla="*/ 0 h 187"/>
              <a:gd name="T14" fmla="*/ 2147483646 w 208"/>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 name="T24" fmla="*/ 0 w 208"/>
              <a:gd name="T25" fmla="*/ 0 h 187"/>
              <a:gd name="T26" fmla="*/ 208 w 208"/>
              <a:gd name="T27" fmla="*/ 187 h 1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 h="187">
                <a:moveTo>
                  <a:pt x="200" y="187"/>
                </a:moveTo>
                <a:lnTo>
                  <a:pt x="144" y="187"/>
                </a:lnTo>
                <a:lnTo>
                  <a:pt x="0" y="179"/>
                </a:lnTo>
                <a:lnTo>
                  <a:pt x="8" y="0"/>
                </a:lnTo>
                <a:lnTo>
                  <a:pt x="40" y="0"/>
                </a:lnTo>
                <a:lnTo>
                  <a:pt x="168" y="0"/>
                </a:lnTo>
                <a:lnTo>
                  <a:pt x="208" y="0"/>
                </a:lnTo>
                <a:lnTo>
                  <a:pt x="200" y="187"/>
                </a:lnTo>
                <a:close/>
              </a:path>
            </a:pathLst>
          </a:custGeom>
          <a:solidFill>
            <a:srgbClr val="33CCFF"/>
          </a:solidFill>
          <a:ln w="12700">
            <a:solidFill>
              <a:schemeClr val="tx1"/>
            </a:solidFill>
            <a:prstDash val="solid"/>
            <a:round/>
            <a:headEnd/>
            <a:tailEnd/>
          </a:ln>
        </p:spPr>
        <p:txBody>
          <a:bodyPr/>
          <a:lstStyle/>
          <a:p>
            <a:endParaRPr lang="en-US"/>
          </a:p>
        </p:txBody>
      </p:sp>
      <p:sp>
        <p:nvSpPr>
          <p:cNvPr id="203" name="Freeform 200"/>
          <p:cNvSpPr>
            <a:spLocks/>
          </p:cNvSpPr>
          <p:nvPr/>
        </p:nvSpPr>
        <p:spPr bwMode="auto">
          <a:xfrm>
            <a:off x="6369051" y="2625726"/>
            <a:ext cx="625475" cy="396875"/>
          </a:xfrm>
          <a:custGeom>
            <a:avLst/>
            <a:gdLst>
              <a:gd name="T0" fmla="*/ 2147483646 w 344"/>
              <a:gd name="T1" fmla="*/ 2147483646 h 218"/>
              <a:gd name="T2" fmla="*/ 0 w 344"/>
              <a:gd name="T3" fmla="*/ 2147483646 h 218"/>
              <a:gd name="T4" fmla="*/ 2147483646 w 344"/>
              <a:gd name="T5" fmla="*/ 2147483646 h 218"/>
              <a:gd name="T6" fmla="*/ 2147483646 w 344"/>
              <a:gd name="T7" fmla="*/ 2147483646 h 218"/>
              <a:gd name="T8" fmla="*/ 2147483646 w 344"/>
              <a:gd name="T9" fmla="*/ 0 h 218"/>
              <a:gd name="T10" fmla="*/ 2147483646 w 344"/>
              <a:gd name="T11" fmla="*/ 2147483646 h 218"/>
              <a:gd name="T12" fmla="*/ 2147483646 w 344"/>
              <a:gd name="T13" fmla="*/ 0 h 218"/>
              <a:gd name="T14" fmla="*/ 2147483646 w 344"/>
              <a:gd name="T15" fmla="*/ 2147483646 h 218"/>
              <a:gd name="T16" fmla="*/ 2147483646 w 344"/>
              <a:gd name="T17" fmla="*/ 2147483646 h 218"/>
              <a:gd name="T18" fmla="*/ 2147483646 w 344"/>
              <a:gd name="T19" fmla="*/ 2147483646 h 218"/>
              <a:gd name="T20" fmla="*/ 2147483646 w 344"/>
              <a:gd name="T21" fmla="*/ 2147483646 h 218"/>
              <a:gd name="T22" fmla="*/ 2147483646 w 344"/>
              <a:gd name="T23" fmla="*/ 2147483646 h 218"/>
              <a:gd name="T24" fmla="*/ 2147483646 w 344"/>
              <a:gd name="T25" fmla="*/ 2147483646 h 218"/>
              <a:gd name="T26" fmla="*/ 2147483646 w 344"/>
              <a:gd name="T27" fmla="*/ 2147483646 h 218"/>
              <a:gd name="T28" fmla="*/ 2147483646 w 344"/>
              <a:gd name="T29" fmla="*/ 2147483646 h 218"/>
              <a:gd name="T30" fmla="*/ 2147483646 w 344"/>
              <a:gd name="T31" fmla="*/ 2147483646 h 218"/>
              <a:gd name="T32" fmla="*/ 2147483646 w 344"/>
              <a:gd name="T33" fmla="*/ 2147483646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4"/>
              <a:gd name="T52" fmla="*/ 0 h 218"/>
              <a:gd name="T53" fmla="*/ 344 w 344"/>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4" h="218">
                <a:moveTo>
                  <a:pt x="112" y="218"/>
                </a:moveTo>
                <a:lnTo>
                  <a:pt x="0" y="218"/>
                </a:lnTo>
                <a:lnTo>
                  <a:pt x="8" y="15"/>
                </a:lnTo>
                <a:lnTo>
                  <a:pt x="176" y="15"/>
                </a:lnTo>
                <a:lnTo>
                  <a:pt x="168" y="0"/>
                </a:lnTo>
                <a:lnTo>
                  <a:pt x="288" y="8"/>
                </a:lnTo>
                <a:lnTo>
                  <a:pt x="344" y="0"/>
                </a:lnTo>
                <a:lnTo>
                  <a:pt x="296" y="163"/>
                </a:lnTo>
                <a:lnTo>
                  <a:pt x="336" y="179"/>
                </a:lnTo>
                <a:lnTo>
                  <a:pt x="312" y="218"/>
                </a:lnTo>
                <a:lnTo>
                  <a:pt x="232" y="148"/>
                </a:lnTo>
                <a:lnTo>
                  <a:pt x="192" y="194"/>
                </a:lnTo>
                <a:lnTo>
                  <a:pt x="168" y="187"/>
                </a:lnTo>
                <a:lnTo>
                  <a:pt x="160" y="210"/>
                </a:lnTo>
                <a:lnTo>
                  <a:pt x="144" y="194"/>
                </a:lnTo>
                <a:lnTo>
                  <a:pt x="136" y="210"/>
                </a:lnTo>
                <a:lnTo>
                  <a:pt x="112" y="218"/>
                </a:lnTo>
                <a:close/>
              </a:path>
            </a:pathLst>
          </a:custGeom>
          <a:solidFill>
            <a:srgbClr val="33CCFF"/>
          </a:solidFill>
          <a:ln w="12700">
            <a:solidFill>
              <a:schemeClr val="tx1"/>
            </a:solidFill>
            <a:prstDash val="solid"/>
            <a:round/>
            <a:headEnd/>
            <a:tailEnd/>
          </a:ln>
        </p:spPr>
        <p:txBody>
          <a:bodyPr/>
          <a:lstStyle/>
          <a:p>
            <a:endParaRPr lang="en-US"/>
          </a:p>
        </p:txBody>
      </p:sp>
      <p:sp>
        <p:nvSpPr>
          <p:cNvPr id="204" name="Freeform 201"/>
          <p:cNvSpPr>
            <a:spLocks/>
          </p:cNvSpPr>
          <p:nvPr/>
        </p:nvSpPr>
        <p:spPr bwMode="auto">
          <a:xfrm>
            <a:off x="6573839" y="2895601"/>
            <a:ext cx="363537" cy="366713"/>
          </a:xfrm>
          <a:custGeom>
            <a:avLst/>
            <a:gdLst>
              <a:gd name="T0" fmla="*/ 2147483646 w 200"/>
              <a:gd name="T1" fmla="*/ 2147483646 h 202"/>
              <a:gd name="T2" fmla="*/ 2147483646 w 200"/>
              <a:gd name="T3" fmla="*/ 2147483646 h 202"/>
              <a:gd name="T4" fmla="*/ 2147483646 w 200"/>
              <a:gd name="T5" fmla="*/ 2147483646 h 202"/>
              <a:gd name="T6" fmla="*/ 0 w 200"/>
              <a:gd name="T7" fmla="*/ 2147483646 h 202"/>
              <a:gd name="T8" fmla="*/ 2147483646 w 200"/>
              <a:gd name="T9" fmla="*/ 2147483646 h 202"/>
              <a:gd name="T10" fmla="*/ 2147483646 w 200"/>
              <a:gd name="T11" fmla="*/ 2147483646 h 202"/>
              <a:gd name="T12" fmla="*/ 2147483646 w 200"/>
              <a:gd name="T13" fmla="*/ 2147483646 h 202"/>
              <a:gd name="T14" fmla="*/ 2147483646 w 200"/>
              <a:gd name="T15" fmla="*/ 2147483646 h 202"/>
              <a:gd name="T16" fmla="*/ 2147483646 w 200"/>
              <a:gd name="T17" fmla="*/ 2147483646 h 202"/>
              <a:gd name="T18" fmla="*/ 2147483646 w 200"/>
              <a:gd name="T19" fmla="*/ 0 h 202"/>
              <a:gd name="T20" fmla="*/ 2147483646 w 200"/>
              <a:gd name="T21" fmla="*/ 2147483646 h 202"/>
              <a:gd name="T22" fmla="*/ 2147483646 w 200"/>
              <a:gd name="T23" fmla="*/ 2147483646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
              <a:gd name="T37" fmla="*/ 0 h 202"/>
              <a:gd name="T38" fmla="*/ 200 w 20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 h="202">
                <a:moveTo>
                  <a:pt x="88" y="202"/>
                </a:moveTo>
                <a:lnTo>
                  <a:pt x="48" y="171"/>
                </a:lnTo>
                <a:lnTo>
                  <a:pt x="16" y="124"/>
                </a:lnTo>
                <a:lnTo>
                  <a:pt x="0" y="70"/>
                </a:lnTo>
                <a:lnTo>
                  <a:pt x="24" y="62"/>
                </a:lnTo>
                <a:lnTo>
                  <a:pt x="32" y="46"/>
                </a:lnTo>
                <a:lnTo>
                  <a:pt x="48" y="62"/>
                </a:lnTo>
                <a:lnTo>
                  <a:pt x="56" y="39"/>
                </a:lnTo>
                <a:lnTo>
                  <a:pt x="80" y="46"/>
                </a:lnTo>
                <a:lnTo>
                  <a:pt x="120" y="0"/>
                </a:lnTo>
                <a:lnTo>
                  <a:pt x="200" y="70"/>
                </a:lnTo>
                <a:lnTo>
                  <a:pt x="88" y="202"/>
                </a:lnTo>
                <a:close/>
              </a:path>
            </a:pathLst>
          </a:custGeom>
          <a:solidFill>
            <a:srgbClr val="FFFF99"/>
          </a:solidFill>
          <a:ln w="12700">
            <a:solidFill>
              <a:schemeClr val="tx1"/>
            </a:solidFill>
            <a:prstDash val="solid"/>
            <a:round/>
            <a:headEnd/>
            <a:tailEnd/>
          </a:ln>
        </p:spPr>
        <p:txBody>
          <a:bodyPr/>
          <a:lstStyle/>
          <a:p>
            <a:endParaRPr lang="en-US"/>
          </a:p>
        </p:txBody>
      </p:sp>
      <p:sp>
        <p:nvSpPr>
          <p:cNvPr id="205" name="Freeform 202"/>
          <p:cNvSpPr>
            <a:spLocks/>
          </p:cNvSpPr>
          <p:nvPr/>
        </p:nvSpPr>
        <p:spPr bwMode="auto">
          <a:xfrm>
            <a:off x="6165850" y="3022601"/>
            <a:ext cx="654050" cy="523875"/>
          </a:xfrm>
          <a:custGeom>
            <a:avLst/>
            <a:gdLst>
              <a:gd name="T0" fmla="*/ 2147483646 w 360"/>
              <a:gd name="T1" fmla="*/ 2147483646 h 288"/>
              <a:gd name="T2" fmla="*/ 2147483646 w 360"/>
              <a:gd name="T3" fmla="*/ 2147483646 h 288"/>
              <a:gd name="T4" fmla="*/ 2147483646 w 360"/>
              <a:gd name="T5" fmla="*/ 2147483646 h 288"/>
              <a:gd name="T6" fmla="*/ 2147483646 w 360"/>
              <a:gd name="T7" fmla="*/ 2147483646 h 288"/>
              <a:gd name="T8" fmla="*/ 2147483646 w 360"/>
              <a:gd name="T9" fmla="*/ 2147483646 h 288"/>
              <a:gd name="T10" fmla="*/ 2147483646 w 360"/>
              <a:gd name="T11" fmla="*/ 2147483646 h 288"/>
              <a:gd name="T12" fmla="*/ 0 w 360"/>
              <a:gd name="T13" fmla="*/ 0 h 288"/>
              <a:gd name="T14" fmla="*/ 2147483646 w 360"/>
              <a:gd name="T15" fmla="*/ 0 h 288"/>
              <a:gd name="T16" fmla="*/ 2147483646 w 360"/>
              <a:gd name="T17" fmla="*/ 0 h 288"/>
              <a:gd name="T18" fmla="*/ 2147483646 w 360"/>
              <a:gd name="T19" fmla="*/ 2147483646 h 288"/>
              <a:gd name="T20" fmla="*/ 2147483646 w 360"/>
              <a:gd name="T21" fmla="*/ 2147483646 h 288"/>
              <a:gd name="T22" fmla="*/ 2147483646 w 360"/>
              <a:gd name="T23" fmla="*/ 2147483646 h 288"/>
              <a:gd name="T24" fmla="*/ 2147483646 w 360"/>
              <a:gd name="T25" fmla="*/ 2147483646 h 288"/>
              <a:gd name="T26" fmla="*/ 2147483646 w 360"/>
              <a:gd name="T27" fmla="*/ 2147483646 h 288"/>
              <a:gd name="T28" fmla="*/ 2147483646 w 360"/>
              <a:gd name="T29" fmla="*/ 2147483646 h 288"/>
              <a:gd name="T30" fmla="*/ 2147483646 w 360"/>
              <a:gd name="T31" fmla="*/ 2147483646 h 288"/>
              <a:gd name="T32" fmla="*/ 2147483646 w 360"/>
              <a:gd name="T33" fmla="*/ 2147483646 h 288"/>
              <a:gd name="T34" fmla="*/ 2147483646 w 360"/>
              <a:gd name="T35" fmla="*/ 2147483646 h 288"/>
              <a:gd name="T36" fmla="*/ 2147483646 w 360"/>
              <a:gd name="T37" fmla="*/ 2147483646 h 2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88"/>
              <a:gd name="T59" fmla="*/ 360 w 360"/>
              <a:gd name="T60" fmla="*/ 288 h 2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88">
                <a:moveTo>
                  <a:pt x="168" y="288"/>
                </a:moveTo>
                <a:lnTo>
                  <a:pt x="104" y="272"/>
                </a:lnTo>
                <a:lnTo>
                  <a:pt x="104" y="241"/>
                </a:lnTo>
                <a:lnTo>
                  <a:pt x="80" y="218"/>
                </a:lnTo>
                <a:lnTo>
                  <a:pt x="64" y="194"/>
                </a:lnTo>
                <a:lnTo>
                  <a:pt x="32" y="148"/>
                </a:lnTo>
                <a:lnTo>
                  <a:pt x="0" y="0"/>
                </a:lnTo>
                <a:lnTo>
                  <a:pt x="112" y="0"/>
                </a:lnTo>
                <a:lnTo>
                  <a:pt x="224" y="0"/>
                </a:lnTo>
                <a:lnTo>
                  <a:pt x="240" y="54"/>
                </a:lnTo>
                <a:lnTo>
                  <a:pt x="272" y="101"/>
                </a:lnTo>
                <a:lnTo>
                  <a:pt x="312" y="132"/>
                </a:lnTo>
                <a:lnTo>
                  <a:pt x="288" y="155"/>
                </a:lnTo>
                <a:lnTo>
                  <a:pt x="360" y="202"/>
                </a:lnTo>
                <a:lnTo>
                  <a:pt x="360" y="210"/>
                </a:lnTo>
                <a:lnTo>
                  <a:pt x="336" y="210"/>
                </a:lnTo>
                <a:lnTo>
                  <a:pt x="280" y="187"/>
                </a:lnTo>
                <a:lnTo>
                  <a:pt x="232" y="218"/>
                </a:lnTo>
                <a:lnTo>
                  <a:pt x="168" y="288"/>
                </a:lnTo>
                <a:close/>
              </a:path>
            </a:pathLst>
          </a:custGeom>
          <a:solidFill>
            <a:srgbClr val="33CCFF"/>
          </a:solidFill>
          <a:ln w="12700">
            <a:solidFill>
              <a:schemeClr val="tx1"/>
            </a:solidFill>
            <a:prstDash val="solid"/>
            <a:round/>
            <a:headEnd/>
            <a:tailEnd/>
          </a:ln>
        </p:spPr>
        <p:txBody>
          <a:bodyPr/>
          <a:lstStyle/>
          <a:p>
            <a:endParaRPr lang="en-US"/>
          </a:p>
        </p:txBody>
      </p:sp>
      <p:sp>
        <p:nvSpPr>
          <p:cNvPr id="206" name="Freeform 203"/>
          <p:cNvSpPr>
            <a:spLocks/>
          </p:cNvSpPr>
          <p:nvPr/>
        </p:nvSpPr>
        <p:spPr bwMode="auto">
          <a:xfrm>
            <a:off x="6661151" y="2214563"/>
            <a:ext cx="290513" cy="425450"/>
          </a:xfrm>
          <a:custGeom>
            <a:avLst/>
            <a:gdLst>
              <a:gd name="T0" fmla="*/ 2147483646 w 160"/>
              <a:gd name="T1" fmla="*/ 2147483646 h 234"/>
              <a:gd name="T2" fmla="*/ 2147483646 w 160"/>
              <a:gd name="T3" fmla="*/ 2147483646 h 234"/>
              <a:gd name="T4" fmla="*/ 0 w 160"/>
              <a:gd name="T5" fmla="*/ 2147483646 h 234"/>
              <a:gd name="T6" fmla="*/ 0 w 160"/>
              <a:gd name="T7" fmla="*/ 0 h 234"/>
              <a:gd name="T8" fmla="*/ 2147483646 w 160"/>
              <a:gd name="T9" fmla="*/ 0 h 234"/>
              <a:gd name="T10" fmla="*/ 2147483646 w 160"/>
              <a:gd name="T11" fmla="*/ 0 h 234"/>
              <a:gd name="T12" fmla="*/ 2147483646 w 160"/>
              <a:gd name="T13" fmla="*/ 2147483646 h 234"/>
              <a:gd name="T14" fmla="*/ 0 60000 65536"/>
              <a:gd name="T15" fmla="*/ 0 60000 65536"/>
              <a:gd name="T16" fmla="*/ 0 60000 65536"/>
              <a:gd name="T17" fmla="*/ 0 60000 65536"/>
              <a:gd name="T18" fmla="*/ 0 60000 65536"/>
              <a:gd name="T19" fmla="*/ 0 60000 65536"/>
              <a:gd name="T20" fmla="*/ 0 60000 65536"/>
              <a:gd name="T21" fmla="*/ 0 w 160"/>
              <a:gd name="T22" fmla="*/ 0 h 234"/>
              <a:gd name="T23" fmla="*/ 160 w 160"/>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234">
                <a:moveTo>
                  <a:pt x="128" y="234"/>
                </a:moveTo>
                <a:lnTo>
                  <a:pt x="8" y="226"/>
                </a:lnTo>
                <a:lnTo>
                  <a:pt x="0" y="202"/>
                </a:lnTo>
                <a:lnTo>
                  <a:pt x="0" y="0"/>
                </a:lnTo>
                <a:lnTo>
                  <a:pt x="56" y="0"/>
                </a:lnTo>
                <a:lnTo>
                  <a:pt x="160" y="0"/>
                </a:lnTo>
                <a:lnTo>
                  <a:pt x="128" y="234"/>
                </a:lnTo>
                <a:close/>
              </a:path>
            </a:pathLst>
          </a:custGeom>
          <a:solidFill>
            <a:srgbClr val="33CCFF"/>
          </a:solidFill>
          <a:ln w="12700">
            <a:solidFill>
              <a:schemeClr val="tx1"/>
            </a:solidFill>
            <a:prstDash val="solid"/>
            <a:round/>
            <a:headEnd/>
            <a:tailEnd/>
          </a:ln>
        </p:spPr>
        <p:txBody>
          <a:bodyPr/>
          <a:lstStyle/>
          <a:p>
            <a:endParaRPr lang="en-US"/>
          </a:p>
        </p:txBody>
      </p:sp>
      <p:sp>
        <p:nvSpPr>
          <p:cNvPr id="207" name="Freeform 204"/>
          <p:cNvSpPr>
            <a:spLocks/>
          </p:cNvSpPr>
          <p:nvPr/>
        </p:nvSpPr>
        <p:spPr bwMode="auto">
          <a:xfrm>
            <a:off x="6472238" y="3362325"/>
            <a:ext cx="406400" cy="438150"/>
          </a:xfrm>
          <a:custGeom>
            <a:avLst/>
            <a:gdLst>
              <a:gd name="T0" fmla="*/ 2147483646 w 224"/>
              <a:gd name="T1" fmla="*/ 2147483646 h 241"/>
              <a:gd name="T2" fmla="*/ 2147483646 w 224"/>
              <a:gd name="T3" fmla="*/ 2147483646 h 241"/>
              <a:gd name="T4" fmla="*/ 2147483646 w 224"/>
              <a:gd name="T5" fmla="*/ 2147483646 h 241"/>
              <a:gd name="T6" fmla="*/ 2147483646 w 224"/>
              <a:gd name="T7" fmla="*/ 2147483646 h 241"/>
              <a:gd name="T8" fmla="*/ 0 w 224"/>
              <a:gd name="T9" fmla="*/ 2147483646 h 241"/>
              <a:gd name="T10" fmla="*/ 2147483646 w 224"/>
              <a:gd name="T11" fmla="*/ 2147483646 h 241"/>
              <a:gd name="T12" fmla="*/ 2147483646 w 224"/>
              <a:gd name="T13" fmla="*/ 0 h 241"/>
              <a:gd name="T14" fmla="*/ 2147483646 w 224"/>
              <a:gd name="T15" fmla="*/ 2147483646 h 241"/>
              <a:gd name="T16" fmla="*/ 2147483646 w 224"/>
              <a:gd name="T17" fmla="*/ 2147483646 h 241"/>
              <a:gd name="T18" fmla="*/ 2147483646 w 224"/>
              <a:gd name="T19" fmla="*/ 2147483646 h 241"/>
              <a:gd name="T20" fmla="*/ 2147483646 w 224"/>
              <a:gd name="T21" fmla="*/ 2147483646 h 241"/>
              <a:gd name="T22" fmla="*/ 2147483646 w 224"/>
              <a:gd name="T23" fmla="*/ 2147483646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
              <a:gd name="T37" fmla="*/ 0 h 241"/>
              <a:gd name="T38" fmla="*/ 224 w 224"/>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 h="241">
                <a:moveTo>
                  <a:pt x="224" y="163"/>
                </a:moveTo>
                <a:lnTo>
                  <a:pt x="144" y="241"/>
                </a:lnTo>
                <a:lnTo>
                  <a:pt x="56" y="241"/>
                </a:lnTo>
                <a:lnTo>
                  <a:pt x="56" y="171"/>
                </a:lnTo>
                <a:lnTo>
                  <a:pt x="0" y="101"/>
                </a:lnTo>
                <a:lnTo>
                  <a:pt x="64" y="31"/>
                </a:lnTo>
                <a:lnTo>
                  <a:pt x="112" y="0"/>
                </a:lnTo>
                <a:lnTo>
                  <a:pt x="168" y="23"/>
                </a:lnTo>
                <a:lnTo>
                  <a:pt x="192" y="23"/>
                </a:lnTo>
                <a:lnTo>
                  <a:pt x="184" y="54"/>
                </a:lnTo>
                <a:lnTo>
                  <a:pt x="216" y="148"/>
                </a:lnTo>
                <a:lnTo>
                  <a:pt x="224" y="163"/>
                </a:lnTo>
                <a:close/>
              </a:path>
            </a:pathLst>
          </a:custGeom>
          <a:solidFill>
            <a:srgbClr val="FFFF99"/>
          </a:solidFill>
          <a:ln w="12700">
            <a:solidFill>
              <a:schemeClr val="tx1"/>
            </a:solidFill>
            <a:prstDash val="solid"/>
            <a:round/>
            <a:headEnd/>
            <a:tailEnd/>
          </a:ln>
        </p:spPr>
        <p:txBody>
          <a:bodyPr/>
          <a:lstStyle/>
          <a:p>
            <a:endParaRPr lang="en-US"/>
          </a:p>
        </p:txBody>
      </p:sp>
      <p:sp>
        <p:nvSpPr>
          <p:cNvPr id="208" name="Freeform 205"/>
          <p:cNvSpPr>
            <a:spLocks/>
          </p:cNvSpPr>
          <p:nvPr/>
        </p:nvSpPr>
        <p:spPr bwMode="auto">
          <a:xfrm>
            <a:off x="6805614" y="3303589"/>
            <a:ext cx="566737" cy="496887"/>
          </a:xfrm>
          <a:custGeom>
            <a:avLst/>
            <a:gdLst>
              <a:gd name="T0" fmla="*/ 2147483646 w 312"/>
              <a:gd name="T1" fmla="*/ 2147483646 h 273"/>
              <a:gd name="T2" fmla="*/ 2147483646 w 312"/>
              <a:gd name="T3" fmla="*/ 2147483646 h 273"/>
              <a:gd name="T4" fmla="*/ 2147483646 w 312"/>
              <a:gd name="T5" fmla="*/ 2147483646 h 273"/>
              <a:gd name="T6" fmla="*/ 2147483646 w 312"/>
              <a:gd name="T7" fmla="*/ 2147483646 h 273"/>
              <a:gd name="T8" fmla="*/ 2147483646 w 312"/>
              <a:gd name="T9" fmla="*/ 2147483646 h 273"/>
              <a:gd name="T10" fmla="*/ 0 w 312"/>
              <a:gd name="T11" fmla="*/ 2147483646 h 273"/>
              <a:gd name="T12" fmla="*/ 2147483646 w 312"/>
              <a:gd name="T13" fmla="*/ 2147483646 h 273"/>
              <a:gd name="T14" fmla="*/ 2147483646 w 312"/>
              <a:gd name="T15" fmla="*/ 2147483646 h 273"/>
              <a:gd name="T16" fmla="*/ 2147483646 w 312"/>
              <a:gd name="T17" fmla="*/ 0 h 273"/>
              <a:gd name="T18" fmla="*/ 2147483646 w 312"/>
              <a:gd name="T19" fmla="*/ 2147483646 h 273"/>
              <a:gd name="T20" fmla="*/ 2147483646 w 312"/>
              <a:gd name="T21" fmla="*/ 2147483646 h 273"/>
              <a:gd name="T22" fmla="*/ 2147483646 w 312"/>
              <a:gd name="T23" fmla="*/ 2147483646 h 273"/>
              <a:gd name="T24" fmla="*/ 2147483646 w 312"/>
              <a:gd name="T25" fmla="*/ 2147483646 h 273"/>
              <a:gd name="T26" fmla="*/ 2147483646 w 312"/>
              <a:gd name="T27" fmla="*/ 2147483646 h 273"/>
              <a:gd name="T28" fmla="*/ 2147483646 w 312"/>
              <a:gd name="T29" fmla="*/ 2147483646 h 2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2"/>
              <a:gd name="T46" fmla="*/ 0 h 273"/>
              <a:gd name="T47" fmla="*/ 312 w 312"/>
              <a:gd name="T48" fmla="*/ 273 h 2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2" h="273">
                <a:moveTo>
                  <a:pt x="312" y="257"/>
                </a:moveTo>
                <a:lnTo>
                  <a:pt x="104" y="273"/>
                </a:lnTo>
                <a:lnTo>
                  <a:pt x="88" y="226"/>
                </a:lnTo>
                <a:lnTo>
                  <a:pt x="40" y="195"/>
                </a:lnTo>
                <a:lnTo>
                  <a:pt x="32" y="180"/>
                </a:lnTo>
                <a:lnTo>
                  <a:pt x="0" y="86"/>
                </a:lnTo>
                <a:lnTo>
                  <a:pt x="8" y="55"/>
                </a:lnTo>
                <a:lnTo>
                  <a:pt x="8" y="47"/>
                </a:lnTo>
                <a:lnTo>
                  <a:pt x="144" y="0"/>
                </a:lnTo>
                <a:lnTo>
                  <a:pt x="248" y="8"/>
                </a:lnTo>
                <a:lnTo>
                  <a:pt x="240" y="94"/>
                </a:lnTo>
                <a:lnTo>
                  <a:pt x="224" y="109"/>
                </a:lnTo>
                <a:lnTo>
                  <a:pt x="240" y="172"/>
                </a:lnTo>
                <a:lnTo>
                  <a:pt x="304" y="250"/>
                </a:lnTo>
                <a:lnTo>
                  <a:pt x="312" y="257"/>
                </a:lnTo>
                <a:close/>
              </a:path>
            </a:pathLst>
          </a:custGeom>
          <a:solidFill>
            <a:srgbClr val="33CCFF"/>
          </a:solidFill>
          <a:ln w="12700">
            <a:solidFill>
              <a:schemeClr val="tx1"/>
            </a:solidFill>
            <a:prstDash val="solid"/>
            <a:round/>
            <a:headEnd/>
            <a:tailEnd/>
          </a:ln>
        </p:spPr>
        <p:txBody>
          <a:bodyPr/>
          <a:lstStyle/>
          <a:p>
            <a:endParaRPr lang="en-US"/>
          </a:p>
        </p:txBody>
      </p:sp>
      <p:sp>
        <p:nvSpPr>
          <p:cNvPr id="209" name="Freeform 206"/>
          <p:cNvSpPr>
            <a:spLocks/>
          </p:cNvSpPr>
          <p:nvPr/>
        </p:nvSpPr>
        <p:spPr bwMode="auto">
          <a:xfrm>
            <a:off x="6994526" y="3771900"/>
            <a:ext cx="684213" cy="552450"/>
          </a:xfrm>
          <a:custGeom>
            <a:avLst/>
            <a:gdLst>
              <a:gd name="T0" fmla="*/ 2147483646 w 376"/>
              <a:gd name="T1" fmla="*/ 2147483646 h 304"/>
              <a:gd name="T2" fmla="*/ 2147483646 w 376"/>
              <a:gd name="T3" fmla="*/ 2147483646 h 304"/>
              <a:gd name="T4" fmla="*/ 2147483646 w 376"/>
              <a:gd name="T5" fmla="*/ 2147483646 h 304"/>
              <a:gd name="T6" fmla="*/ 2147483646 w 376"/>
              <a:gd name="T7" fmla="*/ 2147483646 h 304"/>
              <a:gd name="T8" fmla="*/ 2147483646 w 376"/>
              <a:gd name="T9" fmla="*/ 2147483646 h 304"/>
              <a:gd name="T10" fmla="*/ 2147483646 w 376"/>
              <a:gd name="T11" fmla="*/ 2147483646 h 304"/>
              <a:gd name="T12" fmla="*/ 2147483646 w 376"/>
              <a:gd name="T13" fmla="*/ 2147483646 h 304"/>
              <a:gd name="T14" fmla="*/ 2147483646 w 376"/>
              <a:gd name="T15" fmla="*/ 2147483646 h 304"/>
              <a:gd name="T16" fmla="*/ 2147483646 w 376"/>
              <a:gd name="T17" fmla="*/ 2147483646 h 304"/>
              <a:gd name="T18" fmla="*/ 2147483646 w 376"/>
              <a:gd name="T19" fmla="*/ 2147483646 h 304"/>
              <a:gd name="T20" fmla="*/ 2147483646 w 376"/>
              <a:gd name="T21" fmla="*/ 2147483646 h 304"/>
              <a:gd name="T22" fmla="*/ 0 w 376"/>
              <a:gd name="T23" fmla="*/ 2147483646 h 304"/>
              <a:gd name="T24" fmla="*/ 2147483646 w 376"/>
              <a:gd name="T25" fmla="*/ 0 h 304"/>
              <a:gd name="T26" fmla="*/ 2147483646 w 376"/>
              <a:gd name="T27" fmla="*/ 2147483646 h 304"/>
              <a:gd name="T28" fmla="*/ 2147483646 w 376"/>
              <a:gd name="T29" fmla="*/ 2147483646 h 304"/>
              <a:gd name="T30" fmla="*/ 2147483646 w 376"/>
              <a:gd name="T31" fmla="*/ 2147483646 h 304"/>
              <a:gd name="T32" fmla="*/ 2147483646 w 376"/>
              <a:gd name="T33" fmla="*/ 2147483646 h 3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6"/>
              <a:gd name="T52" fmla="*/ 0 h 304"/>
              <a:gd name="T53" fmla="*/ 376 w 376"/>
              <a:gd name="T54" fmla="*/ 304 h 3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6" h="304">
                <a:moveTo>
                  <a:pt x="336" y="281"/>
                </a:moveTo>
                <a:lnTo>
                  <a:pt x="288" y="304"/>
                </a:lnTo>
                <a:lnTo>
                  <a:pt x="232" y="296"/>
                </a:lnTo>
                <a:lnTo>
                  <a:pt x="144" y="249"/>
                </a:lnTo>
                <a:lnTo>
                  <a:pt x="128" y="249"/>
                </a:lnTo>
                <a:lnTo>
                  <a:pt x="120" y="234"/>
                </a:lnTo>
                <a:lnTo>
                  <a:pt x="40" y="242"/>
                </a:lnTo>
                <a:lnTo>
                  <a:pt x="16" y="226"/>
                </a:lnTo>
                <a:lnTo>
                  <a:pt x="32" y="211"/>
                </a:lnTo>
                <a:lnTo>
                  <a:pt x="24" y="179"/>
                </a:lnTo>
                <a:lnTo>
                  <a:pt x="48" y="102"/>
                </a:lnTo>
                <a:lnTo>
                  <a:pt x="0" y="16"/>
                </a:lnTo>
                <a:lnTo>
                  <a:pt x="208" y="0"/>
                </a:lnTo>
                <a:lnTo>
                  <a:pt x="336" y="179"/>
                </a:lnTo>
                <a:lnTo>
                  <a:pt x="328" y="203"/>
                </a:lnTo>
                <a:lnTo>
                  <a:pt x="376" y="242"/>
                </a:lnTo>
                <a:lnTo>
                  <a:pt x="336" y="281"/>
                </a:lnTo>
                <a:close/>
              </a:path>
            </a:pathLst>
          </a:custGeom>
          <a:solidFill>
            <a:srgbClr val="33CCFF"/>
          </a:solidFill>
          <a:ln w="12700">
            <a:solidFill>
              <a:schemeClr val="tx1"/>
            </a:solidFill>
            <a:prstDash val="solid"/>
            <a:round/>
            <a:headEnd/>
            <a:tailEnd/>
          </a:ln>
        </p:spPr>
        <p:txBody>
          <a:bodyPr/>
          <a:lstStyle/>
          <a:p>
            <a:endParaRPr lang="en-US"/>
          </a:p>
        </p:txBody>
      </p:sp>
      <p:sp>
        <p:nvSpPr>
          <p:cNvPr id="210" name="Freeform 207"/>
          <p:cNvSpPr>
            <a:spLocks/>
          </p:cNvSpPr>
          <p:nvPr/>
        </p:nvSpPr>
        <p:spPr bwMode="auto">
          <a:xfrm>
            <a:off x="7227889" y="4310064"/>
            <a:ext cx="682625" cy="593725"/>
          </a:xfrm>
          <a:custGeom>
            <a:avLst/>
            <a:gdLst>
              <a:gd name="T0" fmla="*/ 2147483646 w 376"/>
              <a:gd name="T1" fmla="*/ 2147483646 h 327"/>
              <a:gd name="T2" fmla="*/ 2147483646 w 376"/>
              <a:gd name="T3" fmla="*/ 2147483646 h 327"/>
              <a:gd name="T4" fmla="*/ 2147483646 w 376"/>
              <a:gd name="T5" fmla="*/ 2147483646 h 327"/>
              <a:gd name="T6" fmla="*/ 2147483646 w 376"/>
              <a:gd name="T7" fmla="*/ 2147483646 h 327"/>
              <a:gd name="T8" fmla="*/ 2147483646 w 376"/>
              <a:gd name="T9" fmla="*/ 2147483646 h 327"/>
              <a:gd name="T10" fmla="*/ 2147483646 w 376"/>
              <a:gd name="T11" fmla="*/ 2147483646 h 327"/>
              <a:gd name="T12" fmla="*/ 2147483646 w 376"/>
              <a:gd name="T13" fmla="*/ 2147483646 h 327"/>
              <a:gd name="T14" fmla="*/ 0 w 376"/>
              <a:gd name="T15" fmla="*/ 2147483646 h 327"/>
              <a:gd name="T16" fmla="*/ 2147483646 w 376"/>
              <a:gd name="T17" fmla="*/ 2147483646 h 327"/>
              <a:gd name="T18" fmla="*/ 2147483646 w 376"/>
              <a:gd name="T19" fmla="*/ 2147483646 h 327"/>
              <a:gd name="T20" fmla="*/ 2147483646 w 376"/>
              <a:gd name="T21" fmla="*/ 2147483646 h 327"/>
              <a:gd name="T22" fmla="*/ 2147483646 w 376"/>
              <a:gd name="T23" fmla="*/ 2147483646 h 327"/>
              <a:gd name="T24" fmla="*/ 2147483646 w 376"/>
              <a:gd name="T25" fmla="*/ 2147483646 h 327"/>
              <a:gd name="T26" fmla="*/ 2147483646 w 376"/>
              <a:gd name="T27" fmla="*/ 2147483646 h 327"/>
              <a:gd name="T28" fmla="*/ 2147483646 w 376"/>
              <a:gd name="T29" fmla="*/ 2147483646 h 327"/>
              <a:gd name="T30" fmla="*/ 2147483646 w 376"/>
              <a:gd name="T31" fmla="*/ 2147483646 h 327"/>
              <a:gd name="T32" fmla="*/ 2147483646 w 376"/>
              <a:gd name="T33" fmla="*/ 2147483646 h 327"/>
              <a:gd name="T34" fmla="*/ 2147483646 w 376"/>
              <a:gd name="T35" fmla="*/ 0 h 327"/>
              <a:gd name="T36" fmla="*/ 2147483646 w 376"/>
              <a:gd name="T37" fmla="*/ 2147483646 h 327"/>
              <a:gd name="T38" fmla="*/ 2147483646 w 376"/>
              <a:gd name="T39" fmla="*/ 2147483646 h 327"/>
              <a:gd name="T40" fmla="*/ 2147483646 w 376"/>
              <a:gd name="T41" fmla="*/ 2147483646 h 327"/>
              <a:gd name="T42" fmla="*/ 2147483646 w 376"/>
              <a:gd name="T43" fmla="*/ 2147483646 h 327"/>
              <a:gd name="T44" fmla="*/ 2147483646 w 376"/>
              <a:gd name="T45" fmla="*/ 2147483646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6"/>
              <a:gd name="T70" fmla="*/ 0 h 327"/>
              <a:gd name="T71" fmla="*/ 376 w 376"/>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6" h="327">
                <a:moveTo>
                  <a:pt x="368" y="273"/>
                </a:moveTo>
                <a:lnTo>
                  <a:pt x="360" y="327"/>
                </a:lnTo>
                <a:lnTo>
                  <a:pt x="336" y="312"/>
                </a:lnTo>
                <a:lnTo>
                  <a:pt x="336" y="296"/>
                </a:lnTo>
                <a:lnTo>
                  <a:pt x="248" y="280"/>
                </a:lnTo>
                <a:lnTo>
                  <a:pt x="144" y="288"/>
                </a:lnTo>
                <a:lnTo>
                  <a:pt x="56" y="319"/>
                </a:lnTo>
                <a:lnTo>
                  <a:pt x="0" y="265"/>
                </a:lnTo>
                <a:lnTo>
                  <a:pt x="8" y="257"/>
                </a:lnTo>
                <a:lnTo>
                  <a:pt x="8" y="226"/>
                </a:lnTo>
                <a:lnTo>
                  <a:pt x="48" y="195"/>
                </a:lnTo>
                <a:lnTo>
                  <a:pt x="56" y="140"/>
                </a:lnTo>
                <a:lnTo>
                  <a:pt x="80" y="125"/>
                </a:lnTo>
                <a:lnTo>
                  <a:pt x="120" y="140"/>
                </a:lnTo>
                <a:lnTo>
                  <a:pt x="144" y="101"/>
                </a:lnTo>
                <a:lnTo>
                  <a:pt x="208" y="94"/>
                </a:lnTo>
                <a:lnTo>
                  <a:pt x="256" y="16"/>
                </a:lnTo>
                <a:lnTo>
                  <a:pt x="272" y="0"/>
                </a:lnTo>
                <a:lnTo>
                  <a:pt x="320" y="24"/>
                </a:lnTo>
                <a:lnTo>
                  <a:pt x="360" y="86"/>
                </a:lnTo>
                <a:lnTo>
                  <a:pt x="376" y="195"/>
                </a:lnTo>
                <a:lnTo>
                  <a:pt x="368" y="249"/>
                </a:lnTo>
                <a:lnTo>
                  <a:pt x="368" y="273"/>
                </a:lnTo>
                <a:close/>
              </a:path>
            </a:pathLst>
          </a:custGeom>
          <a:solidFill>
            <a:srgbClr val="33CCFF"/>
          </a:solidFill>
          <a:ln w="12700">
            <a:solidFill>
              <a:schemeClr val="tx1"/>
            </a:solidFill>
            <a:prstDash val="solid"/>
            <a:round/>
            <a:headEnd/>
            <a:tailEnd/>
          </a:ln>
        </p:spPr>
        <p:txBody>
          <a:bodyPr/>
          <a:lstStyle/>
          <a:p>
            <a:endParaRPr lang="en-US"/>
          </a:p>
        </p:txBody>
      </p:sp>
      <p:sp>
        <p:nvSpPr>
          <p:cNvPr id="211" name="Freeform 208"/>
          <p:cNvSpPr>
            <a:spLocks/>
          </p:cNvSpPr>
          <p:nvPr/>
        </p:nvSpPr>
        <p:spPr bwMode="auto">
          <a:xfrm>
            <a:off x="7940675" y="1874838"/>
            <a:ext cx="769938" cy="425450"/>
          </a:xfrm>
          <a:custGeom>
            <a:avLst/>
            <a:gdLst>
              <a:gd name="T0" fmla="*/ 2147483646 w 424"/>
              <a:gd name="T1" fmla="*/ 2147483646 h 234"/>
              <a:gd name="T2" fmla="*/ 2147483646 w 424"/>
              <a:gd name="T3" fmla="*/ 2147483646 h 234"/>
              <a:gd name="T4" fmla="*/ 2147483646 w 424"/>
              <a:gd name="T5" fmla="*/ 2147483646 h 234"/>
              <a:gd name="T6" fmla="*/ 2147483646 w 424"/>
              <a:gd name="T7" fmla="*/ 2147483646 h 234"/>
              <a:gd name="T8" fmla="*/ 2147483646 w 424"/>
              <a:gd name="T9" fmla="*/ 2147483646 h 234"/>
              <a:gd name="T10" fmla="*/ 2147483646 w 424"/>
              <a:gd name="T11" fmla="*/ 2147483646 h 234"/>
              <a:gd name="T12" fmla="*/ 2147483646 w 424"/>
              <a:gd name="T13" fmla="*/ 2147483646 h 234"/>
              <a:gd name="T14" fmla="*/ 2147483646 w 424"/>
              <a:gd name="T15" fmla="*/ 2147483646 h 234"/>
              <a:gd name="T16" fmla="*/ 2147483646 w 424"/>
              <a:gd name="T17" fmla="*/ 2147483646 h 234"/>
              <a:gd name="T18" fmla="*/ 2147483646 w 424"/>
              <a:gd name="T19" fmla="*/ 2147483646 h 234"/>
              <a:gd name="T20" fmla="*/ 2147483646 w 424"/>
              <a:gd name="T21" fmla="*/ 2147483646 h 234"/>
              <a:gd name="T22" fmla="*/ 0 w 424"/>
              <a:gd name="T23" fmla="*/ 2147483646 h 234"/>
              <a:gd name="T24" fmla="*/ 0 w 424"/>
              <a:gd name="T25" fmla="*/ 0 h 234"/>
              <a:gd name="T26" fmla="*/ 2147483646 w 424"/>
              <a:gd name="T27" fmla="*/ 0 h 234"/>
              <a:gd name="T28" fmla="*/ 2147483646 w 424"/>
              <a:gd name="T29" fmla="*/ 0 h 234"/>
              <a:gd name="T30" fmla="*/ 2147483646 w 424"/>
              <a:gd name="T31" fmla="*/ 0 h 234"/>
              <a:gd name="T32" fmla="*/ 2147483646 w 424"/>
              <a:gd name="T33" fmla="*/ 2147483646 h 234"/>
              <a:gd name="T34" fmla="*/ 2147483646 w 424"/>
              <a:gd name="T35" fmla="*/ 2147483646 h 234"/>
              <a:gd name="T36" fmla="*/ 2147483646 w 424"/>
              <a:gd name="T37" fmla="*/ 2147483646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4"/>
              <a:gd name="T58" fmla="*/ 0 h 234"/>
              <a:gd name="T59" fmla="*/ 424 w 424"/>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4" h="234">
                <a:moveTo>
                  <a:pt x="352" y="179"/>
                </a:moveTo>
                <a:lnTo>
                  <a:pt x="344" y="203"/>
                </a:lnTo>
                <a:lnTo>
                  <a:pt x="304" y="210"/>
                </a:lnTo>
                <a:lnTo>
                  <a:pt x="312" y="234"/>
                </a:lnTo>
                <a:lnTo>
                  <a:pt x="264" y="203"/>
                </a:lnTo>
                <a:lnTo>
                  <a:pt x="264" y="187"/>
                </a:lnTo>
                <a:lnTo>
                  <a:pt x="232" y="133"/>
                </a:lnTo>
                <a:lnTo>
                  <a:pt x="168" y="140"/>
                </a:lnTo>
                <a:lnTo>
                  <a:pt x="176" y="78"/>
                </a:lnTo>
                <a:lnTo>
                  <a:pt x="136" y="63"/>
                </a:lnTo>
                <a:lnTo>
                  <a:pt x="128" y="39"/>
                </a:lnTo>
                <a:lnTo>
                  <a:pt x="0" y="24"/>
                </a:lnTo>
                <a:lnTo>
                  <a:pt x="0" y="0"/>
                </a:lnTo>
                <a:lnTo>
                  <a:pt x="64" y="0"/>
                </a:lnTo>
                <a:lnTo>
                  <a:pt x="304" y="0"/>
                </a:lnTo>
                <a:lnTo>
                  <a:pt x="384" y="0"/>
                </a:lnTo>
                <a:lnTo>
                  <a:pt x="424" y="31"/>
                </a:lnTo>
                <a:lnTo>
                  <a:pt x="392" y="63"/>
                </a:lnTo>
                <a:lnTo>
                  <a:pt x="352" y="179"/>
                </a:lnTo>
                <a:close/>
              </a:path>
            </a:pathLst>
          </a:custGeom>
          <a:solidFill>
            <a:srgbClr val="33CCFF"/>
          </a:solidFill>
          <a:ln w="12700">
            <a:solidFill>
              <a:schemeClr val="tx1"/>
            </a:solidFill>
            <a:prstDash val="solid"/>
            <a:round/>
            <a:headEnd/>
            <a:tailEnd/>
          </a:ln>
        </p:spPr>
        <p:txBody>
          <a:bodyPr/>
          <a:lstStyle/>
          <a:p>
            <a:endParaRPr lang="en-US"/>
          </a:p>
        </p:txBody>
      </p:sp>
      <p:sp>
        <p:nvSpPr>
          <p:cNvPr id="212" name="Freeform 209"/>
          <p:cNvSpPr>
            <a:spLocks/>
          </p:cNvSpPr>
          <p:nvPr/>
        </p:nvSpPr>
        <p:spPr bwMode="auto">
          <a:xfrm>
            <a:off x="8129589" y="2668589"/>
            <a:ext cx="566737" cy="566737"/>
          </a:xfrm>
          <a:custGeom>
            <a:avLst/>
            <a:gdLst>
              <a:gd name="T0" fmla="*/ 2147483646 w 312"/>
              <a:gd name="T1" fmla="*/ 2147483646 h 312"/>
              <a:gd name="T2" fmla="*/ 2147483646 w 312"/>
              <a:gd name="T3" fmla="*/ 2147483646 h 312"/>
              <a:gd name="T4" fmla="*/ 2147483646 w 312"/>
              <a:gd name="T5" fmla="*/ 2147483646 h 312"/>
              <a:gd name="T6" fmla="*/ 2147483646 w 312"/>
              <a:gd name="T7" fmla="*/ 2147483646 h 312"/>
              <a:gd name="T8" fmla="*/ 2147483646 w 312"/>
              <a:gd name="T9" fmla="*/ 2147483646 h 312"/>
              <a:gd name="T10" fmla="*/ 2147483646 w 312"/>
              <a:gd name="T11" fmla="*/ 2147483646 h 312"/>
              <a:gd name="T12" fmla="*/ 2147483646 w 312"/>
              <a:gd name="T13" fmla="*/ 2147483646 h 312"/>
              <a:gd name="T14" fmla="*/ 2147483646 w 312"/>
              <a:gd name="T15" fmla="*/ 2147483646 h 312"/>
              <a:gd name="T16" fmla="*/ 2147483646 w 312"/>
              <a:gd name="T17" fmla="*/ 2147483646 h 312"/>
              <a:gd name="T18" fmla="*/ 0 w 312"/>
              <a:gd name="T19" fmla="*/ 2147483646 h 312"/>
              <a:gd name="T20" fmla="*/ 2147483646 w 312"/>
              <a:gd name="T21" fmla="*/ 2147483646 h 312"/>
              <a:gd name="T22" fmla="*/ 2147483646 w 312"/>
              <a:gd name="T23" fmla="*/ 2147483646 h 312"/>
              <a:gd name="T24" fmla="*/ 2147483646 w 312"/>
              <a:gd name="T25" fmla="*/ 0 h 312"/>
              <a:gd name="T26" fmla="*/ 2147483646 w 312"/>
              <a:gd name="T27" fmla="*/ 2147483646 h 312"/>
              <a:gd name="T28" fmla="*/ 2147483646 w 312"/>
              <a:gd name="T29" fmla="*/ 2147483646 h 312"/>
              <a:gd name="T30" fmla="*/ 2147483646 w 312"/>
              <a:gd name="T31" fmla="*/ 2147483646 h 312"/>
              <a:gd name="T32" fmla="*/ 2147483646 w 312"/>
              <a:gd name="T33" fmla="*/ 2147483646 h 312"/>
              <a:gd name="T34" fmla="*/ 2147483646 w 312"/>
              <a:gd name="T35" fmla="*/ 2147483646 h 312"/>
              <a:gd name="T36" fmla="*/ 2147483646 w 312"/>
              <a:gd name="T37" fmla="*/ 2147483646 h 312"/>
              <a:gd name="T38" fmla="*/ 2147483646 w 312"/>
              <a:gd name="T39" fmla="*/ 2147483646 h 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312"/>
              <a:gd name="T62" fmla="*/ 312 w 312"/>
              <a:gd name="T63" fmla="*/ 312 h 3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312">
                <a:moveTo>
                  <a:pt x="256" y="265"/>
                </a:moveTo>
                <a:lnTo>
                  <a:pt x="224" y="296"/>
                </a:lnTo>
                <a:lnTo>
                  <a:pt x="208" y="280"/>
                </a:lnTo>
                <a:lnTo>
                  <a:pt x="176" y="312"/>
                </a:lnTo>
                <a:lnTo>
                  <a:pt x="160" y="304"/>
                </a:lnTo>
                <a:lnTo>
                  <a:pt x="136" y="296"/>
                </a:lnTo>
                <a:lnTo>
                  <a:pt x="112" y="249"/>
                </a:lnTo>
                <a:lnTo>
                  <a:pt x="112" y="242"/>
                </a:lnTo>
                <a:lnTo>
                  <a:pt x="96" y="195"/>
                </a:lnTo>
                <a:lnTo>
                  <a:pt x="0" y="109"/>
                </a:lnTo>
                <a:lnTo>
                  <a:pt x="16" y="94"/>
                </a:lnTo>
                <a:lnTo>
                  <a:pt x="112" y="24"/>
                </a:lnTo>
                <a:lnTo>
                  <a:pt x="152" y="0"/>
                </a:lnTo>
                <a:lnTo>
                  <a:pt x="176" y="8"/>
                </a:lnTo>
                <a:lnTo>
                  <a:pt x="264" y="62"/>
                </a:lnTo>
                <a:lnTo>
                  <a:pt x="272" y="117"/>
                </a:lnTo>
                <a:lnTo>
                  <a:pt x="312" y="171"/>
                </a:lnTo>
                <a:lnTo>
                  <a:pt x="288" y="171"/>
                </a:lnTo>
                <a:lnTo>
                  <a:pt x="264" y="218"/>
                </a:lnTo>
                <a:lnTo>
                  <a:pt x="256" y="265"/>
                </a:lnTo>
                <a:close/>
              </a:path>
            </a:pathLst>
          </a:custGeom>
          <a:solidFill>
            <a:srgbClr val="33CCFF"/>
          </a:solidFill>
          <a:ln w="12700">
            <a:solidFill>
              <a:schemeClr val="tx1"/>
            </a:solidFill>
            <a:prstDash val="solid"/>
            <a:round/>
            <a:headEnd/>
            <a:tailEnd/>
          </a:ln>
        </p:spPr>
        <p:txBody>
          <a:bodyPr/>
          <a:lstStyle/>
          <a:p>
            <a:endParaRPr lang="en-US"/>
          </a:p>
        </p:txBody>
      </p:sp>
      <p:sp>
        <p:nvSpPr>
          <p:cNvPr id="213" name="Freeform 210"/>
          <p:cNvSpPr>
            <a:spLocks/>
          </p:cNvSpPr>
          <p:nvPr/>
        </p:nvSpPr>
        <p:spPr bwMode="auto">
          <a:xfrm>
            <a:off x="7532689" y="1874839"/>
            <a:ext cx="407987" cy="382587"/>
          </a:xfrm>
          <a:custGeom>
            <a:avLst/>
            <a:gdLst>
              <a:gd name="T0" fmla="*/ 2147483646 w 224"/>
              <a:gd name="T1" fmla="*/ 2147483646 h 210"/>
              <a:gd name="T2" fmla="*/ 2147483646 w 224"/>
              <a:gd name="T3" fmla="*/ 2147483646 h 210"/>
              <a:gd name="T4" fmla="*/ 2147483646 w 224"/>
              <a:gd name="T5" fmla="*/ 2147483646 h 210"/>
              <a:gd name="T6" fmla="*/ 2147483646 w 224"/>
              <a:gd name="T7" fmla="*/ 2147483646 h 210"/>
              <a:gd name="T8" fmla="*/ 2147483646 w 224"/>
              <a:gd name="T9" fmla="*/ 2147483646 h 210"/>
              <a:gd name="T10" fmla="*/ 0 w 224"/>
              <a:gd name="T11" fmla="*/ 0 h 210"/>
              <a:gd name="T12" fmla="*/ 2147483646 w 224"/>
              <a:gd name="T13" fmla="*/ 0 h 210"/>
              <a:gd name="T14" fmla="*/ 2147483646 w 224"/>
              <a:gd name="T15" fmla="*/ 0 h 210"/>
              <a:gd name="T16" fmla="*/ 2147483646 w 224"/>
              <a:gd name="T17" fmla="*/ 2147483646 h 210"/>
              <a:gd name="T18" fmla="*/ 2147483646 w 224"/>
              <a:gd name="T19" fmla="*/ 2147483646 h 210"/>
              <a:gd name="T20" fmla="*/ 2147483646 w 224"/>
              <a:gd name="T21" fmla="*/ 2147483646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4"/>
              <a:gd name="T34" fmla="*/ 0 h 210"/>
              <a:gd name="T35" fmla="*/ 224 w 224"/>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4" h="210">
                <a:moveTo>
                  <a:pt x="168" y="210"/>
                </a:moveTo>
                <a:lnTo>
                  <a:pt x="112" y="203"/>
                </a:lnTo>
                <a:lnTo>
                  <a:pt x="80" y="179"/>
                </a:lnTo>
                <a:lnTo>
                  <a:pt x="8" y="172"/>
                </a:lnTo>
                <a:lnTo>
                  <a:pt x="24" y="148"/>
                </a:lnTo>
                <a:lnTo>
                  <a:pt x="0" y="0"/>
                </a:lnTo>
                <a:lnTo>
                  <a:pt x="144" y="0"/>
                </a:lnTo>
                <a:lnTo>
                  <a:pt x="224" y="0"/>
                </a:lnTo>
                <a:lnTo>
                  <a:pt x="224" y="24"/>
                </a:lnTo>
                <a:lnTo>
                  <a:pt x="200" y="156"/>
                </a:lnTo>
                <a:lnTo>
                  <a:pt x="168" y="210"/>
                </a:lnTo>
                <a:close/>
              </a:path>
            </a:pathLst>
          </a:custGeom>
          <a:solidFill>
            <a:srgbClr val="FFFF99"/>
          </a:solidFill>
          <a:ln w="12700">
            <a:solidFill>
              <a:schemeClr val="tx1"/>
            </a:solidFill>
            <a:prstDash val="solid"/>
            <a:round/>
            <a:headEnd/>
            <a:tailEnd/>
          </a:ln>
        </p:spPr>
        <p:txBody>
          <a:bodyPr/>
          <a:lstStyle/>
          <a:p>
            <a:endParaRPr lang="en-US"/>
          </a:p>
        </p:txBody>
      </p:sp>
      <p:sp>
        <p:nvSpPr>
          <p:cNvPr id="214" name="Freeform 211"/>
          <p:cNvSpPr>
            <a:spLocks/>
          </p:cNvSpPr>
          <p:nvPr/>
        </p:nvSpPr>
        <p:spPr bwMode="auto">
          <a:xfrm>
            <a:off x="7562850" y="2936875"/>
            <a:ext cx="465138" cy="496888"/>
          </a:xfrm>
          <a:custGeom>
            <a:avLst/>
            <a:gdLst>
              <a:gd name="T0" fmla="*/ 2147483646 w 256"/>
              <a:gd name="T1" fmla="*/ 2147483646 h 273"/>
              <a:gd name="T2" fmla="*/ 2147483646 w 256"/>
              <a:gd name="T3" fmla="*/ 2147483646 h 273"/>
              <a:gd name="T4" fmla="*/ 2147483646 w 256"/>
              <a:gd name="T5" fmla="*/ 2147483646 h 273"/>
              <a:gd name="T6" fmla="*/ 2147483646 w 256"/>
              <a:gd name="T7" fmla="*/ 2147483646 h 273"/>
              <a:gd name="T8" fmla="*/ 2147483646 w 256"/>
              <a:gd name="T9" fmla="*/ 2147483646 h 273"/>
              <a:gd name="T10" fmla="*/ 0 w 256"/>
              <a:gd name="T11" fmla="*/ 2147483646 h 273"/>
              <a:gd name="T12" fmla="*/ 2147483646 w 256"/>
              <a:gd name="T13" fmla="*/ 2147483646 h 273"/>
              <a:gd name="T14" fmla="*/ 2147483646 w 256"/>
              <a:gd name="T15" fmla="*/ 2147483646 h 273"/>
              <a:gd name="T16" fmla="*/ 2147483646 w 256"/>
              <a:gd name="T17" fmla="*/ 2147483646 h 273"/>
              <a:gd name="T18" fmla="*/ 2147483646 w 256"/>
              <a:gd name="T19" fmla="*/ 0 h 273"/>
              <a:gd name="T20" fmla="*/ 2147483646 w 256"/>
              <a:gd name="T21" fmla="*/ 2147483646 h 273"/>
              <a:gd name="T22" fmla="*/ 2147483646 w 256"/>
              <a:gd name="T23" fmla="*/ 2147483646 h 273"/>
              <a:gd name="T24" fmla="*/ 2147483646 w 256"/>
              <a:gd name="T25" fmla="*/ 2147483646 h 273"/>
              <a:gd name="T26" fmla="*/ 2147483646 w 256"/>
              <a:gd name="T27" fmla="*/ 2147483646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273"/>
              <a:gd name="T44" fmla="*/ 256 w 256"/>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273">
                <a:moveTo>
                  <a:pt x="240" y="257"/>
                </a:moveTo>
                <a:lnTo>
                  <a:pt x="208" y="273"/>
                </a:lnTo>
                <a:lnTo>
                  <a:pt x="144" y="241"/>
                </a:lnTo>
                <a:lnTo>
                  <a:pt x="112" y="257"/>
                </a:lnTo>
                <a:lnTo>
                  <a:pt x="72" y="249"/>
                </a:lnTo>
                <a:lnTo>
                  <a:pt x="0" y="187"/>
                </a:lnTo>
                <a:lnTo>
                  <a:pt x="8" y="171"/>
                </a:lnTo>
                <a:lnTo>
                  <a:pt x="72" y="148"/>
                </a:lnTo>
                <a:lnTo>
                  <a:pt x="72" y="109"/>
                </a:lnTo>
                <a:lnTo>
                  <a:pt x="120" y="0"/>
                </a:lnTo>
                <a:lnTo>
                  <a:pt x="248" y="16"/>
                </a:lnTo>
                <a:lnTo>
                  <a:pt x="256" y="140"/>
                </a:lnTo>
                <a:lnTo>
                  <a:pt x="240" y="156"/>
                </a:lnTo>
                <a:lnTo>
                  <a:pt x="240" y="257"/>
                </a:lnTo>
                <a:close/>
              </a:path>
            </a:pathLst>
          </a:custGeom>
          <a:solidFill>
            <a:srgbClr val="33CCFF"/>
          </a:solidFill>
          <a:ln w="12700">
            <a:solidFill>
              <a:schemeClr val="tx1"/>
            </a:solidFill>
            <a:prstDash val="solid"/>
            <a:round/>
            <a:headEnd/>
            <a:tailEnd/>
          </a:ln>
        </p:spPr>
        <p:txBody>
          <a:bodyPr/>
          <a:lstStyle/>
          <a:p>
            <a:endParaRPr lang="en-US"/>
          </a:p>
        </p:txBody>
      </p:sp>
      <p:sp>
        <p:nvSpPr>
          <p:cNvPr id="215" name="Freeform 212"/>
          <p:cNvSpPr>
            <a:spLocks/>
          </p:cNvSpPr>
          <p:nvPr/>
        </p:nvSpPr>
        <p:spPr bwMode="auto">
          <a:xfrm>
            <a:off x="7664451" y="2625726"/>
            <a:ext cx="493713" cy="339725"/>
          </a:xfrm>
          <a:custGeom>
            <a:avLst/>
            <a:gdLst>
              <a:gd name="T0" fmla="*/ 2147483646 w 272"/>
              <a:gd name="T1" fmla="*/ 2147483646 h 187"/>
              <a:gd name="T2" fmla="*/ 2147483646 w 272"/>
              <a:gd name="T3" fmla="*/ 2147483646 h 187"/>
              <a:gd name="T4" fmla="*/ 2147483646 w 272"/>
              <a:gd name="T5" fmla="*/ 2147483646 h 187"/>
              <a:gd name="T6" fmla="*/ 0 w 272"/>
              <a:gd name="T7" fmla="*/ 2147483646 h 187"/>
              <a:gd name="T8" fmla="*/ 2147483646 w 272"/>
              <a:gd name="T9" fmla="*/ 2147483646 h 187"/>
              <a:gd name="T10" fmla="*/ 2147483646 w 272"/>
              <a:gd name="T11" fmla="*/ 2147483646 h 187"/>
              <a:gd name="T12" fmla="*/ 2147483646 w 272"/>
              <a:gd name="T13" fmla="*/ 0 h 187"/>
              <a:gd name="T14" fmla="*/ 2147483646 w 272"/>
              <a:gd name="T15" fmla="*/ 2147483646 h 187"/>
              <a:gd name="T16" fmla="*/ 2147483646 w 272"/>
              <a:gd name="T17" fmla="*/ 2147483646 h 187"/>
              <a:gd name="T18" fmla="*/ 2147483646 w 272"/>
              <a:gd name="T19" fmla="*/ 2147483646 h 187"/>
              <a:gd name="T20" fmla="*/ 2147483646 w 272"/>
              <a:gd name="T21" fmla="*/ 2147483646 h 187"/>
              <a:gd name="T22" fmla="*/ 2147483646 w 272"/>
              <a:gd name="T23" fmla="*/ 2147483646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187"/>
              <a:gd name="T38" fmla="*/ 272 w 272"/>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187">
                <a:moveTo>
                  <a:pt x="192" y="187"/>
                </a:moveTo>
                <a:lnTo>
                  <a:pt x="64" y="171"/>
                </a:lnTo>
                <a:lnTo>
                  <a:pt x="32" y="171"/>
                </a:lnTo>
                <a:lnTo>
                  <a:pt x="0" y="85"/>
                </a:lnTo>
                <a:lnTo>
                  <a:pt x="152" y="15"/>
                </a:lnTo>
                <a:lnTo>
                  <a:pt x="176" y="23"/>
                </a:lnTo>
                <a:lnTo>
                  <a:pt x="184" y="0"/>
                </a:lnTo>
                <a:lnTo>
                  <a:pt x="224" y="31"/>
                </a:lnTo>
                <a:lnTo>
                  <a:pt x="240" y="85"/>
                </a:lnTo>
                <a:lnTo>
                  <a:pt x="272" y="117"/>
                </a:lnTo>
                <a:lnTo>
                  <a:pt x="256" y="132"/>
                </a:lnTo>
                <a:lnTo>
                  <a:pt x="192" y="187"/>
                </a:lnTo>
                <a:close/>
              </a:path>
            </a:pathLst>
          </a:custGeom>
          <a:solidFill>
            <a:srgbClr val="FFFF99"/>
          </a:solidFill>
          <a:ln w="12700">
            <a:solidFill>
              <a:schemeClr val="tx1"/>
            </a:solidFill>
            <a:prstDash val="solid"/>
            <a:round/>
            <a:headEnd/>
            <a:tailEnd/>
          </a:ln>
        </p:spPr>
        <p:txBody>
          <a:bodyPr/>
          <a:lstStyle/>
          <a:p>
            <a:endParaRPr lang="en-US"/>
          </a:p>
        </p:txBody>
      </p:sp>
      <p:sp>
        <p:nvSpPr>
          <p:cNvPr id="216" name="Freeform 213"/>
          <p:cNvSpPr>
            <a:spLocks/>
          </p:cNvSpPr>
          <p:nvPr/>
        </p:nvSpPr>
        <p:spPr bwMode="auto">
          <a:xfrm>
            <a:off x="6892926" y="2214563"/>
            <a:ext cx="290513" cy="425450"/>
          </a:xfrm>
          <a:custGeom>
            <a:avLst/>
            <a:gdLst>
              <a:gd name="T0" fmla="*/ 2147483646 w 160"/>
              <a:gd name="T1" fmla="*/ 2147483646 h 234"/>
              <a:gd name="T2" fmla="*/ 0 w 160"/>
              <a:gd name="T3" fmla="*/ 2147483646 h 234"/>
              <a:gd name="T4" fmla="*/ 2147483646 w 160"/>
              <a:gd name="T5" fmla="*/ 0 h 234"/>
              <a:gd name="T6" fmla="*/ 2147483646 w 160"/>
              <a:gd name="T7" fmla="*/ 0 h 234"/>
              <a:gd name="T8" fmla="*/ 2147483646 w 160"/>
              <a:gd name="T9" fmla="*/ 2147483646 h 234"/>
              <a:gd name="T10" fmla="*/ 2147483646 w 160"/>
              <a:gd name="T11" fmla="*/ 2147483646 h 234"/>
              <a:gd name="T12" fmla="*/ 2147483646 w 160"/>
              <a:gd name="T13" fmla="*/ 2147483646 h 234"/>
              <a:gd name="T14" fmla="*/ 2147483646 w 160"/>
              <a:gd name="T15" fmla="*/ 2147483646 h 234"/>
              <a:gd name="T16" fmla="*/ 2147483646 w 160"/>
              <a:gd name="T17" fmla="*/ 2147483646 h 234"/>
              <a:gd name="T18" fmla="*/ 2147483646 w 160"/>
              <a:gd name="T19" fmla="*/ 2147483646 h 234"/>
              <a:gd name="T20" fmla="*/ 2147483646 w 160"/>
              <a:gd name="T21" fmla="*/ 2147483646 h 234"/>
              <a:gd name="T22" fmla="*/ 2147483646 w 160"/>
              <a:gd name="T23" fmla="*/ 2147483646 h 234"/>
              <a:gd name="T24" fmla="*/ 2147483646 w 160"/>
              <a:gd name="T25" fmla="*/ 2147483646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
              <a:gd name="T40" fmla="*/ 0 h 234"/>
              <a:gd name="T41" fmla="*/ 160 w 160"/>
              <a:gd name="T42" fmla="*/ 234 h 2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 h="234">
                <a:moveTo>
                  <a:pt x="56" y="226"/>
                </a:moveTo>
                <a:lnTo>
                  <a:pt x="0" y="234"/>
                </a:lnTo>
                <a:lnTo>
                  <a:pt x="32" y="0"/>
                </a:lnTo>
                <a:lnTo>
                  <a:pt x="112" y="0"/>
                </a:lnTo>
                <a:lnTo>
                  <a:pt x="112" y="93"/>
                </a:lnTo>
                <a:lnTo>
                  <a:pt x="136" y="101"/>
                </a:lnTo>
                <a:lnTo>
                  <a:pt x="128" y="132"/>
                </a:lnTo>
                <a:lnTo>
                  <a:pt x="160" y="140"/>
                </a:lnTo>
                <a:lnTo>
                  <a:pt x="152" y="164"/>
                </a:lnTo>
                <a:lnTo>
                  <a:pt x="128" y="195"/>
                </a:lnTo>
                <a:lnTo>
                  <a:pt x="104" y="195"/>
                </a:lnTo>
                <a:lnTo>
                  <a:pt x="96" y="226"/>
                </a:lnTo>
                <a:lnTo>
                  <a:pt x="56" y="226"/>
                </a:lnTo>
                <a:close/>
              </a:path>
            </a:pathLst>
          </a:custGeom>
          <a:solidFill>
            <a:srgbClr val="FFFF99"/>
          </a:solidFill>
          <a:ln w="12700">
            <a:solidFill>
              <a:schemeClr val="tx1"/>
            </a:solidFill>
            <a:prstDash val="solid"/>
            <a:round/>
            <a:headEnd/>
            <a:tailEnd/>
          </a:ln>
        </p:spPr>
        <p:txBody>
          <a:bodyPr/>
          <a:lstStyle/>
          <a:p>
            <a:endParaRPr lang="en-US"/>
          </a:p>
        </p:txBody>
      </p:sp>
      <p:sp>
        <p:nvSpPr>
          <p:cNvPr id="217" name="Freeform 214"/>
          <p:cNvSpPr>
            <a:spLocks/>
          </p:cNvSpPr>
          <p:nvPr/>
        </p:nvSpPr>
        <p:spPr bwMode="auto">
          <a:xfrm>
            <a:off x="7329489" y="2187575"/>
            <a:ext cx="509587" cy="495300"/>
          </a:xfrm>
          <a:custGeom>
            <a:avLst/>
            <a:gdLst>
              <a:gd name="T0" fmla="*/ 2147483646 w 280"/>
              <a:gd name="T1" fmla="*/ 2147483646 h 272"/>
              <a:gd name="T2" fmla="*/ 2147483646 w 280"/>
              <a:gd name="T3" fmla="*/ 2147483646 h 272"/>
              <a:gd name="T4" fmla="*/ 0 w 280"/>
              <a:gd name="T5" fmla="*/ 2147483646 h 272"/>
              <a:gd name="T6" fmla="*/ 0 w 280"/>
              <a:gd name="T7" fmla="*/ 2147483646 h 272"/>
              <a:gd name="T8" fmla="*/ 2147483646 w 280"/>
              <a:gd name="T9" fmla="*/ 2147483646 h 272"/>
              <a:gd name="T10" fmla="*/ 2147483646 w 280"/>
              <a:gd name="T11" fmla="*/ 2147483646 h 272"/>
              <a:gd name="T12" fmla="*/ 2147483646 w 280"/>
              <a:gd name="T13" fmla="*/ 2147483646 h 272"/>
              <a:gd name="T14" fmla="*/ 2147483646 w 280"/>
              <a:gd name="T15" fmla="*/ 2147483646 h 272"/>
              <a:gd name="T16" fmla="*/ 2147483646 w 280"/>
              <a:gd name="T17" fmla="*/ 0 h 272"/>
              <a:gd name="T18" fmla="*/ 2147483646 w 280"/>
              <a:gd name="T19" fmla="*/ 2147483646 h 272"/>
              <a:gd name="T20" fmla="*/ 2147483646 w 280"/>
              <a:gd name="T21" fmla="*/ 2147483646 h 272"/>
              <a:gd name="T22" fmla="*/ 2147483646 w 280"/>
              <a:gd name="T23" fmla="*/ 2147483646 h 272"/>
              <a:gd name="T24" fmla="*/ 2147483646 w 280"/>
              <a:gd name="T25" fmla="*/ 2147483646 h 2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
              <a:gd name="T40" fmla="*/ 0 h 272"/>
              <a:gd name="T41" fmla="*/ 280 w 280"/>
              <a:gd name="T42" fmla="*/ 272 h 2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 h="272">
                <a:moveTo>
                  <a:pt x="152" y="272"/>
                </a:moveTo>
                <a:lnTo>
                  <a:pt x="96" y="202"/>
                </a:lnTo>
                <a:lnTo>
                  <a:pt x="0" y="147"/>
                </a:lnTo>
                <a:lnTo>
                  <a:pt x="0" y="116"/>
                </a:lnTo>
                <a:lnTo>
                  <a:pt x="24" y="54"/>
                </a:lnTo>
                <a:lnTo>
                  <a:pt x="72" y="62"/>
                </a:lnTo>
                <a:lnTo>
                  <a:pt x="88" y="15"/>
                </a:lnTo>
                <a:lnTo>
                  <a:pt x="104" y="15"/>
                </a:lnTo>
                <a:lnTo>
                  <a:pt x="120" y="0"/>
                </a:lnTo>
                <a:lnTo>
                  <a:pt x="192" y="7"/>
                </a:lnTo>
                <a:lnTo>
                  <a:pt x="224" y="31"/>
                </a:lnTo>
                <a:lnTo>
                  <a:pt x="280" y="38"/>
                </a:lnTo>
                <a:lnTo>
                  <a:pt x="152" y="272"/>
                </a:lnTo>
                <a:close/>
              </a:path>
            </a:pathLst>
          </a:custGeom>
          <a:solidFill>
            <a:srgbClr val="FFFF99"/>
          </a:solidFill>
          <a:ln w="12700">
            <a:solidFill>
              <a:schemeClr val="tx1"/>
            </a:solidFill>
            <a:prstDash val="solid"/>
            <a:round/>
            <a:headEnd/>
            <a:tailEnd/>
          </a:ln>
        </p:spPr>
        <p:txBody>
          <a:bodyPr/>
          <a:lstStyle/>
          <a:p>
            <a:endParaRPr lang="en-US"/>
          </a:p>
        </p:txBody>
      </p:sp>
      <p:sp>
        <p:nvSpPr>
          <p:cNvPr id="218" name="Freeform 215"/>
          <p:cNvSpPr>
            <a:spLocks/>
          </p:cNvSpPr>
          <p:nvPr/>
        </p:nvSpPr>
        <p:spPr bwMode="auto">
          <a:xfrm>
            <a:off x="7096126" y="1874839"/>
            <a:ext cx="320675" cy="581025"/>
          </a:xfrm>
          <a:custGeom>
            <a:avLst/>
            <a:gdLst>
              <a:gd name="T0" fmla="*/ 2147483646 w 176"/>
              <a:gd name="T1" fmla="*/ 2147483646 h 319"/>
              <a:gd name="T2" fmla="*/ 2147483646 w 176"/>
              <a:gd name="T3" fmla="*/ 2147483646 h 319"/>
              <a:gd name="T4" fmla="*/ 2147483646 w 176"/>
              <a:gd name="T5" fmla="*/ 2147483646 h 319"/>
              <a:gd name="T6" fmla="*/ 0 w 176"/>
              <a:gd name="T7" fmla="*/ 2147483646 h 319"/>
              <a:gd name="T8" fmla="*/ 0 w 176"/>
              <a:gd name="T9" fmla="*/ 2147483646 h 319"/>
              <a:gd name="T10" fmla="*/ 0 w 176"/>
              <a:gd name="T11" fmla="*/ 0 h 319"/>
              <a:gd name="T12" fmla="*/ 2147483646 w 176"/>
              <a:gd name="T13" fmla="*/ 0 h 319"/>
              <a:gd name="T14" fmla="*/ 2147483646 w 176"/>
              <a:gd name="T15" fmla="*/ 0 h 319"/>
              <a:gd name="T16" fmla="*/ 2147483646 w 176"/>
              <a:gd name="T17" fmla="*/ 2147483646 h 319"/>
              <a:gd name="T18" fmla="*/ 2147483646 w 176"/>
              <a:gd name="T19" fmla="*/ 2147483646 h 319"/>
              <a:gd name="T20" fmla="*/ 2147483646 w 176"/>
              <a:gd name="T21" fmla="*/ 2147483646 h 319"/>
              <a:gd name="T22" fmla="*/ 2147483646 w 176"/>
              <a:gd name="T23" fmla="*/ 2147483646 h 319"/>
              <a:gd name="T24" fmla="*/ 2147483646 w 176"/>
              <a:gd name="T25" fmla="*/ 2147483646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319"/>
              <a:gd name="T41" fmla="*/ 176 w 176"/>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319">
                <a:moveTo>
                  <a:pt x="128" y="319"/>
                </a:moveTo>
                <a:lnTo>
                  <a:pt x="56" y="288"/>
                </a:lnTo>
                <a:lnTo>
                  <a:pt x="24" y="288"/>
                </a:lnTo>
                <a:lnTo>
                  <a:pt x="0" y="280"/>
                </a:lnTo>
                <a:lnTo>
                  <a:pt x="0" y="187"/>
                </a:lnTo>
                <a:lnTo>
                  <a:pt x="0" y="0"/>
                </a:lnTo>
                <a:lnTo>
                  <a:pt x="32" y="0"/>
                </a:lnTo>
                <a:lnTo>
                  <a:pt x="176" y="0"/>
                </a:lnTo>
                <a:lnTo>
                  <a:pt x="152" y="16"/>
                </a:lnTo>
                <a:lnTo>
                  <a:pt x="144" y="55"/>
                </a:lnTo>
                <a:lnTo>
                  <a:pt x="152" y="226"/>
                </a:lnTo>
                <a:lnTo>
                  <a:pt x="128" y="288"/>
                </a:lnTo>
                <a:lnTo>
                  <a:pt x="128" y="319"/>
                </a:lnTo>
                <a:close/>
              </a:path>
            </a:pathLst>
          </a:custGeom>
          <a:solidFill>
            <a:srgbClr val="33CCFF"/>
          </a:solidFill>
          <a:ln w="12700">
            <a:solidFill>
              <a:schemeClr val="tx1"/>
            </a:solidFill>
            <a:prstDash val="solid"/>
            <a:round/>
            <a:headEnd/>
            <a:tailEnd/>
          </a:ln>
        </p:spPr>
        <p:txBody>
          <a:bodyPr/>
          <a:lstStyle/>
          <a:p>
            <a:endParaRPr lang="en-US"/>
          </a:p>
        </p:txBody>
      </p:sp>
      <p:sp>
        <p:nvSpPr>
          <p:cNvPr id="219" name="Freeform 216"/>
          <p:cNvSpPr>
            <a:spLocks/>
          </p:cNvSpPr>
          <p:nvPr/>
        </p:nvSpPr>
        <p:spPr bwMode="auto">
          <a:xfrm>
            <a:off x="6683375" y="2951163"/>
            <a:ext cx="654050" cy="438150"/>
          </a:xfrm>
          <a:custGeom>
            <a:avLst/>
            <a:gdLst>
              <a:gd name="T0" fmla="*/ 2147483646 w 360"/>
              <a:gd name="T1" fmla="*/ 2147483646 h 241"/>
              <a:gd name="T2" fmla="*/ 2147483646 w 360"/>
              <a:gd name="T3" fmla="*/ 2147483646 h 241"/>
              <a:gd name="T4" fmla="*/ 2147483646 w 360"/>
              <a:gd name="T5" fmla="*/ 2147483646 h 241"/>
              <a:gd name="T6" fmla="*/ 0 w 360"/>
              <a:gd name="T7" fmla="*/ 2147483646 h 241"/>
              <a:gd name="T8" fmla="*/ 2147483646 w 360"/>
              <a:gd name="T9" fmla="*/ 2147483646 h 241"/>
              <a:gd name="T10" fmla="*/ 2147483646 w 360"/>
              <a:gd name="T11" fmla="*/ 2147483646 h 241"/>
              <a:gd name="T12" fmla="*/ 2147483646 w 360"/>
              <a:gd name="T13" fmla="*/ 0 h 241"/>
              <a:gd name="T14" fmla="*/ 2147483646 w 360"/>
              <a:gd name="T15" fmla="*/ 2147483646 h 241"/>
              <a:gd name="T16" fmla="*/ 2147483646 w 360"/>
              <a:gd name="T17" fmla="*/ 2147483646 h 241"/>
              <a:gd name="T18" fmla="*/ 2147483646 w 360"/>
              <a:gd name="T19" fmla="*/ 2147483646 h 241"/>
              <a:gd name="T20" fmla="*/ 2147483646 w 360"/>
              <a:gd name="T21" fmla="*/ 2147483646 h 241"/>
              <a:gd name="T22" fmla="*/ 2147483646 w 360"/>
              <a:gd name="T23" fmla="*/ 2147483646 h 241"/>
              <a:gd name="T24" fmla="*/ 2147483646 w 360"/>
              <a:gd name="T25" fmla="*/ 2147483646 h 2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0"/>
              <a:gd name="T40" fmla="*/ 0 h 241"/>
              <a:gd name="T41" fmla="*/ 360 w 360"/>
              <a:gd name="T42" fmla="*/ 241 h 2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0" h="241">
                <a:moveTo>
                  <a:pt x="312" y="202"/>
                </a:moveTo>
                <a:lnTo>
                  <a:pt x="208" y="194"/>
                </a:lnTo>
                <a:lnTo>
                  <a:pt x="72" y="241"/>
                </a:lnTo>
                <a:lnTo>
                  <a:pt x="0" y="194"/>
                </a:lnTo>
                <a:lnTo>
                  <a:pt x="24" y="171"/>
                </a:lnTo>
                <a:lnTo>
                  <a:pt x="136" y="39"/>
                </a:lnTo>
                <a:lnTo>
                  <a:pt x="160" y="0"/>
                </a:lnTo>
                <a:lnTo>
                  <a:pt x="272" y="39"/>
                </a:lnTo>
                <a:lnTo>
                  <a:pt x="312" y="78"/>
                </a:lnTo>
                <a:lnTo>
                  <a:pt x="360" y="148"/>
                </a:lnTo>
                <a:lnTo>
                  <a:pt x="352" y="163"/>
                </a:lnTo>
                <a:lnTo>
                  <a:pt x="336" y="187"/>
                </a:lnTo>
                <a:lnTo>
                  <a:pt x="312" y="202"/>
                </a:lnTo>
                <a:close/>
              </a:path>
            </a:pathLst>
          </a:custGeom>
          <a:solidFill>
            <a:srgbClr val="FFFF99"/>
          </a:solidFill>
          <a:ln w="12700">
            <a:solidFill>
              <a:schemeClr val="tx1"/>
            </a:solidFill>
            <a:prstDash val="solid"/>
            <a:round/>
            <a:headEnd/>
            <a:tailEnd/>
          </a:ln>
        </p:spPr>
        <p:txBody>
          <a:bodyPr/>
          <a:lstStyle/>
          <a:p>
            <a:endParaRPr lang="en-US"/>
          </a:p>
        </p:txBody>
      </p:sp>
      <p:sp>
        <p:nvSpPr>
          <p:cNvPr id="220" name="Freeform 217"/>
          <p:cNvSpPr>
            <a:spLocks/>
          </p:cNvSpPr>
          <p:nvPr/>
        </p:nvSpPr>
        <p:spPr bwMode="auto">
          <a:xfrm>
            <a:off x="7183438" y="2682875"/>
            <a:ext cx="596900" cy="636588"/>
          </a:xfrm>
          <a:custGeom>
            <a:avLst/>
            <a:gdLst>
              <a:gd name="T0" fmla="*/ 2147483646 w 328"/>
              <a:gd name="T1" fmla="*/ 2147483646 h 350"/>
              <a:gd name="T2" fmla="*/ 2147483646 w 328"/>
              <a:gd name="T3" fmla="*/ 2147483646 h 350"/>
              <a:gd name="T4" fmla="*/ 2147483646 w 328"/>
              <a:gd name="T5" fmla="*/ 2147483646 h 350"/>
              <a:gd name="T6" fmla="*/ 2147483646 w 328"/>
              <a:gd name="T7" fmla="*/ 2147483646 h 350"/>
              <a:gd name="T8" fmla="*/ 2147483646 w 328"/>
              <a:gd name="T9" fmla="*/ 2147483646 h 350"/>
              <a:gd name="T10" fmla="*/ 2147483646 w 328"/>
              <a:gd name="T11" fmla="*/ 2147483646 h 350"/>
              <a:gd name="T12" fmla="*/ 0 w 328"/>
              <a:gd name="T13" fmla="*/ 2147483646 h 350"/>
              <a:gd name="T14" fmla="*/ 2147483646 w 328"/>
              <a:gd name="T15" fmla="*/ 2147483646 h 350"/>
              <a:gd name="T16" fmla="*/ 2147483646 w 328"/>
              <a:gd name="T17" fmla="*/ 0 h 350"/>
              <a:gd name="T18" fmla="*/ 2147483646 w 328"/>
              <a:gd name="T19" fmla="*/ 2147483646 h 350"/>
              <a:gd name="T20" fmla="*/ 2147483646 w 328"/>
              <a:gd name="T21" fmla="*/ 2147483646 h 350"/>
              <a:gd name="T22" fmla="*/ 2147483646 w 328"/>
              <a:gd name="T23" fmla="*/ 2147483646 h 350"/>
              <a:gd name="T24" fmla="*/ 2147483646 w 328"/>
              <a:gd name="T25" fmla="*/ 2147483646 h 350"/>
              <a:gd name="T26" fmla="*/ 2147483646 w 328"/>
              <a:gd name="T27" fmla="*/ 2147483646 h 350"/>
              <a:gd name="T28" fmla="*/ 2147483646 w 328"/>
              <a:gd name="T29" fmla="*/ 2147483646 h 350"/>
              <a:gd name="T30" fmla="*/ 2147483646 w 328"/>
              <a:gd name="T31" fmla="*/ 2147483646 h 350"/>
              <a:gd name="T32" fmla="*/ 2147483646 w 328"/>
              <a:gd name="T33" fmla="*/ 2147483646 h 3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8"/>
              <a:gd name="T52" fmla="*/ 0 h 350"/>
              <a:gd name="T53" fmla="*/ 328 w 328"/>
              <a:gd name="T54" fmla="*/ 350 h 3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8" h="350">
                <a:moveTo>
                  <a:pt x="208" y="327"/>
                </a:moveTo>
                <a:lnTo>
                  <a:pt x="152" y="350"/>
                </a:lnTo>
                <a:lnTo>
                  <a:pt x="112" y="342"/>
                </a:lnTo>
                <a:lnTo>
                  <a:pt x="80" y="311"/>
                </a:lnTo>
                <a:lnTo>
                  <a:pt x="88" y="296"/>
                </a:lnTo>
                <a:lnTo>
                  <a:pt x="40" y="226"/>
                </a:lnTo>
                <a:lnTo>
                  <a:pt x="0" y="187"/>
                </a:lnTo>
                <a:lnTo>
                  <a:pt x="120" y="70"/>
                </a:lnTo>
                <a:lnTo>
                  <a:pt x="232" y="0"/>
                </a:lnTo>
                <a:lnTo>
                  <a:pt x="240" y="39"/>
                </a:lnTo>
                <a:lnTo>
                  <a:pt x="264" y="54"/>
                </a:lnTo>
                <a:lnTo>
                  <a:pt x="296" y="140"/>
                </a:lnTo>
                <a:lnTo>
                  <a:pt x="328" y="140"/>
                </a:lnTo>
                <a:lnTo>
                  <a:pt x="280" y="249"/>
                </a:lnTo>
                <a:lnTo>
                  <a:pt x="280" y="288"/>
                </a:lnTo>
                <a:lnTo>
                  <a:pt x="216" y="311"/>
                </a:lnTo>
                <a:lnTo>
                  <a:pt x="208" y="327"/>
                </a:lnTo>
                <a:close/>
              </a:path>
            </a:pathLst>
          </a:custGeom>
          <a:solidFill>
            <a:srgbClr val="33CCFF"/>
          </a:solidFill>
          <a:ln w="12700">
            <a:solidFill>
              <a:schemeClr val="tx1"/>
            </a:solidFill>
            <a:prstDash val="solid"/>
            <a:round/>
            <a:headEnd/>
            <a:tailEnd/>
          </a:ln>
        </p:spPr>
        <p:txBody>
          <a:bodyPr/>
          <a:lstStyle/>
          <a:p>
            <a:endParaRPr lang="en-US"/>
          </a:p>
        </p:txBody>
      </p:sp>
      <p:sp>
        <p:nvSpPr>
          <p:cNvPr id="221" name="Freeform 218"/>
          <p:cNvSpPr>
            <a:spLocks/>
          </p:cNvSpPr>
          <p:nvPr/>
        </p:nvSpPr>
        <p:spPr bwMode="auto">
          <a:xfrm>
            <a:off x="6762751" y="1874839"/>
            <a:ext cx="333375" cy="339725"/>
          </a:xfrm>
          <a:custGeom>
            <a:avLst/>
            <a:gdLst>
              <a:gd name="T0" fmla="*/ 2147483646 w 184"/>
              <a:gd name="T1" fmla="*/ 2147483646 h 187"/>
              <a:gd name="T2" fmla="*/ 2147483646 w 184"/>
              <a:gd name="T3" fmla="*/ 2147483646 h 187"/>
              <a:gd name="T4" fmla="*/ 0 w 184"/>
              <a:gd name="T5" fmla="*/ 2147483646 h 187"/>
              <a:gd name="T6" fmla="*/ 2147483646 w 184"/>
              <a:gd name="T7" fmla="*/ 0 h 187"/>
              <a:gd name="T8" fmla="*/ 2147483646 w 184"/>
              <a:gd name="T9" fmla="*/ 0 h 187"/>
              <a:gd name="T10" fmla="*/ 2147483646 w 184"/>
              <a:gd name="T11" fmla="*/ 2147483646 h 187"/>
              <a:gd name="T12" fmla="*/ 0 60000 65536"/>
              <a:gd name="T13" fmla="*/ 0 60000 65536"/>
              <a:gd name="T14" fmla="*/ 0 60000 65536"/>
              <a:gd name="T15" fmla="*/ 0 60000 65536"/>
              <a:gd name="T16" fmla="*/ 0 60000 65536"/>
              <a:gd name="T17" fmla="*/ 0 60000 65536"/>
              <a:gd name="T18" fmla="*/ 0 w 184"/>
              <a:gd name="T19" fmla="*/ 0 h 187"/>
              <a:gd name="T20" fmla="*/ 184 w 184"/>
              <a:gd name="T21" fmla="*/ 187 h 187"/>
            </a:gdLst>
            <a:ahLst/>
            <a:cxnLst>
              <a:cxn ang="T12">
                <a:pos x="T0" y="T1"/>
              </a:cxn>
              <a:cxn ang="T13">
                <a:pos x="T2" y="T3"/>
              </a:cxn>
              <a:cxn ang="T14">
                <a:pos x="T4" y="T5"/>
              </a:cxn>
              <a:cxn ang="T15">
                <a:pos x="T6" y="T7"/>
              </a:cxn>
              <a:cxn ang="T16">
                <a:pos x="T8" y="T9"/>
              </a:cxn>
              <a:cxn ang="T17">
                <a:pos x="T10" y="T11"/>
              </a:cxn>
            </a:cxnLst>
            <a:rect l="T18" t="T19" r="T20" b="T21"/>
            <a:pathLst>
              <a:path w="184" h="187">
                <a:moveTo>
                  <a:pt x="184" y="187"/>
                </a:moveTo>
                <a:lnTo>
                  <a:pt x="104" y="187"/>
                </a:lnTo>
                <a:lnTo>
                  <a:pt x="0" y="187"/>
                </a:lnTo>
                <a:lnTo>
                  <a:pt x="8" y="0"/>
                </a:lnTo>
                <a:lnTo>
                  <a:pt x="184" y="0"/>
                </a:lnTo>
                <a:lnTo>
                  <a:pt x="184" y="187"/>
                </a:lnTo>
                <a:close/>
              </a:path>
            </a:pathLst>
          </a:custGeom>
          <a:solidFill>
            <a:srgbClr val="33CCFF"/>
          </a:solidFill>
          <a:ln w="12700">
            <a:solidFill>
              <a:schemeClr val="tx1"/>
            </a:solidFill>
            <a:prstDash val="solid"/>
            <a:round/>
            <a:headEnd/>
            <a:tailEnd/>
          </a:ln>
        </p:spPr>
        <p:txBody>
          <a:bodyPr/>
          <a:lstStyle/>
          <a:p>
            <a:endParaRPr lang="en-US"/>
          </a:p>
        </p:txBody>
      </p:sp>
      <p:sp>
        <p:nvSpPr>
          <p:cNvPr id="222" name="Freeform 219"/>
          <p:cNvSpPr>
            <a:spLocks/>
          </p:cNvSpPr>
          <p:nvPr/>
        </p:nvSpPr>
        <p:spPr bwMode="auto">
          <a:xfrm>
            <a:off x="7358064" y="1874838"/>
            <a:ext cx="219075" cy="425450"/>
          </a:xfrm>
          <a:custGeom>
            <a:avLst/>
            <a:gdLst>
              <a:gd name="T0" fmla="*/ 2147483646 w 120"/>
              <a:gd name="T1" fmla="*/ 2147483646 h 234"/>
              <a:gd name="T2" fmla="*/ 2147483646 w 120"/>
              <a:gd name="T3" fmla="*/ 2147483646 h 234"/>
              <a:gd name="T4" fmla="*/ 2147483646 w 120"/>
              <a:gd name="T5" fmla="*/ 2147483646 h 234"/>
              <a:gd name="T6" fmla="*/ 2147483646 w 120"/>
              <a:gd name="T7" fmla="*/ 2147483646 h 234"/>
              <a:gd name="T8" fmla="*/ 2147483646 w 120"/>
              <a:gd name="T9" fmla="*/ 2147483646 h 234"/>
              <a:gd name="T10" fmla="*/ 0 w 120"/>
              <a:gd name="T11" fmla="*/ 2147483646 h 234"/>
              <a:gd name="T12" fmla="*/ 2147483646 w 120"/>
              <a:gd name="T13" fmla="*/ 2147483646 h 234"/>
              <a:gd name="T14" fmla="*/ 2147483646 w 120"/>
              <a:gd name="T15" fmla="*/ 0 h 234"/>
              <a:gd name="T16" fmla="*/ 2147483646 w 120"/>
              <a:gd name="T17" fmla="*/ 0 h 234"/>
              <a:gd name="T18" fmla="*/ 2147483646 w 120"/>
              <a:gd name="T19" fmla="*/ 2147483646 h 234"/>
              <a:gd name="T20" fmla="*/ 2147483646 w 120"/>
              <a:gd name="T21" fmla="*/ 2147483646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234"/>
              <a:gd name="T35" fmla="*/ 120 w 120"/>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234">
                <a:moveTo>
                  <a:pt x="104" y="172"/>
                </a:moveTo>
                <a:lnTo>
                  <a:pt x="88" y="187"/>
                </a:lnTo>
                <a:lnTo>
                  <a:pt x="72" y="187"/>
                </a:lnTo>
                <a:lnTo>
                  <a:pt x="56" y="234"/>
                </a:lnTo>
                <a:lnTo>
                  <a:pt x="8" y="226"/>
                </a:lnTo>
                <a:lnTo>
                  <a:pt x="0" y="55"/>
                </a:lnTo>
                <a:lnTo>
                  <a:pt x="8" y="16"/>
                </a:lnTo>
                <a:lnTo>
                  <a:pt x="32" y="0"/>
                </a:lnTo>
                <a:lnTo>
                  <a:pt x="96" y="0"/>
                </a:lnTo>
                <a:lnTo>
                  <a:pt x="120" y="148"/>
                </a:lnTo>
                <a:lnTo>
                  <a:pt x="104" y="172"/>
                </a:lnTo>
                <a:close/>
              </a:path>
            </a:pathLst>
          </a:custGeom>
          <a:solidFill>
            <a:srgbClr val="FFFF99"/>
          </a:solidFill>
          <a:ln w="12700">
            <a:solidFill>
              <a:schemeClr val="tx1"/>
            </a:solidFill>
            <a:prstDash val="solid"/>
            <a:round/>
            <a:headEnd/>
            <a:tailEnd/>
          </a:ln>
        </p:spPr>
        <p:txBody>
          <a:bodyPr/>
          <a:lstStyle/>
          <a:p>
            <a:endParaRPr lang="en-US"/>
          </a:p>
        </p:txBody>
      </p:sp>
      <p:sp>
        <p:nvSpPr>
          <p:cNvPr id="223" name="Freeform 220"/>
          <p:cNvSpPr>
            <a:spLocks/>
          </p:cNvSpPr>
          <p:nvPr/>
        </p:nvSpPr>
        <p:spPr bwMode="auto">
          <a:xfrm>
            <a:off x="8783639" y="3235325"/>
            <a:ext cx="479425" cy="407988"/>
          </a:xfrm>
          <a:custGeom>
            <a:avLst/>
            <a:gdLst>
              <a:gd name="T0" fmla="*/ 2147483646 w 264"/>
              <a:gd name="T1" fmla="*/ 2147483646 h 225"/>
              <a:gd name="T2" fmla="*/ 2147483646 w 264"/>
              <a:gd name="T3" fmla="*/ 2147483646 h 225"/>
              <a:gd name="T4" fmla="*/ 0 w 264"/>
              <a:gd name="T5" fmla="*/ 2147483646 h 225"/>
              <a:gd name="T6" fmla="*/ 2147483646 w 264"/>
              <a:gd name="T7" fmla="*/ 2147483646 h 225"/>
              <a:gd name="T8" fmla="*/ 2147483646 w 264"/>
              <a:gd name="T9" fmla="*/ 2147483646 h 225"/>
              <a:gd name="T10" fmla="*/ 2147483646 w 264"/>
              <a:gd name="T11" fmla="*/ 2147483646 h 225"/>
              <a:gd name="T12" fmla="*/ 2147483646 w 264"/>
              <a:gd name="T13" fmla="*/ 2147483646 h 225"/>
              <a:gd name="T14" fmla="*/ 2147483646 w 264"/>
              <a:gd name="T15" fmla="*/ 0 h 225"/>
              <a:gd name="T16" fmla="*/ 2147483646 w 264"/>
              <a:gd name="T17" fmla="*/ 2147483646 h 225"/>
              <a:gd name="T18" fmla="*/ 2147483646 w 264"/>
              <a:gd name="T19" fmla="*/ 2147483646 h 225"/>
              <a:gd name="T20" fmla="*/ 2147483646 w 264"/>
              <a:gd name="T21" fmla="*/ 2147483646 h 225"/>
              <a:gd name="T22" fmla="*/ 2147483646 w 264"/>
              <a:gd name="T23" fmla="*/ 2147483646 h 225"/>
              <a:gd name="T24" fmla="*/ 2147483646 w 264"/>
              <a:gd name="T25" fmla="*/ 2147483646 h 225"/>
              <a:gd name="T26" fmla="*/ 2147483646 w 264"/>
              <a:gd name="T27" fmla="*/ 2147483646 h 225"/>
              <a:gd name="T28" fmla="*/ 2147483646 w 264"/>
              <a:gd name="T29" fmla="*/ 2147483646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4"/>
              <a:gd name="T46" fmla="*/ 0 h 225"/>
              <a:gd name="T47" fmla="*/ 264 w 264"/>
              <a:gd name="T48" fmla="*/ 225 h 2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4" h="225">
                <a:moveTo>
                  <a:pt x="24" y="163"/>
                </a:moveTo>
                <a:lnTo>
                  <a:pt x="32" y="132"/>
                </a:lnTo>
                <a:lnTo>
                  <a:pt x="0" y="109"/>
                </a:lnTo>
                <a:lnTo>
                  <a:pt x="48" y="46"/>
                </a:lnTo>
                <a:lnTo>
                  <a:pt x="72" y="70"/>
                </a:lnTo>
                <a:lnTo>
                  <a:pt x="184" y="54"/>
                </a:lnTo>
                <a:lnTo>
                  <a:pt x="192" y="7"/>
                </a:lnTo>
                <a:lnTo>
                  <a:pt x="200" y="0"/>
                </a:lnTo>
                <a:lnTo>
                  <a:pt x="256" y="7"/>
                </a:lnTo>
                <a:lnTo>
                  <a:pt x="264" y="38"/>
                </a:lnTo>
                <a:lnTo>
                  <a:pt x="224" y="85"/>
                </a:lnTo>
                <a:lnTo>
                  <a:pt x="240" y="116"/>
                </a:lnTo>
                <a:lnTo>
                  <a:pt x="184" y="171"/>
                </a:lnTo>
                <a:lnTo>
                  <a:pt x="96" y="225"/>
                </a:lnTo>
                <a:lnTo>
                  <a:pt x="24" y="163"/>
                </a:lnTo>
                <a:close/>
              </a:path>
            </a:pathLst>
          </a:custGeom>
          <a:solidFill>
            <a:srgbClr val="33CCFF"/>
          </a:solidFill>
          <a:ln w="12700">
            <a:solidFill>
              <a:schemeClr val="tx1"/>
            </a:solidFill>
            <a:prstDash val="solid"/>
            <a:round/>
            <a:headEnd/>
            <a:tailEnd/>
          </a:ln>
        </p:spPr>
        <p:txBody>
          <a:bodyPr/>
          <a:lstStyle/>
          <a:p>
            <a:endParaRPr lang="en-US"/>
          </a:p>
        </p:txBody>
      </p:sp>
      <p:sp>
        <p:nvSpPr>
          <p:cNvPr id="224" name="Freeform 221"/>
          <p:cNvSpPr>
            <a:spLocks/>
          </p:cNvSpPr>
          <p:nvPr/>
        </p:nvSpPr>
        <p:spPr bwMode="auto">
          <a:xfrm>
            <a:off x="9248775" y="1919288"/>
            <a:ext cx="407988" cy="423862"/>
          </a:xfrm>
          <a:custGeom>
            <a:avLst/>
            <a:gdLst>
              <a:gd name="T0" fmla="*/ 2147483646 w 224"/>
              <a:gd name="T1" fmla="*/ 2147483646 h 233"/>
              <a:gd name="T2" fmla="*/ 2147483646 w 224"/>
              <a:gd name="T3" fmla="*/ 2147483646 h 233"/>
              <a:gd name="T4" fmla="*/ 2147483646 w 224"/>
              <a:gd name="T5" fmla="*/ 2147483646 h 233"/>
              <a:gd name="T6" fmla="*/ 2147483646 w 224"/>
              <a:gd name="T7" fmla="*/ 2147483646 h 233"/>
              <a:gd name="T8" fmla="*/ 2147483646 w 224"/>
              <a:gd name="T9" fmla="*/ 2147483646 h 233"/>
              <a:gd name="T10" fmla="*/ 2147483646 w 224"/>
              <a:gd name="T11" fmla="*/ 2147483646 h 233"/>
              <a:gd name="T12" fmla="*/ 2147483646 w 224"/>
              <a:gd name="T13" fmla="*/ 2147483646 h 233"/>
              <a:gd name="T14" fmla="*/ 2147483646 w 224"/>
              <a:gd name="T15" fmla="*/ 2147483646 h 233"/>
              <a:gd name="T16" fmla="*/ 0 w 224"/>
              <a:gd name="T17" fmla="*/ 0 h 233"/>
              <a:gd name="T18" fmla="*/ 2147483646 w 224"/>
              <a:gd name="T19" fmla="*/ 2147483646 h 233"/>
              <a:gd name="T20" fmla="*/ 2147483646 w 224"/>
              <a:gd name="T21" fmla="*/ 2147483646 h 233"/>
              <a:gd name="T22" fmla="*/ 2147483646 w 224"/>
              <a:gd name="T23" fmla="*/ 2147483646 h 2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
              <a:gd name="T37" fmla="*/ 0 h 233"/>
              <a:gd name="T38" fmla="*/ 224 w 224"/>
              <a:gd name="T39" fmla="*/ 233 h 2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 h="233">
                <a:moveTo>
                  <a:pt x="160" y="132"/>
                </a:moveTo>
                <a:lnTo>
                  <a:pt x="208" y="186"/>
                </a:lnTo>
                <a:lnTo>
                  <a:pt x="224" y="225"/>
                </a:lnTo>
                <a:lnTo>
                  <a:pt x="160" y="233"/>
                </a:lnTo>
                <a:lnTo>
                  <a:pt x="112" y="194"/>
                </a:lnTo>
                <a:lnTo>
                  <a:pt x="104" y="171"/>
                </a:lnTo>
                <a:lnTo>
                  <a:pt x="64" y="155"/>
                </a:lnTo>
                <a:lnTo>
                  <a:pt x="24" y="77"/>
                </a:lnTo>
                <a:lnTo>
                  <a:pt x="0" y="0"/>
                </a:lnTo>
                <a:lnTo>
                  <a:pt x="120" y="85"/>
                </a:lnTo>
                <a:lnTo>
                  <a:pt x="136" y="85"/>
                </a:lnTo>
                <a:lnTo>
                  <a:pt x="160" y="132"/>
                </a:lnTo>
                <a:close/>
              </a:path>
            </a:pathLst>
          </a:custGeom>
          <a:solidFill>
            <a:srgbClr val="FFFF99"/>
          </a:solidFill>
          <a:ln w="12700">
            <a:solidFill>
              <a:schemeClr val="tx1"/>
            </a:solidFill>
            <a:prstDash val="solid"/>
            <a:round/>
            <a:headEnd/>
            <a:tailEnd/>
          </a:ln>
        </p:spPr>
        <p:txBody>
          <a:bodyPr/>
          <a:lstStyle/>
          <a:p>
            <a:endParaRPr lang="en-US"/>
          </a:p>
        </p:txBody>
      </p:sp>
      <p:sp>
        <p:nvSpPr>
          <p:cNvPr id="225" name="Freeform 222"/>
          <p:cNvSpPr>
            <a:spLocks/>
          </p:cNvSpPr>
          <p:nvPr/>
        </p:nvSpPr>
        <p:spPr bwMode="auto">
          <a:xfrm>
            <a:off x="9175751" y="2058989"/>
            <a:ext cx="334963" cy="339725"/>
          </a:xfrm>
          <a:custGeom>
            <a:avLst/>
            <a:gdLst>
              <a:gd name="T0" fmla="*/ 2147483646 w 184"/>
              <a:gd name="T1" fmla="*/ 2147483646 h 187"/>
              <a:gd name="T2" fmla="*/ 2147483646 w 184"/>
              <a:gd name="T3" fmla="*/ 2147483646 h 187"/>
              <a:gd name="T4" fmla="*/ 2147483646 w 184"/>
              <a:gd name="T5" fmla="*/ 2147483646 h 187"/>
              <a:gd name="T6" fmla="*/ 2147483646 w 184"/>
              <a:gd name="T7" fmla="*/ 2147483646 h 187"/>
              <a:gd name="T8" fmla="*/ 2147483646 w 184"/>
              <a:gd name="T9" fmla="*/ 2147483646 h 187"/>
              <a:gd name="T10" fmla="*/ 2147483646 w 184"/>
              <a:gd name="T11" fmla="*/ 2147483646 h 187"/>
              <a:gd name="T12" fmla="*/ 0 w 184"/>
              <a:gd name="T13" fmla="*/ 2147483646 h 187"/>
              <a:gd name="T14" fmla="*/ 0 w 184"/>
              <a:gd name="T15" fmla="*/ 2147483646 h 187"/>
              <a:gd name="T16" fmla="*/ 2147483646 w 184"/>
              <a:gd name="T17" fmla="*/ 0 h 187"/>
              <a:gd name="T18" fmla="*/ 2147483646 w 184"/>
              <a:gd name="T19" fmla="*/ 2147483646 h 187"/>
              <a:gd name="T20" fmla="*/ 2147483646 w 184"/>
              <a:gd name="T21" fmla="*/ 2147483646 h 187"/>
              <a:gd name="T22" fmla="*/ 2147483646 w 184"/>
              <a:gd name="T23" fmla="*/ 2147483646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4"/>
              <a:gd name="T37" fmla="*/ 0 h 187"/>
              <a:gd name="T38" fmla="*/ 184 w 184"/>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4" h="187">
                <a:moveTo>
                  <a:pt x="152" y="117"/>
                </a:moveTo>
                <a:lnTo>
                  <a:pt x="184" y="164"/>
                </a:lnTo>
                <a:lnTo>
                  <a:pt x="88" y="133"/>
                </a:lnTo>
                <a:lnTo>
                  <a:pt x="96" y="156"/>
                </a:lnTo>
                <a:lnTo>
                  <a:pt x="136" y="172"/>
                </a:lnTo>
                <a:lnTo>
                  <a:pt x="88" y="187"/>
                </a:lnTo>
                <a:lnTo>
                  <a:pt x="0" y="164"/>
                </a:lnTo>
                <a:lnTo>
                  <a:pt x="0" y="32"/>
                </a:lnTo>
                <a:lnTo>
                  <a:pt x="64" y="0"/>
                </a:lnTo>
                <a:lnTo>
                  <a:pt x="104" y="78"/>
                </a:lnTo>
                <a:lnTo>
                  <a:pt x="144" y="94"/>
                </a:lnTo>
                <a:lnTo>
                  <a:pt x="152" y="117"/>
                </a:lnTo>
                <a:close/>
              </a:path>
            </a:pathLst>
          </a:custGeom>
          <a:solidFill>
            <a:srgbClr val="FFFF99"/>
          </a:solidFill>
          <a:ln w="12700">
            <a:solidFill>
              <a:schemeClr val="tx1"/>
            </a:solidFill>
            <a:prstDash val="solid"/>
            <a:round/>
            <a:headEnd/>
            <a:tailEnd/>
          </a:ln>
        </p:spPr>
        <p:txBody>
          <a:bodyPr/>
          <a:lstStyle/>
          <a:p>
            <a:endParaRPr lang="en-US"/>
          </a:p>
        </p:txBody>
      </p:sp>
      <p:sp>
        <p:nvSpPr>
          <p:cNvPr id="226" name="Freeform 223"/>
          <p:cNvSpPr>
            <a:spLocks/>
          </p:cNvSpPr>
          <p:nvPr/>
        </p:nvSpPr>
        <p:spPr bwMode="auto">
          <a:xfrm>
            <a:off x="9336088" y="2484439"/>
            <a:ext cx="349250" cy="452437"/>
          </a:xfrm>
          <a:custGeom>
            <a:avLst/>
            <a:gdLst>
              <a:gd name="T0" fmla="*/ 2147483646 w 192"/>
              <a:gd name="T1" fmla="*/ 2147483646 h 249"/>
              <a:gd name="T2" fmla="*/ 2147483646 w 192"/>
              <a:gd name="T3" fmla="*/ 2147483646 h 249"/>
              <a:gd name="T4" fmla="*/ 2147483646 w 192"/>
              <a:gd name="T5" fmla="*/ 2147483646 h 249"/>
              <a:gd name="T6" fmla="*/ 2147483646 w 192"/>
              <a:gd name="T7" fmla="*/ 2147483646 h 249"/>
              <a:gd name="T8" fmla="*/ 2147483646 w 192"/>
              <a:gd name="T9" fmla="*/ 2147483646 h 249"/>
              <a:gd name="T10" fmla="*/ 0 w 192"/>
              <a:gd name="T11" fmla="*/ 2147483646 h 249"/>
              <a:gd name="T12" fmla="*/ 0 w 192"/>
              <a:gd name="T13" fmla="*/ 2147483646 h 249"/>
              <a:gd name="T14" fmla="*/ 2147483646 w 192"/>
              <a:gd name="T15" fmla="*/ 2147483646 h 249"/>
              <a:gd name="T16" fmla="*/ 2147483646 w 192"/>
              <a:gd name="T17" fmla="*/ 2147483646 h 249"/>
              <a:gd name="T18" fmla="*/ 2147483646 w 192"/>
              <a:gd name="T19" fmla="*/ 0 h 249"/>
              <a:gd name="T20" fmla="*/ 2147483646 w 192"/>
              <a:gd name="T21" fmla="*/ 2147483646 h 249"/>
              <a:gd name="T22" fmla="*/ 2147483646 w 192"/>
              <a:gd name="T23" fmla="*/ 2147483646 h 249"/>
              <a:gd name="T24" fmla="*/ 2147483646 w 192"/>
              <a:gd name="T25" fmla="*/ 2147483646 h 249"/>
              <a:gd name="T26" fmla="*/ 2147483646 w 192"/>
              <a:gd name="T27" fmla="*/ 2147483646 h 249"/>
              <a:gd name="T28" fmla="*/ 2147483646 w 192"/>
              <a:gd name="T29" fmla="*/ 2147483646 h 249"/>
              <a:gd name="T30" fmla="*/ 2147483646 w 192"/>
              <a:gd name="T31" fmla="*/ 2147483646 h 249"/>
              <a:gd name="T32" fmla="*/ 2147483646 w 192"/>
              <a:gd name="T33" fmla="*/ 2147483646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49"/>
              <a:gd name="T53" fmla="*/ 192 w 192"/>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49">
                <a:moveTo>
                  <a:pt x="176" y="195"/>
                </a:moveTo>
                <a:lnTo>
                  <a:pt x="120" y="187"/>
                </a:lnTo>
                <a:lnTo>
                  <a:pt x="96" y="249"/>
                </a:lnTo>
                <a:lnTo>
                  <a:pt x="56" y="241"/>
                </a:lnTo>
                <a:lnTo>
                  <a:pt x="72" y="187"/>
                </a:lnTo>
                <a:lnTo>
                  <a:pt x="0" y="187"/>
                </a:lnTo>
                <a:lnTo>
                  <a:pt x="0" y="132"/>
                </a:lnTo>
                <a:lnTo>
                  <a:pt x="24" y="86"/>
                </a:lnTo>
                <a:lnTo>
                  <a:pt x="16" y="47"/>
                </a:lnTo>
                <a:lnTo>
                  <a:pt x="128" y="0"/>
                </a:lnTo>
                <a:lnTo>
                  <a:pt x="192" y="16"/>
                </a:lnTo>
                <a:lnTo>
                  <a:pt x="192" y="70"/>
                </a:lnTo>
                <a:lnTo>
                  <a:pt x="168" y="78"/>
                </a:lnTo>
                <a:lnTo>
                  <a:pt x="184" y="125"/>
                </a:lnTo>
                <a:lnTo>
                  <a:pt x="160" y="132"/>
                </a:lnTo>
                <a:lnTo>
                  <a:pt x="184" y="156"/>
                </a:lnTo>
                <a:lnTo>
                  <a:pt x="176" y="195"/>
                </a:lnTo>
                <a:close/>
              </a:path>
            </a:pathLst>
          </a:custGeom>
          <a:solidFill>
            <a:srgbClr val="FFFF99"/>
          </a:solidFill>
          <a:ln w="12700">
            <a:solidFill>
              <a:schemeClr val="tx1"/>
            </a:solidFill>
            <a:prstDash val="solid"/>
            <a:round/>
            <a:headEnd/>
            <a:tailEnd/>
          </a:ln>
        </p:spPr>
        <p:txBody>
          <a:bodyPr/>
          <a:lstStyle/>
          <a:p>
            <a:endParaRPr lang="en-US"/>
          </a:p>
        </p:txBody>
      </p:sp>
      <p:sp>
        <p:nvSpPr>
          <p:cNvPr id="227" name="Freeform 224"/>
          <p:cNvSpPr>
            <a:spLocks/>
          </p:cNvSpPr>
          <p:nvPr/>
        </p:nvSpPr>
        <p:spPr bwMode="auto">
          <a:xfrm>
            <a:off x="8929688" y="2513013"/>
            <a:ext cx="450850" cy="311150"/>
          </a:xfrm>
          <a:custGeom>
            <a:avLst/>
            <a:gdLst>
              <a:gd name="T0" fmla="*/ 2147483646 w 248"/>
              <a:gd name="T1" fmla="*/ 2147483646 h 171"/>
              <a:gd name="T2" fmla="*/ 0 w 248"/>
              <a:gd name="T3" fmla="*/ 2147483646 h 171"/>
              <a:gd name="T4" fmla="*/ 0 w 248"/>
              <a:gd name="T5" fmla="*/ 2147483646 h 171"/>
              <a:gd name="T6" fmla="*/ 2147483646 w 248"/>
              <a:gd name="T7" fmla="*/ 2147483646 h 171"/>
              <a:gd name="T8" fmla="*/ 2147483646 w 248"/>
              <a:gd name="T9" fmla="*/ 2147483646 h 171"/>
              <a:gd name="T10" fmla="*/ 2147483646 w 248"/>
              <a:gd name="T11" fmla="*/ 2147483646 h 171"/>
              <a:gd name="T12" fmla="*/ 2147483646 w 248"/>
              <a:gd name="T13" fmla="*/ 0 h 171"/>
              <a:gd name="T14" fmla="*/ 2147483646 w 248"/>
              <a:gd name="T15" fmla="*/ 2147483646 h 171"/>
              <a:gd name="T16" fmla="*/ 2147483646 w 248"/>
              <a:gd name="T17" fmla="*/ 2147483646 h 171"/>
              <a:gd name="T18" fmla="*/ 2147483646 w 248"/>
              <a:gd name="T19" fmla="*/ 2147483646 h 171"/>
              <a:gd name="T20" fmla="*/ 2147483646 w 248"/>
              <a:gd name="T21" fmla="*/ 2147483646 h 171"/>
              <a:gd name="T22" fmla="*/ 2147483646 w 248"/>
              <a:gd name="T23" fmla="*/ 2147483646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8"/>
              <a:gd name="T37" fmla="*/ 0 h 171"/>
              <a:gd name="T38" fmla="*/ 248 w 248"/>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8" h="171">
                <a:moveTo>
                  <a:pt x="104" y="163"/>
                </a:moveTo>
                <a:lnTo>
                  <a:pt x="0" y="163"/>
                </a:lnTo>
                <a:lnTo>
                  <a:pt x="0" y="155"/>
                </a:lnTo>
                <a:lnTo>
                  <a:pt x="32" y="70"/>
                </a:lnTo>
                <a:lnTo>
                  <a:pt x="64" y="31"/>
                </a:lnTo>
                <a:lnTo>
                  <a:pt x="192" y="15"/>
                </a:lnTo>
                <a:lnTo>
                  <a:pt x="216" y="0"/>
                </a:lnTo>
                <a:lnTo>
                  <a:pt x="240" y="31"/>
                </a:lnTo>
                <a:lnTo>
                  <a:pt x="248" y="70"/>
                </a:lnTo>
                <a:lnTo>
                  <a:pt x="224" y="116"/>
                </a:lnTo>
                <a:lnTo>
                  <a:pt x="224" y="171"/>
                </a:lnTo>
                <a:lnTo>
                  <a:pt x="104" y="163"/>
                </a:lnTo>
                <a:close/>
              </a:path>
            </a:pathLst>
          </a:custGeom>
          <a:solidFill>
            <a:srgbClr val="FFFF99"/>
          </a:solidFill>
          <a:ln w="12700">
            <a:solidFill>
              <a:schemeClr val="tx1"/>
            </a:solidFill>
            <a:prstDash val="solid"/>
            <a:round/>
            <a:headEnd/>
            <a:tailEnd/>
          </a:ln>
        </p:spPr>
        <p:txBody>
          <a:bodyPr/>
          <a:lstStyle/>
          <a:p>
            <a:endParaRPr lang="en-US"/>
          </a:p>
        </p:txBody>
      </p:sp>
      <p:sp>
        <p:nvSpPr>
          <p:cNvPr id="228" name="Freeform 225"/>
          <p:cNvSpPr>
            <a:spLocks/>
          </p:cNvSpPr>
          <p:nvPr/>
        </p:nvSpPr>
        <p:spPr bwMode="auto">
          <a:xfrm>
            <a:off x="8580439" y="1874839"/>
            <a:ext cx="479425" cy="339725"/>
          </a:xfrm>
          <a:custGeom>
            <a:avLst/>
            <a:gdLst>
              <a:gd name="T0" fmla="*/ 2147483646 w 264"/>
              <a:gd name="T1" fmla="*/ 2147483646 h 187"/>
              <a:gd name="T2" fmla="*/ 0 w 264"/>
              <a:gd name="T3" fmla="*/ 2147483646 h 187"/>
              <a:gd name="T4" fmla="*/ 2147483646 w 264"/>
              <a:gd name="T5" fmla="*/ 2147483646 h 187"/>
              <a:gd name="T6" fmla="*/ 2147483646 w 264"/>
              <a:gd name="T7" fmla="*/ 2147483646 h 187"/>
              <a:gd name="T8" fmla="*/ 2147483646 w 264"/>
              <a:gd name="T9" fmla="*/ 0 h 187"/>
              <a:gd name="T10" fmla="*/ 2147483646 w 264"/>
              <a:gd name="T11" fmla="*/ 0 h 187"/>
              <a:gd name="T12" fmla="*/ 2147483646 w 264"/>
              <a:gd name="T13" fmla="*/ 2147483646 h 187"/>
              <a:gd name="T14" fmla="*/ 2147483646 w 264"/>
              <a:gd name="T15" fmla="*/ 2147483646 h 187"/>
              <a:gd name="T16" fmla="*/ 2147483646 w 264"/>
              <a:gd name="T17" fmla="*/ 2147483646 h 187"/>
              <a:gd name="T18" fmla="*/ 2147483646 w 264"/>
              <a:gd name="T19" fmla="*/ 2147483646 h 1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4"/>
              <a:gd name="T31" fmla="*/ 0 h 187"/>
              <a:gd name="T32" fmla="*/ 264 w 264"/>
              <a:gd name="T33" fmla="*/ 187 h 1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4" h="187">
                <a:moveTo>
                  <a:pt x="256" y="187"/>
                </a:moveTo>
                <a:lnTo>
                  <a:pt x="0" y="179"/>
                </a:lnTo>
                <a:lnTo>
                  <a:pt x="40" y="63"/>
                </a:lnTo>
                <a:lnTo>
                  <a:pt x="72" y="31"/>
                </a:lnTo>
                <a:lnTo>
                  <a:pt x="32" y="0"/>
                </a:lnTo>
                <a:lnTo>
                  <a:pt x="152" y="0"/>
                </a:lnTo>
                <a:lnTo>
                  <a:pt x="136" y="78"/>
                </a:lnTo>
                <a:lnTo>
                  <a:pt x="224" y="109"/>
                </a:lnTo>
                <a:lnTo>
                  <a:pt x="264" y="148"/>
                </a:lnTo>
                <a:lnTo>
                  <a:pt x="256" y="187"/>
                </a:lnTo>
                <a:close/>
              </a:path>
            </a:pathLst>
          </a:custGeom>
          <a:solidFill>
            <a:srgbClr val="FFFF99"/>
          </a:solidFill>
          <a:ln w="12700">
            <a:solidFill>
              <a:schemeClr val="tx1"/>
            </a:solidFill>
            <a:prstDash val="solid"/>
            <a:round/>
            <a:headEnd/>
            <a:tailEnd/>
          </a:ln>
        </p:spPr>
        <p:txBody>
          <a:bodyPr/>
          <a:lstStyle/>
          <a:p>
            <a:endParaRPr lang="en-US"/>
          </a:p>
        </p:txBody>
      </p:sp>
      <p:sp>
        <p:nvSpPr>
          <p:cNvPr id="229" name="Freeform 226"/>
          <p:cNvSpPr>
            <a:spLocks/>
          </p:cNvSpPr>
          <p:nvPr/>
        </p:nvSpPr>
        <p:spPr bwMode="auto">
          <a:xfrm>
            <a:off x="8464550" y="2200275"/>
            <a:ext cx="609600" cy="496888"/>
          </a:xfrm>
          <a:custGeom>
            <a:avLst/>
            <a:gdLst>
              <a:gd name="T0" fmla="*/ 2147483646 w 336"/>
              <a:gd name="T1" fmla="*/ 2147483646 h 273"/>
              <a:gd name="T2" fmla="*/ 2147483646 w 336"/>
              <a:gd name="T3" fmla="*/ 2147483646 h 273"/>
              <a:gd name="T4" fmla="*/ 2147483646 w 336"/>
              <a:gd name="T5" fmla="*/ 2147483646 h 273"/>
              <a:gd name="T6" fmla="*/ 2147483646 w 336"/>
              <a:gd name="T7" fmla="*/ 2147483646 h 273"/>
              <a:gd name="T8" fmla="*/ 2147483646 w 336"/>
              <a:gd name="T9" fmla="*/ 2147483646 h 273"/>
              <a:gd name="T10" fmla="*/ 2147483646 w 336"/>
              <a:gd name="T11" fmla="*/ 2147483646 h 273"/>
              <a:gd name="T12" fmla="*/ 2147483646 w 336"/>
              <a:gd name="T13" fmla="*/ 2147483646 h 273"/>
              <a:gd name="T14" fmla="*/ 2147483646 w 336"/>
              <a:gd name="T15" fmla="*/ 2147483646 h 273"/>
              <a:gd name="T16" fmla="*/ 2147483646 w 336"/>
              <a:gd name="T17" fmla="*/ 2147483646 h 273"/>
              <a:gd name="T18" fmla="*/ 0 w 336"/>
              <a:gd name="T19" fmla="*/ 2147483646 h 273"/>
              <a:gd name="T20" fmla="*/ 2147483646 w 336"/>
              <a:gd name="T21" fmla="*/ 2147483646 h 273"/>
              <a:gd name="T22" fmla="*/ 2147483646 w 336"/>
              <a:gd name="T23" fmla="*/ 2147483646 h 273"/>
              <a:gd name="T24" fmla="*/ 2147483646 w 336"/>
              <a:gd name="T25" fmla="*/ 2147483646 h 273"/>
              <a:gd name="T26" fmla="*/ 2147483646 w 336"/>
              <a:gd name="T27" fmla="*/ 2147483646 h 273"/>
              <a:gd name="T28" fmla="*/ 2147483646 w 336"/>
              <a:gd name="T29" fmla="*/ 2147483646 h 273"/>
              <a:gd name="T30" fmla="*/ 2147483646 w 336"/>
              <a:gd name="T31" fmla="*/ 0 h 273"/>
              <a:gd name="T32" fmla="*/ 2147483646 w 336"/>
              <a:gd name="T33" fmla="*/ 2147483646 h 273"/>
              <a:gd name="T34" fmla="*/ 2147483646 w 336"/>
              <a:gd name="T35" fmla="*/ 2147483646 h 273"/>
              <a:gd name="T36" fmla="*/ 2147483646 w 336"/>
              <a:gd name="T37" fmla="*/ 2147483646 h 273"/>
              <a:gd name="T38" fmla="*/ 2147483646 w 336"/>
              <a:gd name="T39" fmla="*/ 2147483646 h 2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6"/>
              <a:gd name="T61" fmla="*/ 0 h 273"/>
              <a:gd name="T62" fmla="*/ 336 w 336"/>
              <a:gd name="T63" fmla="*/ 273 h 2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6" h="273">
                <a:moveTo>
                  <a:pt x="320" y="203"/>
                </a:moveTo>
                <a:lnTo>
                  <a:pt x="288" y="242"/>
                </a:lnTo>
                <a:lnTo>
                  <a:pt x="256" y="226"/>
                </a:lnTo>
                <a:lnTo>
                  <a:pt x="232" y="273"/>
                </a:lnTo>
                <a:lnTo>
                  <a:pt x="208" y="218"/>
                </a:lnTo>
                <a:lnTo>
                  <a:pt x="152" y="242"/>
                </a:lnTo>
                <a:lnTo>
                  <a:pt x="160" y="195"/>
                </a:lnTo>
                <a:lnTo>
                  <a:pt x="80" y="195"/>
                </a:lnTo>
                <a:lnTo>
                  <a:pt x="64" y="156"/>
                </a:lnTo>
                <a:lnTo>
                  <a:pt x="0" y="109"/>
                </a:lnTo>
                <a:lnTo>
                  <a:pt x="8" y="101"/>
                </a:lnTo>
                <a:lnTo>
                  <a:pt x="56" y="94"/>
                </a:lnTo>
                <a:lnTo>
                  <a:pt x="24" y="55"/>
                </a:lnTo>
                <a:lnTo>
                  <a:pt x="16" y="31"/>
                </a:lnTo>
                <a:lnTo>
                  <a:pt x="56" y="24"/>
                </a:lnTo>
                <a:lnTo>
                  <a:pt x="64" y="0"/>
                </a:lnTo>
                <a:lnTo>
                  <a:pt x="320" y="8"/>
                </a:lnTo>
                <a:lnTo>
                  <a:pt x="296" y="55"/>
                </a:lnTo>
                <a:lnTo>
                  <a:pt x="336" y="156"/>
                </a:lnTo>
                <a:lnTo>
                  <a:pt x="320" y="203"/>
                </a:lnTo>
                <a:close/>
              </a:path>
            </a:pathLst>
          </a:custGeom>
          <a:solidFill>
            <a:srgbClr val="FFFF99"/>
          </a:solidFill>
          <a:ln w="12700">
            <a:solidFill>
              <a:schemeClr val="tx1"/>
            </a:solidFill>
            <a:prstDash val="solid"/>
            <a:round/>
            <a:headEnd/>
            <a:tailEnd/>
          </a:ln>
        </p:spPr>
        <p:txBody>
          <a:bodyPr/>
          <a:lstStyle/>
          <a:p>
            <a:endParaRPr lang="en-US"/>
          </a:p>
        </p:txBody>
      </p:sp>
      <p:sp>
        <p:nvSpPr>
          <p:cNvPr id="230" name="Freeform 227"/>
          <p:cNvSpPr>
            <a:spLocks/>
          </p:cNvSpPr>
          <p:nvPr/>
        </p:nvSpPr>
        <p:spPr bwMode="auto">
          <a:xfrm>
            <a:off x="7997826" y="2314576"/>
            <a:ext cx="466725" cy="523875"/>
          </a:xfrm>
          <a:custGeom>
            <a:avLst/>
            <a:gdLst>
              <a:gd name="T0" fmla="*/ 2147483646 w 256"/>
              <a:gd name="T1" fmla="*/ 2147483646 h 288"/>
              <a:gd name="T2" fmla="*/ 2147483646 w 256"/>
              <a:gd name="T3" fmla="*/ 2147483646 h 288"/>
              <a:gd name="T4" fmla="*/ 2147483646 w 256"/>
              <a:gd name="T5" fmla="*/ 2147483646 h 288"/>
              <a:gd name="T6" fmla="*/ 2147483646 w 256"/>
              <a:gd name="T7" fmla="*/ 2147483646 h 288"/>
              <a:gd name="T8" fmla="*/ 2147483646 w 256"/>
              <a:gd name="T9" fmla="*/ 2147483646 h 288"/>
              <a:gd name="T10" fmla="*/ 2147483646 w 256"/>
              <a:gd name="T11" fmla="*/ 2147483646 h 288"/>
              <a:gd name="T12" fmla="*/ 0 w 256"/>
              <a:gd name="T13" fmla="*/ 2147483646 h 288"/>
              <a:gd name="T14" fmla="*/ 2147483646 w 256"/>
              <a:gd name="T15" fmla="*/ 0 h 288"/>
              <a:gd name="T16" fmla="*/ 2147483646 w 256"/>
              <a:gd name="T17" fmla="*/ 2147483646 h 288"/>
              <a:gd name="T18" fmla="*/ 2147483646 w 256"/>
              <a:gd name="T19" fmla="*/ 2147483646 h 288"/>
              <a:gd name="T20" fmla="*/ 2147483646 w 256"/>
              <a:gd name="T21" fmla="*/ 2147483646 h 288"/>
              <a:gd name="T22" fmla="*/ 2147483646 w 256"/>
              <a:gd name="T23" fmla="*/ 2147483646 h 288"/>
              <a:gd name="T24" fmla="*/ 2147483646 w 256"/>
              <a:gd name="T25" fmla="*/ 2147483646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6"/>
              <a:gd name="T40" fmla="*/ 0 h 288"/>
              <a:gd name="T41" fmla="*/ 256 w 256"/>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6" h="288">
                <a:moveTo>
                  <a:pt x="248" y="202"/>
                </a:moveTo>
                <a:lnTo>
                  <a:pt x="224" y="194"/>
                </a:lnTo>
                <a:lnTo>
                  <a:pt x="184" y="218"/>
                </a:lnTo>
                <a:lnTo>
                  <a:pt x="88" y="288"/>
                </a:lnTo>
                <a:lnTo>
                  <a:pt x="56" y="256"/>
                </a:lnTo>
                <a:lnTo>
                  <a:pt x="40" y="202"/>
                </a:lnTo>
                <a:lnTo>
                  <a:pt x="0" y="171"/>
                </a:lnTo>
                <a:lnTo>
                  <a:pt x="64" y="0"/>
                </a:lnTo>
                <a:lnTo>
                  <a:pt x="152" y="31"/>
                </a:lnTo>
                <a:lnTo>
                  <a:pt x="160" y="70"/>
                </a:lnTo>
                <a:lnTo>
                  <a:pt x="224" y="93"/>
                </a:lnTo>
                <a:lnTo>
                  <a:pt x="256" y="147"/>
                </a:lnTo>
                <a:lnTo>
                  <a:pt x="248" y="202"/>
                </a:lnTo>
                <a:close/>
              </a:path>
            </a:pathLst>
          </a:custGeom>
          <a:solidFill>
            <a:srgbClr val="FFFF99"/>
          </a:solidFill>
          <a:ln w="12700">
            <a:solidFill>
              <a:schemeClr val="tx1"/>
            </a:solidFill>
            <a:prstDash val="solid"/>
            <a:round/>
            <a:headEnd/>
            <a:tailEnd/>
          </a:ln>
        </p:spPr>
        <p:txBody>
          <a:bodyPr/>
          <a:lstStyle/>
          <a:p>
            <a:endParaRPr lang="en-US"/>
          </a:p>
        </p:txBody>
      </p:sp>
      <p:sp>
        <p:nvSpPr>
          <p:cNvPr id="231" name="Freeform 228"/>
          <p:cNvSpPr>
            <a:spLocks/>
          </p:cNvSpPr>
          <p:nvPr/>
        </p:nvSpPr>
        <p:spPr bwMode="auto">
          <a:xfrm>
            <a:off x="8013700" y="2865438"/>
            <a:ext cx="319088" cy="341312"/>
          </a:xfrm>
          <a:custGeom>
            <a:avLst/>
            <a:gdLst>
              <a:gd name="T0" fmla="*/ 2147483646 w 176"/>
              <a:gd name="T1" fmla="*/ 2147483646 h 187"/>
              <a:gd name="T2" fmla="*/ 2147483646 w 176"/>
              <a:gd name="T3" fmla="*/ 2147483646 h 187"/>
              <a:gd name="T4" fmla="*/ 2147483646 w 176"/>
              <a:gd name="T5" fmla="*/ 2147483646 h 187"/>
              <a:gd name="T6" fmla="*/ 2147483646 w 176"/>
              <a:gd name="T7" fmla="*/ 2147483646 h 187"/>
              <a:gd name="T8" fmla="*/ 0 w 176"/>
              <a:gd name="T9" fmla="*/ 2147483646 h 187"/>
              <a:gd name="T10" fmla="*/ 2147483646 w 176"/>
              <a:gd name="T11" fmla="*/ 0 h 187"/>
              <a:gd name="T12" fmla="*/ 2147483646 w 176"/>
              <a:gd name="T13" fmla="*/ 2147483646 h 187"/>
              <a:gd name="T14" fmla="*/ 2147483646 w 176"/>
              <a:gd name="T15" fmla="*/ 2147483646 h 187"/>
              <a:gd name="T16" fmla="*/ 2147483646 w 176"/>
              <a:gd name="T17" fmla="*/ 2147483646 h 1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6"/>
              <a:gd name="T28" fmla="*/ 0 h 187"/>
              <a:gd name="T29" fmla="*/ 176 w 176"/>
              <a:gd name="T30" fmla="*/ 187 h 1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6" h="187">
                <a:moveTo>
                  <a:pt x="176" y="140"/>
                </a:moveTo>
                <a:lnTo>
                  <a:pt x="72" y="187"/>
                </a:lnTo>
                <a:lnTo>
                  <a:pt x="64" y="171"/>
                </a:lnTo>
                <a:lnTo>
                  <a:pt x="8" y="179"/>
                </a:lnTo>
                <a:lnTo>
                  <a:pt x="0" y="55"/>
                </a:lnTo>
                <a:lnTo>
                  <a:pt x="64" y="0"/>
                </a:lnTo>
                <a:lnTo>
                  <a:pt x="160" y="86"/>
                </a:lnTo>
                <a:lnTo>
                  <a:pt x="176" y="133"/>
                </a:lnTo>
                <a:lnTo>
                  <a:pt x="176" y="140"/>
                </a:lnTo>
                <a:close/>
              </a:path>
            </a:pathLst>
          </a:custGeom>
          <a:solidFill>
            <a:srgbClr val="33CCFF"/>
          </a:solidFill>
          <a:ln w="12700">
            <a:solidFill>
              <a:schemeClr val="tx1"/>
            </a:solidFill>
            <a:prstDash val="solid"/>
            <a:round/>
            <a:headEnd/>
            <a:tailEnd/>
          </a:ln>
        </p:spPr>
        <p:txBody>
          <a:bodyPr/>
          <a:lstStyle/>
          <a:p>
            <a:endParaRPr lang="en-US"/>
          </a:p>
        </p:txBody>
      </p:sp>
      <p:sp>
        <p:nvSpPr>
          <p:cNvPr id="232" name="Freeform 229"/>
          <p:cNvSpPr>
            <a:spLocks/>
          </p:cNvSpPr>
          <p:nvPr/>
        </p:nvSpPr>
        <p:spPr bwMode="auto">
          <a:xfrm>
            <a:off x="7839076" y="1919288"/>
            <a:ext cx="727075" cy="565150"/>
          </a:xfrm>
          <a:custGeom>
            <a:avLst/>
            <a:gdLst>
              <a:gd name="T0" fmla="*/ 2147483646 w 400"/>
              <a:gd name="T1" fmla="*/ 2147483646 h 311"/>
              <a:gd name="T2" fmla="*/ 2147483646 w 400"/>
              <a:gd name="T3" fmla="*/ 2147483646 h 311"/>
              <a:gd name="T4" fmla="*/ 2147483646 w 400"/>
              <a:gd name="T5" fmla="*/ 2147483646 h 311"/>
              <a:gd name="T6" fmla="*/ 2147483646 w 400"/>
              <a:gd name="T7" fmla="*/ 2147483646 h 311"/>
              <a:gd name="T8" fmla="*/ 2147483646 w 400"/>
              <a:gd name="T9" fmla="*/ 2147483646 h 311"/>
              <a:gd name="T10" fmla="*/ 2147483646 w 400"/>
              <a:gd name="T11" fmla="*/ 2147483646 h 311"/>
              <a:gd name="T12" fmla="*/ 2147483646 w 400"/>
              <a:gd name="T13" fmla="*/ 2147483646 h 311"/>
              <a:gd name="T14" fmla="*/ 2147483646 w 400"/>
              <a:gd name="T15" fmla="*/ 2147483646 h 311"/>
              <a:gd name="T16" fmla="*/ 0 w 400"/>
              <a:gd name="T17" fmla="*/ 2147483646 h 311"/>
              <a:gd name="T18" fmla="*/ 2147483646 w 400"/>
              <a:gd name="T19" fmla="*/ 2147483646 h 311"/>
              <a:gd name="T20" fmla="*/ 2147483646 w 400"/>
              <a:gd name="T21" fmla="*/ 0 h 311"/>
              <a:gd name="T22" fmla="*/ 2147483646 w 400"/>
              <a:gd name="T23" fmla="*/ 2147483646 h 311"/>
              <a:gd name="T24" fmla="*/ 2147483646 w 400"/>
              <a:gd name="T25" fmla="*/ 2147483646 h 311"/>
              <a:gd name="T26" fmla="*/ 2147483646 w 400"/>
              <a:gd name="T27" fmla="*/ 2147483646 h 311"/>
              <a:gd name="T28" fmla="*/ 2147483646 w 400"/>
              <a:gd name="T29" fmla="*/ 2147483646 h 311"/>
              <a:gd name="T30" fmla="*/ 2147483646 w 400"/>
              <a:gd name="T31" fmla="*/ 2147483646 h 311"/>
              <a:gd name="T32" fmla="*/ 2147483646 w 400"/>
              <a:gd name="T33" fmla="*/ 2147483646 h 311"/>
              <a:gd name="T34" fmla="*/ 2147483646 w 400"/>
              <a:gd name="T35" fmla="*/ 2147483646 h 311"/>
              <a:gd name="T36" fmla="*/ 2147483646 w 400"/>
              <a:gd name="T37" fmla="*/ 2147483646 h 311"/>
              <a:gd name="T38" fmla="*/ 2147483646 w 400"/>
              <a:gd name="T39" fmla="*/ 2147483646 h 311"/>
              <a:gd name="T40" fmla="*/ 2147483646 w 400"/>
              <a:gd name="T41" fmla="*/ 2147483646 h 311"/>
              <a:gd name="T42" fmla="*/ 2147483646 w 400"/>
              <a:gd name="T43" fmla="*/ 2147483646 h 3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0"/>
              <a:gd name="T67" fmla="*/ 0 h 311"/>
              <a:gd name="T68" fmla="*/ 400 w 400"/>
              <a:gd name="T69" fmla="*/ 311 h 3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0" h="311">
                <a:moveTo>
                  <a:pt x="344" y="264"/>
                </a:moveTo>
                <a:lnTo>
                  <a:pt x="312" y="311"/>
                </a:lnTo>
                <a:lnTo>
                  <a:pt x="248" y="288"/>
                </a:lnTo>
                <a:lnTo>
                  <a:pt x="240" y="249"/>
                </a:lnTo>
                <a:lnTo>
                  <a:pt x="152" y="218"/>
                </a:lnTo>
                <a:lnTo>
                  <a:pt x="64" y="225"/>
                </a:lnTo>
                <a:lnTo>
                  <a:pt x="40" y="194"/>
                </a:lnTo>
                <a:lnTo>
                  <a:pt x="16" y="202"/>
                </a:lnTo>
                <a:lnTo>
                  <a:pt x="0" y="186"/>
                </a:lnTo>
                <a:lnTo>
                  <a:pt x="32" y="132"/>
                </a:lnTo>
                <a:lnTo>
                  <a:pt x="56" y="0"/>
                </a:lnTo>
                <a:lnTo>
                  <a:pt x="184" y="15"/>
                </a:lnTo>
                <a:lnTo>
                  <a:pt x="192" y="39"/>
                </a:lnTo>
                <a:lnTo>
                  <a:pt x="232" y="54"/>
                </a:lnTo>
                <a:lnTo>
                  <a:pt x="224" y="116"/>
                </a:lnTo>
                <a:lnTo>
                  <a:pt x="288" y="109"/>
                </a:lnTo>
                <a:lnTo>
                  <a:pt x="320" y="163"/>
                </a:lnTo>
                <a:lnTo>
                  <a:pt x="320" y="179"/>
                </a:lnTo>
                <a:lnTo>
                  <a:pt x="368" y="210"/>
                </a:lnTo>
                <a:lnTo>
                  <a:pt x="400" y="249"/>
                </a:lnTo>
                <a:lnTo>
                  <a:pt x="352" y="256"/>
                </a:lnTo>
                <a:lnTo>
                  <a:pt x="344" y="264"/>
                </a:lnTo>
                <a:close/>
              </a:path>
            </a:pathLst>
          </a:custGeom>
          <a:solidFill>
            <a:srgbClr val="33CCFF"/>
          </a:solidFill>
          <a:ln w="12700">
            <a:solidFill>
              <a:schemeClr val="tx1"/>
            </a:solidFill>
            <a:prstDash val="solid"/>
            <a:round/>
            <a:headEnd/>
            <a:tailEnd/>
          </a:ln>
        </p:spPr>
        <p:txBody>
          <a:bodyPr/>
          <a:lstStyle/>
          <a:p>
            <a:endParaRPr lang="en-US"/>
          </a:p>
        </p:txBody>
      </p:sp>
      <p:sp>
        <p:nvSpPr>
          <p:cNvPr id="233" name="Freeform 230"/>
          <p:cNvSpPr>
            <a:spLocks/>
          </p:cNvSpPr>
          <p:nvPr/>
        </p:nvSpPr>
        <p:spPr bwMode="auto">
          <a:xfrm>
            <a:off x="8405814" y="2398714"/>
            <a:ext cx="581025" cy="466725"/>
          </a:xfrm>
          <a:custGeom>
            <a:avLst/>
            <a:gdLst>
              <a:gd name="T0" fmla="*/ 2147483646 w 320"/>
              <a:gd name="T1" fmla="*/ 2147483646 h 257"/>
              <a:gd name="T2" fmla="*/ 2147483646 w 320"/>
              <a:gd name="T3" fmla="*/ 2147483646 h 257"/>
              <a:gd name="T4" fmla="*/ 2147483646 w 320"/>
              <a:gd name="T5" fmla="*/ 2147483646 h 257"/>
              <a:gd name="T6" fmla="*/ 2147483646 w 320"/>
              <a:gd name="T7" fmla="*/ 2147483646 h 257"/>
              <a:gd name="T8" fmla="*/ 2147483646 w 320"/>
              <a:gd name="T9" fmla="*/ 2147483646 h 257"/>
              <a:gd name="T10" fmla="*/ 0 w 320"/>
              <a:gd name="T11" fmla="*/ 2147483646 h 257"/>
              <a:gd name="T12" fmla="*/ 2147483646 w 320"/>
              <a:gd name="T13" fmla="*/ 0 h 257"/>
              <a:gd name="T14" fmla="*/ 2147483646 w 320"/>
              <a:gd name="T15" fmla="*/ 2147483646 h 257"/>
              <a:gd name="T16" fmla="*/ 2147483646 w 320"/>
              <a:gd name="T17" fmla="*/ 2147483646 h 257"/>
              <a:gd name="T18" fmla="*/ 2147483646 w 320"/>
              <a:gd name="T19" fmla="*/ 2147483646 h 257"/>
              <a:gd name="T20" fmla="*/ 2147483646 w 320"/>
              <a:gd name="T21" fmla="*/ 2147483646 h 257"/>
              <a:gd name="T22" fmla="*/ 2147483646 w 320"/>
              <a:gd name="T23" fmla="*/ 2147483646 h 257"/>
              <a:gd name="T24" fmla="*/ 2147483646 w 320"/>
              <a:gd name="T25" fmla="*/ 2147483646 h 257"/>
              <a:gd name="T26" fmla="*/ 2147483646 w 320"/>
              <a:gd name="T27" fmla="*/ 2147483646 h 257"/>
              <a:gd name="T28" fmla="*/ 2147483646 w 320"/>
              <a:gd name="T29" fmla="*/ 2147483646 h 257"/>
              <a:gd name="T30" fmla="*/ 2147483646 w 320"/>
              <a:gd name="T31" fmla="*/ 2147483646 h 257"/>
              <a:gd name="T32" fmla="*/ 2147483646 w 320"/>
              <a:gd name="T33" fmla="*/ 2147483646 h 2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0"/>
              <a:gd name="T52" fmla="*/ 0 h 257"/>
              <a:gd name="T53" fmla="*/ 320 w 320"/>
              <a:gd name="T54" fmla="*/ 257 h 2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0" h="257">
                <a:moveTo>
                  <a:pt x="288" y="226"/>
                </a:moveTo>
                <a:lnTo>
                  <a:pt x="216" y="257"/>
                </a:lnTo>
                <a:lnTo>
                  <a:pt x="112" y="210"/>
                </a:lnTo>
                <a:lnTo>
                  <a:pt x="24" y="156"/>
                </a:lnTo>
                <a:lnTo>
                  <a:pt x="32" y="101"/>
                </a:lnTo>
                <a:lnTo>
                  <a:pt x="0" y="47"/>
                </a:lnTo>
                <a:lnTo>
                  <a:pt x="32" y="0"/>
                </a:lnTo>
                <a:lnTo>
                  <a:pt x="96" y="47"/>
                </a:lnTo>
                <a:lnTo>
                  <a:pt x="112" y="86"/>
                </a:lnTo>
                <a:lnTo>
                  <a:pt x="192" y="86"/>
                </a:lnTo>
                <a:lnTo>
                  <a:pt x="184" y="133"/>
                </a:lnTo>
                <a:lnTo>
                  <a:pt x="240" y="109"/>
                </a:lnTo>
                <a:lnTo>
                  <a:pt x="264" y="164"/>
                </a:lnTo>
                <a:lnTo>
                  <a:pt x="288" y="117"/>
                </a:lnTo>
                <a:lnTo>
                  <a:pt x="320" y="133"/>
                </a:lnTo>
                <a:lnTo>
                  <a:pt x="288" y="218"/>
                </a:lnTo>
                <a:lnTo>
                  <a:pt x="288" y="226"/>
                </a:lnTo>
                <a:close/>
              </a:path>
            </a:pathLst>
          </a:custGeom>
          <a:solidFill>
            <a:srgbClr val="FFFF99"/>
          </a:solidFill>
          <a:ln w="12700">
            <a:solidFill>
              <a:schemeClr val="tx1"/>
            </a:solidFill>
            <a:prstDash val="solid"/>
            <a:round/>
            <a:headEnd/>
            <a:tailEnd/>
          </a:ln>
        </p:spPr>
        <p:txBody>
          <a:bodyPr/>
          <a:lstStyle/>
          <a:p>
            <a:endParaRPr lang="en-US"/>
          </a:p>
        </p:txBody>
      </p:sp>
      <p:sp>
        <p:nvSpPr>
          <p:cNvPr id="234" name="Freeform 231"/>
          <p:cNvSpPr>
            <a:spLocks/>
          </p:cNvSpPr>
          <p:nvPr/>
        </p:nvSpPr>
        <p:spPr bwMode="auto">
          <a:xfrm>
            <a:off x="7605714" y="2257426"/>
            <a:ext cx="509587" cy="523875"/>
          </a:xfrm>
          <a:custGeom>
            <a:avLst/>
            <a:gdLst>
              <a:gd name="T0" fmla="*/ 2147483646 w 280"/>
              <a:gd name="T1" fmla="*/ 2147483646 h 288"/>
              <a:gd name="T2" fmla="*/ 2147483646 w 280"/>
              <a:gd name="T3" fmla="*/ 2147483646 h 288"/>
              <a:gd name="T4" fmla="*/ 0 w 280"/>
              <a:gd name="T5" fmla="*/ 2147483646 h 288"/>
              <a:gd name="T6" fmla="*/ 2147483646 w 280"/>
              <a:gd name="T7" fmla="*/ 0 h 288"/>
              <a:gd name="T8" fmla="*/ 2147483646 w 280"/>
              <a:gd name="T9" fmla="*/ 2147483646 h 288"/>
              <a:gd name="T10" fmla="*/ 2147483646 w 280"/>
              <a:gd name="T11" fmla="*/ 2147483646 h 288"/>
              <a:gd name="T12" fmla="*/ 2147483646 w 280"/>
              <a:gd name="T13" fmla="*/ 2147483646 h 288"/>
              <a:gd name="T14" fmla="*/ 2147483646 w 280"/>
              <a:gd name="T15" fmla="*/ 2147483646 h 288"/>
              <a:gd name="T16" fmla="*/ 2147483646 w 280"/>
              <a:gd name="T17" fmla="*/ 2147483646 h 288"/>
              <a:gd name="T18" fmla="*/ 2147483646 w 280"/>
              <a:gd name="T19" fmla="*/ 2147483646 h 288"/>
              <a:gd name="T20" fmla="*/ 2147483646 w 280"/>
              <a:gd name="T21" fmla="*/ 2147483646 h 288"/>
              <a:gd name="T22" fmla="*/ 2147483646 w 280"/>
              <a:gd name="T23" fmla="*/ 2147483646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0"/>
              <a:gd name="T37" fmla="*/ 0 h 288"/>
              <a:gd name="T38" fmla="*/ 280 w 280"/>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0" h="288">
                <a:moveTo>
                  <a:pt x="32" y="288"/>
                </a:moveTo>
                <a:lnTo>
                  <a:pt x="8" y="273"/>
                </a:lnTo>
                <a:lnTo>
                  <a:pt x="0" y="234"/>
                </a:lnTo>
                <a:lnTo>
                  <a:pt x="128" y="0"/>
                </a:lnTo>
                <a:lnTo>
                  <a:pt x="144" y="16"/>
                </a:lnTo>
                <a:lnTo>
                  <a:pt x="168" y="8"/>
                </a:lnTo>
                <a:lnTo>
                  <a:pt x="192" y="39"/>
                </a:lnTo>
                <a:lnTo>
                  <a:pt x="280" y="32"/>
                </a:lnTo>
                <a:lnTo>
                  <a:pt x="216" y="203"/>
                </a:lnTo>
                <a:lnTo>
                  <a:pt x="208" y="226"/>
                </a:lnTo>
                <a:lnTo>
                  <a:pt x="184" y="218"/>
                </a:lnTo>
                <a:lnTo>
                  <a:pt x="32" y="288"/>
                </a:lnTo>
                <a:close/>
              </a:path>
            </a:pathLst>
          </a:custGeom>
          <a:solidFill>
            <a:srgbClr val="FFFF99"/>
          </a:solidFill>
          <a:ln w="12700">
            <a:solidFill>
              <a:schemeClr val="tx1"/>
            </a:solidFill>
            <a:prstDash val="solid"/>
            <a:round/>
            <a:headEnd/>
            <a:tailEnd/>
          </a:ln>
        </p:spPr>
        <p:txBody>
          <a:bodyPr/>
          <a:lstStyle/>
          <a:p>
            <a:endParaRPr lang="en-US"/>
          </a:p>
        </p:txBody>
      </p:sp>
      <p:sp>
        <p:nvSpPr>
          <p:cNvPr id="235" name="Freeform 232"/>
          <p:cNvSpPr>
            <a:spLocks/>
          </p:cNvSpPr>
          <p:nvPr/>
        </p:nvSpPr>
        <p:spPr bwMode="auto">
          <a:xfrm>
            <a:off x="8129589" y="3643313"/>
            <a:ext cx="523875" cy="595312"/>
          </a:xfrm>
          <a:custGeom>
            <a:avLst/>
            <a:gdLst>
              <a:gd name="T0" fmla="*/ 2147483646 w 288"/>
              <a:gd name="T1" fmla="*/ 2147483646 h 327"/>
              <a:gd name="T2" fmla="*/ 2147483646 w 288"/>
              <a:gd name="T3" fmla="*/ 2147483646 h 327"/>
              <a:gd name="T4" fmla="*/ 2147483646 w 288"/>
              <a:gd name="T5" fmla="*/ 2147483646 h 327"/>
              <a:gd name="T6" fmla="*/ 0 w 288"/>
              <a:gd name="T7" fmla="*/ 2147483646 h 327"/>
              <a:gd name="T8" fmla="*/ 2147483646 w 288"/>
              <a:gd name="T9" fmla="*/ 2147483646 h 327"/>
              <a:gd name="T10" fmla="*/ 2147483646 w 288"/>
              <a:gd name="T11" fmla="*/ 0 h 327"/>
              <a:gd name="T12" fmla="*/ 2147483646 w 288"/>
              <a:gd name="T13" fmla="*/ 0 h 327"/>
              <a:gd name="T14" fmla="*/ 2147483646 w 288"/>
              <a:gd name="T15" fmla="*/ 2147483646 h 327"/>
              <a:gd name="T16" fmla="*/ 2147483646 w 288"/>
              <a:gd name="T17" fmla="*/ 2147483646 h 327"/>
              <a:gd name="T18" fmla="*/ 2147483646 w 288"/>
              <a:gd name="T19" fmla="*/ 2147483646 h 327"/>
              <a:gd name="T20" fmla="*/ 2147483646 w 288"/>
              <a:gd name="T21" fmla="*/ 2147483646 h 327"/>
              <a:gd name="T22" fmla="*/ 2147483646 w 288"/>
              <a:gd name="T23" fmla="*/ 2147483646 h 327"/>
              <a:gd name="T24" fmla="*/ 2147483646 w 288"/>
              <a:gd name="T25" fmla="*/ 2147483646 h 327"/>
              <a:gd name="T26" fmla="*/ 2147483646 w 288"/>
              <a:gd name="T27" fmla="*/ 2147483646 h 327"/>
              <a:gd name="T28" fmla="*/ 2147483646 w 288"/>
              <a:gd name="T29" fmla="*/ 2147483646 h 327"/>
              <a:gd name="T30" fmla="*/ 2147483646 w 288"/>
              <a:gd name="T31" fmla="*/ 2147483646 h 3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327"/>
              <a:gd name="T50" fmla="*/ 288 w 288"/>
              <a:gd name="T51" fmla="*/ 327 h 3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327">
                <a:moveTo>
                  <a:pt x="88" y="327"/>
                </a:moveTo>
                <a:lnTo>
                  <a:pt x="56" y="304"/>
                </a:lnTo>
                <a:lnTo>
                  <a:pt x="8" y="156"/>
                </a:lnTo>
                <a:lnTo>
                  <a:pt x="0" y="148"/>
                </a:lnTo>
                <a:lnTo>
                  <a:pt x="24" y="31"/>
                </a:lnTo>
                <a:lnTo>
                  <a:pt x="8" y="0"/>
                </a:lnTo>
                <a:lnTo>
                  <a:pt x="96" y="0"/>
                </a:lnTo>
                <a:lnTo>
                  <a:pt x="168" y="39"/>
                </a:lnTo>
                <a:lnTo>
                  <a:pt x="184" y="24"/>
                </a:lnTo>
                <a:lnTo>
                  <a:pt x="216" y="31"/>
                </a:lnTo>
                <a:lnTo>
                  <a:pt x="264" y="86"/>
                </a:lnTo>
                <a:lnTo>
                  <a:pt x="256" y="102"/>
                </a:lnTo>
                <a:lnTo>
                  <a:pt x="272" y="109"/>
                </a:lnTo>
                <a:lnTo>
                  <a:pt x="288" y="133"/>
                </a:lnTo>
                <a:lnTo>
                  <a:pt x="280" y="203"/>
                </a:lnTo>
                <a:lnTo>
                  <a:pt x="88" y="327"/>
                </a:lnTo>
                <a:close/>
              </a:path>
            </a:pathLst>
          </a:custGeom>
          <a:solidFill>
            <a:srgbClr val="FFFF99"/>
          </a:solidFill>
          <a:ln w="12700">
            <a:solidFill>
              <a:schemeClr val="tx1"/>
            </a:solidFill>
            <a:prstDash val="solid"/>
            <a:round/>
            <a:headEnd/>
            <a:tailEnd/>
          </a:ln>
        </p:spPr>
        <p:txBody>
          <a:bodyPr/>
          <a:lstStyle/>
          <a:p>
            <a:endParaRPr lang="en-US"/>
          </a:p>
        </p:txBody>
      </p:sp>
      <p:sp>
        <p:nvSpPr>
          <p:cNvPr id="236" name="Freeform 233"/>
          <p:cNvSpPr>
            <a:spLocks/>
          </p:cNvSpPr>
          <p:nvPr/>
        </p:nvSpPr>
        <p:spPr bwMode="auto">
          <a:xfrm>
            <a:off x="8594725" y="2781301"/>
            <a:ext cx="668338" cy="581025"/>
          </a:xfrm>
          <a:custGeom>
            <a:avLst/>
            <a:gdLst>
              <a:gd name="T0" fmla="*/ 2147483646 w 368"/>
              <a:gd name="T1" fmla="*/ 2147483646 h 320"/>
              <a:gd name="T2" fmla="*/ 2147483646 w 368"/>
              <a:gd name="T3" fmla="*/ 2147483646 h 320"/>
              <a:gd name="T4" fmla="*/ 2147483646 w 368"/>
              <a:gd name="T5" fmla="*/ 2147483646 h 320"/>
              <a:gd name="T6" fmla="*/ 2147483646 w 368"/>
              <a:gd name="T7" fmla="*/ 2147483646 h 320"/>
              <a:gd name="T8" fmla="*/ 0 w 368"/>
              <a:gd name="T9" fmla="*/ 2147483646 h 320"/>
              <a:gd name="T10" fmla="*/ 2147483646 w 368"/>
              <a:gd name="T11" fmla="*/ 2147483646 h 320"/>
              <a:gd name="T12" fmla="*/ 2147483646 w 368"/>
              <a:gd name="T13" fmla="*/ 2147483646 h 320"/>
              <a:gd name="T14" fmla="*/ 2147483646 w 368"/>
              <a:gd name="T15" fmla="*/ 2147483646 h 320"/>
              <a:gd name="T16" fmla="*/ 2147483646 w 368"/>
              <a:gd name="T17" fmla="*/ 2147483646 h 320"/>
              <a:gd name="T18" fmla="*/ 2147483646 w 368"/>
              <a:gd name="T19" fmla="*/ 0 h 320"/>
              <a:gd name="T20" fmla="*/ 2147483646 w 368"/>
              <a:gd name="T21" fmla="*/ 2147483646 h 320"/>
              <a:gd name="T22" fmla="*/ 2147483646 w 368"/>
              <a:gd name="T23" fmla="*/ 2147483646 h 320"/>
              <a:gd name="T24" fmla="*/ 2147483646 w 368"/>
              <a:gd name="T25" fmla="*/ 2147483646 h 320"/>
              <a:gd name="T26" fmla="*/ 2147483646 w 368"/>
              <a:gd name="T27" fmla="*/ 2147483646 h 320"/>
              <a:gd name="T28" fmla="*/ 2147483646 w 368"/>
              <a:gd name="T29" fmla="*/ 2147483646 h 320"/>
              <a:gd name="T30" fmla="*/ 2147483646 w 368"/>
              <a:gd name="T31" fmla="*/ 2147483646 h 320"/>
              <a:gd name="T32" fmla="*/ 2147483646 w 368"/>
              <a:gd name="T33" fmla="*/ 2147483646 h 320"/>
              <a:gd name="T34" fmla="*/ 2147483646 w 368"/>
              <a:gd name="T35" fmla="*/ 2147483646 h 320"/>
              <a:gd name="T36" fmla="*/ 2147483646 w 368"/>
              <a:gd name="T37" fmla="*/ 2147483646 h 320"/>
              <a:gd name="T38" fmla="*/ 2147483646 w 368"/>
              <a:gd name="T39" fmla="*/ 2147483646 h 320"/>
              <a:gd name="T40" fmla="*/ 2147483646 w 368"/>
              <a:gd name="T41" fmla="*/ 2147483646 h 320"/>
              <a:gd name="T42" fmla="*/ 2147483646 w 368"/>
              <a:gd name="T43" fmla="*/ 2147483646 h 320"/>
              <a:gd name="T44" fmla="*/ 2147483646 w 368"/>
              <a:gd name="T45" fmla="*/ 2147483646 h 320"/>
              <a:gd name="T46" fmla="*/ 2147483646 w 368"/>
              <a:gd name="T47" fmla="*/ 2147483646 h 320"/>
              <a:gd name="T48" fmla="*/ 2147483646 w 368"/>
              <a:gd name="T49" fmla="*/ 2147483646 h 320"/>
              <a:gd name="T50" fmla="*/ 2147483646 w 368"/>
              <a:gd name="T51" fmla="*/ 2147483646 h 320"/>
              <a:gd name="T52" fmla="*/ 2147483646 w 368"/>
              <a:gd name="T53" fmla="*/ 2147483646 h 320"/>
              <a:gd name="T54" fmla="*/ 2147483646 w 368"/>
              <a:gd name="T55" fmla="*/ 2147483646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8"/>
              <a:gd name="T85" fmla="*/ 0 h 320"/>
              <a:gd name="T86" fmla="*/ 368 w 368"/>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8" h="320">
                <a:moveTo>
                  <a:pt x="296" y="257"/>
                </a:moveTo>
                <a:lnTo>
                  <a:pt x="288" y="304"/>
                </a:lnTo>
                <a:lnTo>
                  <a:pt x="176" y="320"/>
                </a:lnTo>
                <a:lnTo>
                  <a:pt x="152" y="296"/>
                </a:lnTo>
                <a:lnTo>
                  <a:pt x="0" y="203"/>
                </a:lnTo>
                <a:lnTo>
                  <a:pt x="8" y="156"/>
                </a:lnTo>
                <a:lnTo>
                  <a:pt x="32" y="109"/>
                </a:lnTo>
                <a:lnTo>
                  <a:pt x="56" y="109"/>
                </a:lnTo>
                <a:lnTo>
                  <a:pt x="16" y="55"/>
                </a:lnTo>
                <a:lnTo>
                  <a:pt x="8" y="0"/>
                </a:lnTo>
                <a:lnTo>
                  <a:pt x="112" y="47"/>
                </a:lnTo>
                <a:lnTo>
                  <a:pt x="184" y="16"/>
                </a:lnTo>
                <a:lnTo>
                  <a:pt x="288" y="16"/>
                </a:lnTo>
                <a:lnTo>
                  <a:pt x="312" y="71"/>
                </a:lnTo>
                <a:lnTo>
                  <a:pt x="368" y="102"/>
                </a:lnTo>
                <a:lnTo>
                  <a:pt x="352" y="125"/>
                </a:lnTo>
                <a:lnTo>
                  <a:pt x="296" y="133"/>
                </a:lnTo>
                <a:lnTo>
                  <a:pt x="312" y="187"/>
                </a:lnTo>
                <a:lnTo>
                  <a:pt x="296" y="211"/>
                </a:lnTo>
                <a:lnTo>
                  <a:pt x="208" y="180"/>
                </a:lnTo>
                <a:lnTo>
                  <a:pt x="192" y="164"/>
                </a:lnTo>
                <a:lnTo>
                  <a:pt x="176" y="172"/>
                </a:lnTo>
                <a:lnTo>
                  <a:pt x="88" y="148"/>
                </a:lnTo>
                <a:lnTo>
                  <a:pt x="112" y="172"/>
                </a:lnTo>
                <a:lnTo>
                  <a:pt x="176" y="187"/>
                </a:lnTo>
                <a:lnTo>
                  <a:pt x="192" y="211"/>
                </a:lnTo>
                <a:lnTo>
                  <a:pt x="264" y="234"/>
                </a:lnTo>
                <a:lnTo>
                  <a:pt x="296" y="257"/>
                </a:lnTo>
                <a:close/>
              </a:path>
            </a:pathLst>
          </a:custGeom>
          <a:solidFill>
            <a:srgbClr val="FFFF99"/>
          </a:solidFill>
          <a:ln w="12700">
            <a:solidFill>
              <a:schemeClr val="tx1"/>
            </a:solidFill>
            <a:prstDash val="solid"/>
            <a:round/>
            <a:headEnd/>
            <a:tailEnd/>
          </a:ln>
        </p:spPr>
        <p:txBody>
          <a:bodyPr/>
          <a:lstStyle/>
          <a:p>
            <a:endParaRPr lang="en-US"/>
          </a:p>
        </p:txBody>
      </p:sp>
      <p:sp>
        <p:nvSpPr>
          <p:cNvPr id="237" name="Freeform 234"/>
          <p:cNvSpPr>
            <a:spLocks/>
          </p:cNvSpPr>
          <p:nvPr/>
        </p:nvSpPr>
        <p:spPr bwMode="auto">
          <a:xfrm>
            <a:off x="8332788" y="3149601"/>
            <a:ext cx="800100" cy="650875"/>
          </a:xfrm>
          <a:custGeom>
            <a:avLst/>
            <a:gdLst>
              <a:gd name="T0" fmla="*/ 2147483646 w 440"/>
              <a:gd name="T1" fmla="*/ 2147483646 h 358"/>
              <a:gd name="T2" fmla="*/ 2147483646 w 440"/>
              <a:gd name="T3" fmla="*/ 2147483646 h 358"/>
              <a:gd name="T4" fmla="*/ 2147483646 w 440"/>
              <a:gd name="T5" fmla="*/ 2147483646 h 358"/>
              <a:gd name="T6" fmla="*/ 2147483646 w 440"/>
              <a:gd name="T7" fmla="*/ 2147483646 h 358"/>
              <a:gd name="T8" fmla="*/ 2147483646 w 440"/>
              <a:gd name="T9" fmla="*/ 2147483646 h 358"/>
              <a:gd name="T10" fmla="*/ 2147483646 w 440"/>
              <a:gd name="T11" fmla="*/ 2147483646 h 358"/>
              <a:gd name="T12" fmla="*/ 2147483646 w 440"/>
              <a:gd name="T13" fmla="*/ 2147483646 h 358"/>
              <a:gd name="T14" fmla="*/ 2147483646 w 440"/>
              <a:gd name="T15" fmla="*/ 2147483646 h 358"/>
              <a:gd name="T16" fmla="*/ 0 w 440"/>
              <a:gd name="T17" fmla="*/ 2147483646 h 358"/>
              <a:gd name="T18" fmla="*/ 2147483646 w 440"/>
              <a:gd name="T19" fmla="*/ 2147483646 h 358"/>
              <a:gd name="T20" fmla="*/ 2147483646 w 440"/>
              <a:gd name="T21" fmla="*/ 2147483646 h 358"/>
              <a:gd name="T22" fmla="*/ 2147483646 w 440"/>
              <a:gd name="T23" fmla="*/ 2147483646 h 358"/>
              <a:gd name="T24" fmla="*/ 2147483646 w 440"/>
              <a:gd name="T25" fmla="*/ 2147483646 h 358"/>
              <a:gd name="T26" fmla="*/ 2147483646 w 440"/>
              <a:gd name="T27" fmla="*/ 2147483646 h 358"/>
              <a:gd name="T28" fmla="*/ 2147483646 w 440"/>
              <a:gd name="T29" fmla="*/ 2147483646 h 358"/>
              <a:gd name="T30" fmla="*/ 2147483646 w 440"/>
              <a:gd name="T31" fmla="*/ 0 h 358"/>
              <a:gd name="T32" fmla="*/ 2147483646 w 440"/>
              <a:gd name="T33" fmla="*/ 2147483646 h 358"/>
              <a:gd name="T34" fmla="*/ 2147483646 w 440"/>
              <a:gd name="T35" fmla="*/ 2147483646 h 358"/>
              <a:gd name="T36" fmla="*/ 2147483646 w 440"/>
              <a:gd name="T37" fmla="*/ 2147483646 h 358"/>
              <a:gd name="T38" fmla="*/ 2147483646 w 440"/>
              <a:gd name="T39" fmla="*/ 2147483646 h 358"/>
              <a:gd name="T40" fmla="*/ 2147483646 w 440"/>
              <a:gd name="T41" fmla="*/ 2147483646 h 358"/>
              <a:gd name="T42" fmla="*/ 2147483646 w 440"/>
              <a:gd name="T43" fmla="*/ 2147483646 h 358"/>
              <a:gd name="T44" fmla="*/ 2147483646 w 440"/>
              <a:gd name="T45" fmla="*/ 2147483646 h 358"/>
              <a:gd name="T46" fmla="*/ 2147483646 w 440"/>
              <a:gd name="T47" fmla="*/ 2147483646 h 358"/>
              <a:gd name="T48" fmla="*/ 2147483646 w 440"/>
              <a:gd name="T49" fmla="*/ 2147483646 h 3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40"/>
              <a:gd name="T76" fmla="*/ 0 h 358"/>
              <a:gd name="T77" fmla="*/ 440 w 440"/>
              <a:gd name="T78" fmla="*/ 358 h 3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40" h="358">
                <a:moveTo>
                  <a:pt x="416" y="311"/>
                </a:moveTo>
                <a:lnTo>
                  <a:pt x="440" y="319"/>
                </a:lnTo>
                <a:lnTo>
                  <a:pt x="368" y="350"/>
                </a:lnTo>
                <a:lnTo>
                  <a:pt x="216" y="358"/>
                </a:lnTo>
                <a:lnTo>
                  <a:pt x="184" y="358"/>
                </a:lnTo>
                <a:lnTo>
                  <a:pt x="184" y="202"/>
                </a:lnTo>
                <a:lnTo>
                  <a:pt x="152" y="210"/>
                </a:lnTo>
                <a:lnTo>
                  <a:pt x="144" y="194"/>
                </a:lnTo>
                <a:lnTo>
                  <a:pt x="0" y="109"/>
                </a:lnTo>
                <a:lnTo>
                  <a:pt x="32" y="93"/>
                </a:lnTo>
                <a:lnTo>
                  <a:pt x="24" y="47"/>
                </a:lnTo>
                <a:lnTo>
                  <a:pt x="48" y="39"/>
                </a:lnTo>
                <a:lnTo>
                  <a:pt x="64" y="47"/>
                </a:lnTo>
                <a:lnTo>
                  <a:pt x="96" y="15"/>
                </a:lnTo>
                <a:lnTo>
                  <a:pt x="112" y="31"/>
                </a:lnTo>
                <a:lnTo>
                  <a:pt x="144" y="0"/>
                </a:lnTo>
                <a:lnTo>
                  <a:pt x="296" y="93"/>
                </a:lnTo>
                <a:lnTo>
                  <a:pt x="248" y="156"/>
                </a:lnTo>
                <a:lnTo>
                  <a:pt x="280" y="179"/>
                </a:lnTo>
                <a:lnTo>
                  <a:pt x="272" y="210"/>
                </a:lnTo>
                <a:lnTo>
                  <a:pt x="248" y="218"/>
                </a:lnTo>
                <a:lnTo>
                  <a:pt x="280" y="272"/>
                </a:lnTo>
                <a:lnTo>
                  <a:pt x="368" y="303"/>
                </a:lnTo>
                <a:lnTo>
                  <a:pt x="408" y="280"/>
                </a:lnTo>
                <a:lnTo>
                  <a:pt x="416" y="311"/>
                </a:lnTo>
                <a:close/>
              </a:path>
            </a:pathLst>
          </a:custGeom>
          <a:solidFill>
            <a:srgbClr val="FFFF99"/>
          </a:solidFill>
          <a:ln w="12700">
            <a:solidFill>
              <a:schemeClr val="tx1"/>
            </a:solidFill>
            <a:prstDash val="solid"/>
            <a:round/>
            <a:headEnd/>
            <a:tailEnd/>
          </a:ln>
        </p:spPr>
        <p:txBody>
          <a:bodyPr/>
          <a:lstStyle/>
          <a:p>
            <a:endParaRPr lang="en-US"/>
          </a:p>
        </p:txBody>
      </p:sp>
      <p:sp>
        <p:nvSpPr>
          <p:cNvPr id="238" name="Freeform 235"/>
          <p:cNvSpPr>
            <a:spLocks/>
          </p:cNvSpPr>
          <p:nvPr/>
        </p:nvSpPr>
        <p:spPr bwMode="auto">
          <a:xfrm>
            <a:off x="8101014" y="3319464"/>
            <a:ext cx="623887" cy="522287"/>
          </a:xfrm>
          <a:custGeom>
            <a:avLst/>
            <a:gdLst>
              <a:gd name="T0" fmla="*/ 2147483646 w 344"/>
              <a:gd name="T1" fmla="*/ 2147483646 h 288"/>
              <a:gd name="T2" fmla="*/ 2147483646 w 344"/>
              <a:gd name="T3" fmla="*/ 2147483646 h 288"/>
              <a:gd name="T4" fmla="*/ 2147483646 w 344"/>
              <a:gd name="T5" fmla="*/ 2147483646 h 288"/>
              <a:gd name="T6" fmla="*/ 2147483646 w 344"/>
              <a:gd name="T7" fmla="*/ 2147483646 h 288"/>
              <a:gd name="T8" fmla="*/ 2147483646 w 344"/>
              <a:gd name="T9" fmla="*/ 2147483646 h 288"/>
              <a:gd name="T10" fmla="*/ 2147483646 w 344"/>
              <a:gd name="T11" fmla="*/ 2147483646 h 288"/>
              <a:gd name="T12" fmla="*/ 2147483646 w 344"/>
              <a:gd name="T13" fmla="*/ 2147483646 h 288"/>
              <a:gd name="T14" fmla="*/ 2147483646 w 344"/>
              <a:gd name="T15" fmla="*/ 2147483646 h 288"/>
              <a:gd name="T16" fmla="*/ 2147483646 w 344"/>
              <a:gd name="T17" fmla="*/ 2147483646 h 288"/>
              <a:gd name="T18" fmla="*/ 2147483646 w 344"/>
              <a:gd name="T19" fmla="*/ 2147483646 h 288"/>
              <a:gd name="T20" fmla="*/ 0 w 344"/>
              <a:gd name="T21" fmla="*/ 2147483646 h 288"/>
              <a:gd name="T22" fmla="*/ 2147483646 w 344"/>
              <a:gd name="T23" fmla="*/ 2147483646 h 288"/>
              <a:gd name="T24" fmla="*/ 2147483646 w 344"/>
              <a:gd name="T25" fmla="*/ 2147483646 h 288"/>
              <a:gd name="T26" fmla="*/ 2147483646 w 344"/>
              <a:gd name="T27" fmla="*/ 0 h 288"/>
              <a:gd name="T28" fmla="*/ 2147483646 w 344"/>
              <a:gd name="T29" fmla="*/ 2147483646 h 288"/>
              <a:gd name="T30" fmla="*/ 2147483646 w 344"/>
              <a:gd name="T31" fmla="*/ 2147483646 h 288"/>
              <a:gd name="T32" fmla="*/ 2147483646 w 344"/>
              <a:gd name="T33" fmla="*/ 2147483646 h 288"/>
              <a:gd name="T34" fmla="*/ 2147483646 w 344"/>
              <a:gd name="T35" fmla="*/ 2147483646 h 288"/>
              <a:gd name="T36" fmla="*/ 2147483646 w 344"/>
              <a:gd name="T37" fmla="*/ 2147483646 h 288"/>
              <a:gd name="T38" fmla="*/ 2147483646 w 344"/>
              <a:gd name="T39" fmla="*/ 2147483646 h 2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4"/>
              <a:gd name="T61" fmla="*/ 0 h 288"/>
              <a:gd name="T62" fmla="*/ 344 w 344"/>
              <a:gd name="T63" fmla="*/ 288 h 2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4" h="288">
                <a:moveTo>
                  <a:pt x="344" y="265"/>
                </a:moveTo>
                <a:lnTo>
                  <a:pt x="328" y="288"/>
                </a:lnTo>
                <a:lnTo>
                  <a:pt x="288" y="288"/>
                </a:lnTo>
                <a:lnTo>
                  <a:pt x="272" y="281"/>
                </a:lnTo>
                <a:lnTo>
                  <a:pt x="280" y="265"/>
                </a:lnTo>
                <a:lnTo>
                  <a:pt x="232" y="210"/>
                </a:lnTo>
                <a:lnTo>
                  <a:pt x="200" y="203"/>
                </a:lnTo>
                <a:lnTo>
                  <a:pt x="184" y="218"/>
                </a:lnTo>
                <a:lnTo>
                  <a:pt x="112" y="179"/>
                </a:lnTo>
                <a:lnTo>
                  <a:pt x="24" y="179"/>
                </a:lnTo>
                <a:lnTo>
                  <a:pt x="0" y="156"/>
                </a:lnTo>
                <a:lnTo>
                  <a:pt x="64" y="109"/>
                </a:lnTo>
                <a:lnTo>
                  <a:pt x="112" y="55"/>
                </a:lnTo>
                <a:lnTo>
                  <a:pt x="104" y="0"/>
                </a:lnTo>
                <a:lnTo>
                  <a:pt x="128" y="16"/>
                </a:lnTo>
                <a:lnTo>
                  <a:pt x="272" y="101"/>
                </a:lnTo>
                <a:lnTo>
                  <a:pt x="280" y="117"/>
                </a:lnTo>
                <a:lnTo>
                  <a:pt x="312" y="109"/>
                </a:lnTo>
                <a:lnTo>
                  <a:pt x="312" y="265"/>
                </a:lnTo>
                <a:lnTo>
                  <a:pt x="344" y="265"/>
                </a:lnTo>
                <a:close/>
              </a:path>
            </a:pathLst>
          </a:custGeom>
          <a:solidFill>
            <a:srgbClr val="FFFF99"/>
          </a:solidFill>
          <a:ln w="12700">
            <a:solidFill>
              <a:schemeClr val="tx1"/>
            </a:solidFill>
            <a:prstDash val="solid"/>
            <a:round/>
            <a:headEnd/>
            <a:tailEnd/>
          </a:ln>
        </p:spPr>
        <p:txBody>
          <a:bodyPr/>
          <a:lstStyle/>
          <a:p>
            <a:endParaRPr lang="en-US"/>
          </a:p>
        </p:txBody>
      </p:sp>
      <p:sp>
        <p:nvSpPr>
          <p:cNvPr id="239" name="Freeform 236"/>
          <p:cNvSpPr>
            <a:spLocks/>
          </p:cNvSpPr>
          <p:nvPr/>
        </p:nvSpPr>
        <p:spPr bwMode="auto">
          <a:xfrm>
            <a:off x="7997826" y="3121026"/>
            <a:ext cx="422275" cy="481013"/>
          </a:xfrm>
          <a:custGeom>
            <a:avLst/>
            <a:gdLst>
              <a:gd name="T0" fmla="*/ 2147483646 w 232"/>
              <a:gd name="T1" fmla="*/ 2147483646 h 265"/>
              <a:gd name="T2" fmla="*/ 2147483646 w 232"/>
              <a:gd name="T3" fmla="*/ 2147483646 h 265"/>
              <a:gd name="T4" fmla="*/ 0 w 232"/>
              <a:gd name="T5" fmla="*/ 2147483646 h 265"/>
              <a:gd name="T6" fmla="*/ 0 w 232"/>
              <a:gd name="T7" fmla="*/ 2147483646 h 265"/>
              <a:gd name="T8" fmla="*/ 2147483646 w 232"/>
              <a:gd name="T9" fmla="*/ 2147483646 h 265"/>
              <a:gd name="T10" fmla="*/ 2147483646 w 232"/>
              <a:gd name="T11" fmla="*/ 2147483646 h 265"/>
              <a:gd name="T12" fmla="*/ 2147483646 w 232"/>
              <a:gd name="T13" fmla="*/ 2147483646 h 265"/>
              <a:gd name="T14" fmla="*/ 2147483646 w 232"/>
              <a:gd name="T15" fmla="*/ 0 h 265"/>
              <a:gd name="T16" fmla="*/ 2147483646 w 232"/>
              <a:gd name="T17" fmla="*/ 2147483646 h 265"/>
              <a:gd name="T18" fmla="*/ 2147483646 w 232"/>
              <a:gd name="T19" fmla="*/ 2147483646 h 265"/>
              <a:gd name="T20" fmla="*/ 2147483646 w 232"/>
              <a:gd name="T21" fmla="*/ 2147483646 h 265"/>
              <a:gd name="T22" fmla="*/ 2147483646 w 232"/>
              <a:gd name="T23" fmla="*/ 2147483646 h 265"/>
              <a:gd name="T24" fmla="*/ 2147483646 w 232"/>
              <a:gd name="T25" fmla="*/ 2147483646 h 265"/>
              <a:gd name="T26" fmla="*/ 2147483646 w 232"/>
              <a:gd name="T27" fmla="*/ 2147483646 h 265"/>
              <a:gd name="T28" fmla="*/ 2147483646 w 232"/>
              <a:gd name="T29" fmla="*/ 2147483646 h 265"/>
              <a:gd name="T30" fmla="*/ 2147483646 w 232"/>
              <a:gd name="T31" fmla="*/ 2147483646 h 265"/>
              <a:gd name="T32" fmla="*/ 2147483646 w 232"/>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265"/>
              <a:gd name="T53" fmla="*/ 232 w 232"/>
              <a:gd name="T54" fmla="*/ 265 h 2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265">
                <a:moveTo>
                  <a:pt x="56" y="265"/>
                </a:moveTo>
                <a:lnTo>
                  <a:pt x="32" y="172"/>
                </a:lnTo>
                <a:lnTo>
                  <a:pt x="0" y="156"/>
                </a:lnTo>
                <a:lnTo>
                  <a:pt x="0" y="55"/>
                </a:lnTo>
                <a:lnTo>
                  <a:pt x="16" y="39"/>
                </a:lnTo>
                <a:lnTo>
                  <a:pt x="72" y="31"/>
                </a:lnTo>
                <a:lnTo>
                  <a:pt x="80" y="47"/>
                </a:lnTo>
                <a:lnTo>
                  <a:pt x="184" y="0"/>
                </a:lnTo>
                <a:lnTo>
                  <a:pt x="208" y="47"/>
                </a:lnTo>
                <a:lnTo>
                  <a:pt x="232" y="55"/>
                </a:lnTo>
                <a:lnTo>
                  <a:pt x="208" y="63"/>
                </a:lnTo>
                <a:lnTo>
                  <a:pt x="216" y="109"/>
                </a:lnTo>
                <a:lnTo>
                  <a:pt x="184" y="125"/>
                </a:lnTo>
                <a:lnTo>
                  <a:pt x="160" y="109"/>
                </a:lnTo>
                <a:lnTo>
                  <a:pt x="168" y="164"/>
                </a:lnTo>
                <a:lnTo>
                  <a:pt x="120" y="218"/>
                </a:lnTo>
                <a:lnTo>
                  <a:pt x="56" y="265"/>
                </a:lnTo>
                <a:close/>
              </a:path>
            </a:pathLst>
          </a:custGeom>
          <a:solidFill>
            <a:srgbClr val="33CCFF"/>
          </a:solidFill>
          <a:ln w="12700">
            <a:solidFill>
              <a:schemeClr val="tx1"/>
            </a:solidFill>
            <a:prstDash val="solid"/>
            <a:round/>
            <a:headEnd/>
            <a:tailEnd/>
          </a:ln>
        </p:spPr>
        <p:txBody>
          <a:bodyPr/>
          <a:lstStyle/>
          <a:p>
            <a:endParaRPr lang="en-US"/>
          </a:p>
        </p:txBody>
      </p:sp>
      <p:sp>
        <p:nvSpPr>
          <p:cNvPr id="240" name="Freeform 237"/>
          <p:cNvSpPr>
            <a:spLocks/>
          </p:cNvSpPr>
          <p:nvPr/>
        </p:nvSpPr>
        <p:spPr bwMode="auto">
          <a:xfrm>
            <a:off x="9205914" y="1874838"/>
            <a:ext cx="581025" cy="425450"/>
          </a:xfrm>
          <a:custGeom>
            <a:avLst/>
            <a:gdLst>
              <a:gd name="T0" fmla="*/ 2147483646 w 320"/>
              <a:gd name="T1" fmla="*/ 2147483646 h 234"/>
              <a:gd name="T2" fmla="*/ 2147483646 w 320"/>
              <a:gd name="T3" fmla="*/ 2147483646 h 234"/>
              <a:gd name="T4" fmla="*/ 2147483646 w 320"/>
              <a:gd name="T5" fmla="*/ 2147483646 h 234"/>
              <a:gd name="T6" fmla="*/ 2147483646 w 320"/>
              <a:gd name="T7" fmla="*/ 2147483646 h 234"/>
              <a:gd name="T8" fmla="*/ 2147483646 w 320"/>
              <a:gd name="T9" fmla="*/ 2147483646 h 234"/>
              <a:gd name="T10" fmla="*/ 2147483646 w 320"/>
              <a:gd name="T11" fmla="*/ 2147483646 h 234"/>
              <a:gd name="T12" fmla="*/ 2147483646 w 320"/>
              <a:gd name="T13" fmla="*/ 2147483646 h 234"/>
              <a:gd name="T14" fmla="*/ 2147483646 w 320"/>
              <a:gd name="T15" fmla="*/ 2147483646 h 234"/>
              <a:gd name="T16" fmla="*/ 2147483646 w 320"/>
              <a:gd name="T17" fmla="*/ 2147483646 h 234"/>
              <a:gd name="T18" fmla="*/ 0 w 320"/>
              <a:gd name="T19" fmla="*/ 0 h 234"/>
              <a:gd name="T20" fmla="*/ 2147483646 w 320"/>
              <a:gd name="T21" fmla="*/ 0 h 234"/>
              <a:gd name="T22" fmla="*/ 2147483646 w 320"/>
              <a:gd name="T23" fmla="*/ 0 h 234"/>
              <a:gd name="T24" fmla="*/ 2147483646 w 320"/>
              <a:gd name="T25" fmla="*/ 2147483646 h 234"/>
              <a:gd name="T26" fmla="*/ 2147483646 w 320"/>
              <a:gd name="T27" fmla="*/ 2147483646 h 234"/>
              <a:gd name="T28" fmla="*/ 2147483646 w 320"/>
              <a:gd name="T29" fmla="*/ 2147483646 h 234"/>
              <a:gd name="T30" fmla="*/ 2147483646 w 320"/>
              <a:gd name="T31" fmla="*/ 2147483646 h 2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
              <a:gd name="T49" fmla="*/ 0 h 234"/>
              <a:gd name="T50" fmla="*/ 320 w 320"/>
              <a:gd name="T51" fmla="*/ 234 h 2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 h="234">
                <a:moveTo>
                  <a:pt x="304" y="172"/>
                </a:moveTo>
                <a:lnTo>
                  <a:pt x="296" y="210"/>
                </a:lnTo>
                <a:lnTo>
                  <a:pt x="320" y="234"/>
                </a:lnTo>
                <a:lnTo>
                  <a:pt x="264" y="218"/>
                </a:lnTo>
                <a:lnTo>
                  <a:pt x="208" y="156"/>
                </a:lnTo>
                <a:lnTo>
                  <a:pt x="184" y="156"/>
                </a:lnTo>
                <a:lnTo>
                  <a:pt x="160" y="109"/>
                </a:lnTo>
                <a:lnTo>
                  <a:pt x="144" y="109"/>
                </a:lnTo>
                <a:lnTo>
                  <a:pt x="24" y="24"/>
                </a:lnTo>
                <a:lnTo>
                  <a:pt x="0" y="0"/>
                </a:lnTo>
                <a:lnTo>
                  <a:pt x="24" y="0"/>
                </a:lnTo>
                <a:lnTo>
                  <a:pt x="120" y="0"/>
                </a:lnTo>
                <a:lnTo>
                  <a:pt x="224" y="117"/>
                </a:lnTo>
                <a:lnTo>
                  <a:pt x="256" y="117"/>
                </a:lnTo>
                <a:lnTo>
                  <a:pt x="304" y="156"/>
                </a:lnTo>
                <a:lnTo>
                  <a:pt x="304" y="172"/>
                </a:lnTo>
                <a:close/>
              </a:path>
            </a:pathLst>
          </a:custGeom>
          <a:solidFill>
            <a:srgbClr val="FFFF99"/>
          </a:solidFill>
          <a:ln w="12700">
            <a:solidFill>
              <a:schemeClr val="tx1"/>
            </a:solidFill>
            <a:prstDash val="solid"/>
            <a:round/>
            <a:headEnd/>
            <a:tailEnd/>
          </a:ln>
        </p:spPr>
        <p:txBody>
          <a:bodyPr/>
          <a:lstStyle/>
          <a:p>
            <a:endParaRPr lang="en-US"/>
          </a:p>
        </p:txBody>
      </p:sp>
      <p:sp>
        <p:nvSpPr>
          <p:cNvPr id="241" name="Freeform 238"/>
          <p:cNvSpPr>
            <a:spLocks/>
          </p:cNvSpPr>
          <p:nvPr/>
        </p:nvSpPr>
        <p:spPr bwMode="auto">
          <a:xfrm>
            <a:off x="8623300" y="3516314"/>
            <a:ext cx="844550" cy="452437"/>
          </a:xfrm>
          <a:custGeom>
            <a:avLst/>
            <a:gdLst>
              <a:gd name="T0" fmla="*/ 2147483646 w 464"/>
              <a:gd name="T1" fmla="*/ 2147483646 h 249"/>
              <a:gd name="T2" fmla="*/ 0 w 464"/>
              <a:gd name="T3" fmla="*/ 2147483646 h 249"/>
              <a:gd name="T4" fmla="*/ 2147483646 w 464"/>
              <a:gd name="T5" fmla="*/ 2147483646 h 249"/>
              <a:gd name="T6" fmla="*/ 2147483646 w 464"/>
              <a:gd name="T7" fmla="*/ 2147483646 h 249"/>
              <a:gd name="T8" fmla="*/ 2147483646 w 464"/>
              <a:gd name="T9" fmla="*/ 2147483646 h 249"/>
              <a:gd name="T10" fmla="*/ 2147483646 w 464"/>
              <a:gd name="T11" fmla="*/ 2147483646 h 249"/>
              <a:gd name="T12" fmla="*/ 2147483646 w 464"/>
              <a:gd name="T13" fmla="*/ 2147483646 h 249"/>
              <a:gd name="T14" fmla="*/ 2147483646 w 464"/>
              <a:gd name="T15" fmla="*/ 2147483646 h 249"/>
              <a:gd name="T16" fmla="*/ 2147483646 w 464"/>
              <a:gd name="T17" fmla="*/ 2147483646 h 249"/>
              <a:gd name="T18" fmla="*/ 2147483646 w 464"/>
              <a:gd name="T19" fmla="*/ 2147483646 h 249"/>
              <a:gd name="T20" fmla="*/ 2147483646 w 464"/>
              <a:gd name="T21" fmla="*/ 2147483646 h 249"/>
              <a:gd name="T22" fmla="*/ 2147483646 w 464"/>
              <a:gd name="T23" fmla="*/ 2147483646 h 249"/>
              <a:gd name="T24" fmla="*/ 2147483646 w 464"/>
              <a:gd name="T25" fmla="*/ 0 h 249"/>
              <a:gd name="T26" fmla="*/ 2147483646 w 464"/>
              <a:gd name="T27" fmla="*/ 2147483646 h 249"/>
              <a:gd name="T28" fmla="*/ 2147483646 w 464"/>
              <a:gd name="T29" fmla="*/ 2147483646 h 249"/>
              <a:gd name="T30" fmla="*/ 2147483646 w 464"/>
              <a:gd name="T31" fmla="*/ 2147483646 h 249"/>
              <a:gd name="T32" fmla="*/ 2147483646 w 464"/>
              <a:gd name="T33" fmla="*/ 2147483646 h 249"/>
              <a:gd name="T34" fmla="*/ 2147483646 w 464"/>
              <a:gd name="T35" fmla="*/ 2147483646 h 249"/>
              <a:gd name="T36" fmla="*/ 2147483646 w 464"/>
              <a:gd name="T37" fmla="*/ 2147483646 h 249"/>
              <a:gd name="T38" fmla="*/ 2147483646 w 464"/>
              <a:gd name="T39" fmla="*/ 2147483646 h 249"/>
              <a:gd name="T40" fmla="*/ 2147483646 w 464"/>
              <a:gd name="T41" fmla="*/ 2147483646 h 249"/>
              <a:gd name="T42" fmla="*/ 2147483646 w 464"/>
              <a:gd name="T43" fmla="*/ 2147483646 h 249"/>
              <a:gd name="T44" fmla="*/ 2147483646 w 464"/>
              <a:gd name="T45" fmla="*/ 2147483646 h 249"/>
              <a:gd name="T46" fmla="*/ 2147483646 w 464"/>
              <a:gd name="T47" fmla="*/ 2147483646 h 249"/>
              <a:gd name="T48" fmla="*/ 2147483646 w 464"/>
              <a:gd name="T49" fmla="*/ 2147483646 h 249"/>
              <a:gd name="T50" fmla="*/ 2147483646 w 464"/>
              <a:gd name="T51" fmla="*/ 2147483646 h 249"/>
              <a:gd name="T52" fmla="*/ 2147483646 w 464"/>
              <a:gd name="T53" fmla="*/ 2147483646 h 249"/>
              <a:gd name="T54" fmla="*/ 2147483646 w 464"/>
              <a:gd name="T55" fmla="*/ 2147483646 h 249"/>
              <a:gd name="T56" fmla="*/ 2147483646 w 464"/>
              <a:gd name="T57" fmla="*/ 2147483646 h 249"/>
              <a:gd name="T58" fmla="*/ 2147483646 w 464"/>
              <a:gd name="T59" fmla="*/ 2147483646 h 2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4"/>
              <a:gd name="T91" fmla="*/ 0 h 249"/>
              <a:gd name="T92" fmla="*/ 464 w 464"/>
              <a:gd name="T93" fmla="*/ 249 h 2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4" h="249">
                <a:moveTo>
                  <a:pt x="16" y="203"/>
                </a:moveTo>
                <a:lnTo>
                  <a:pt x="0" y="179"/>
                </a:lnTo>
                <a:lnTo>
                  <a:pt x="40" y="179"/>
                </a:lnTo>
                <a:lnTo>
                  <a:pt x="56" y="156"/>
                </a:lnTo>
                <a:lnTo>
                  <a:pt x="208" y="148"/>
                </a:lnTo>
                <a:lnTo>
                  <a:pt x="280" y="117"/>
                </a:lnTo>
                <a:lnTo>
                  <a:pt x="256" y="109"/>
                </a:lnTo>
                <a:lnTo>
                  <a:pt x="272" y="94"/>
                </a:lnTo>
                <a:lnTo>
                  <a:pt x="272" y="63"/>
                </a:lnTo>
                <a:lnTo>
                  <a:pt x="320" y="94"/>
                </a:lnTo>
                <a:lnTo>
                  <a:pt x="312" y="55"/>
                </a:lnTo>
                <a:lnTo>
                  <a:pt x="344" y="55"/>
                </a:lnTo>
                <a:lnTo>
                  <a:pt x="360" y="0"/>
                </a:lnTo>
                <a:lnTo>
                  <a:pt x="384" y="31"/>
                </a:lnTo>
                <a:lnTo>
                  <a:pt x="368" y="86"/>
                </a:lnTo>
                <a:lnTo>
                  <a:pt x="408" y="78"/>
                </a:lnTo>
                <a:lnTo>
                  <a:pt x="416" y="31"/>
                </a:lnTo>
                <a:lnTo>
                  <a:pt x="464" y="55"/>
                </a:lnTo>
                <a:lnTo>
                  <a:pt x="440" y="109"/>
                </a:lnTo>
                <a:lnTo>
                  <a:pt x="392" y="133"/>
                </a:lnTo>
                <a:lnTo>
                  <a:pt x="336" y="218"/>
                </a:lnTo>
                <a:lnTo>
                  <a:pt x="304" y="210"/>
                </a:lnTo>
                <a:lnTo>
                  <a:pt x="304" y="187"/>
                </a:lnTo>
                <a:lnTo>
                  <a:pt x="288" y="179"/>
                </a:lnTo>
                <a:lnTo>
                  <a:pt x="280" y="210"/>
                </a:lnTo>
                <a:lnTo>
                  <a:pt x="256" y="203"/>
                </a:lnTo>
                <a:lnTo>
                  <a:pt x="232" y="218"/>
                </a:lnTo>
                <a:lnTo>
                  <a:pt x="144" y="218"/>
                </a:lnTo>
                <a:lnTo>
                  <a:pt x="48" y="249"/>
                </a:lnTo>
                <a:lnTo>
                  <a:pt x="16" y="203"/>
                </a:lnTo>
                <a:close/>
              </a:path>
            </a:pathLst>
          </a:custGeom>
          <a:solidFill>
            <a:srgbClr val="FFFF99"/>
          </a:solidFill>
          <a:ln w="12700">
            <a:solidFill>
              <a:schemeClr val="tx1"/>
            </a:solidFill>
            <a:prstDash val="solid"/>
            <a:round/>
            <a:headEnd/>
            <a:tailEnd/>
          </a:ln>
        </p:spPr>
        <p:txBody>
          <a:bodyPr/>
          <a:lstStyle/>
          <a:p>
            <a:endParaRPr lang="en-US"/>
          </a:p>
        </p:txBody>
      </p:sp>
      <p:sp>
        <p:nvSpPr>
          <p:cNvPr id="242" name="Freeform 239"/>
          <p:cNvSpPr>
            <a:spLocks/>
          </p:cNvSpPr>
          <p:nvPr/>
        </p:nvSpPr>
        <p:spPr bwMode="auto">
          <a:xfrm>
            <a:off x="9104314" y="3516314"/>
            <a:ext cx="581025" cy="568325"/>
          </a:xfrm>
          <a:custGeom>
            <a:avLst/>
            <a:gdLst>
              <a:gd name="T0" fmla="*/ 2147483646 w 320"/>
              <a:gd name="T1" fmla="*/ 0 h 312"/>
              <a:gd name="T2" fmla="*/ 2147483646 w 320"/>
              <a:gd name="T3" fmla="*/ 2147483646 h 312"/>
              <a:gd name="T4" fmla="*/ 2147483646 w 320"/>
              <a:gd name="T5" fmla="*/ 2147483646 h 312"/>
              <a:gd name="T6" fmla="*/ 2147483646 w 320"/>
              <a:gd name="T7" fmla="*/ 2147483646 h 312"/>
              <a:gd name="T8" fmla="*/ 2147483646 w 320"/>
              <a:gd name="T9" fmla="*/ 2147483646 h 312"/>
              <a:gd name="T10" fmla="*/ 0 w 320"/>
              <a:gd name="T11" fmla="*/ 2147483646 h 312"/>
              <a:gd name="T12" fmla="*/ 2147483646 w 320"/>
              <a:gd name="T13" fmla="*/ 2147483646 h 312"/>
              <a:gd name="T14" fmla="*/ 2147483646 w 320"/>
              <a:gd name="T15" fmla="*/ 2147483646 h 312"/>
              <a:gd name="T16" fmla="*/ 2147483646 w 320"/>
              <a:gd name="T17" fmla="*/ 0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312"/>
              <a:gd name="T29" fmla="*/ 320 w 320"/>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312">
                <a:moveTo>
                  <a:pt x="312" y="0"/>
                </a:moveTo>
                <a:lnTo>
                  <a:pt x="320" y="8"/>
                </a:lnTo>
                <a:lnTo>
                  <a:pt x="144" y="179"/>
                </a:lnTo>
                <a:lnTo>
                  <a:pt x="56" y="312"/>
                </a:lnTo>
                <a:lnTo>
                  <a:pt x="48" y="273"/>
                </a:lnTo>
                <a:lnTo>
                  <a:pt x="0" y="242"/>
                </a:lnTo>
                <a:lnTo>
                  <a:pt x="64" y="265"/>
                </a:lnTo>
                <a:lnTo>
                  <a:pt x="128" y="179"/>
                </a:lnTo>
                <a:lnTo>
                  <a:pt x="312" y="0"/>
                </a:lnTo>
                <a:close/>
              </a:path>
            </a:pathLst>
          </a:custGeom>
          <a:solidFill>
            <a:srgbClr val="FFFF99"/>
          </a:solidFill>
          <a:ln w="12700">
            <a:solidFill>
              <a:schemeClr val="tx1"/>
            </a:solidFill>
            <a:prstDash val="solid"/>
            <a:round/>
            <a:headEnd/>
            <a:tailEnd/>
          </a:ln>
        </p:spPr>
        <p:txBody>
          <a:bodyPr/>
          <a:lstStyle/>
          <a:p>
            <a:endParaRPr lang="en-US"/>
          </a:p>
        </p:txBody>
      </p:sp>
      <p:sp>
        <p:nvSpPr>
          <p:cNvPr id="243" name="Freeform 240"/>
          <p:cNvSpPr>
            <a:spLocks/>
          </p:cNvSpPr>
          <p:nvPr/>
        </p:nvSpPr>
        <p:spPr bwMode="auto">
          <a:xfrm>
            <a:off x="8682038" y="3927476"/>
            <a:ext cx="392112" cy="85725"/>
          </a:xfrm>
          <a:custGeom>
            <a:avLst/>
            <a:gdLst>
              <a:gd name="T0" fmla="*/ 2147483646 w 216"/>
              <a:gd name="T1" fmla="*/ 0 h 47"/>
              <a:gd name="T2" fmla="*/ 2147483646 w 216"/>
              <a:gd name="T3" fmla="*/ 2147483646 h 47"/>
              <a:gd name="T4" fmla="*/ 0 w 216"/>
              <a:gd name="T5" fmla="*/ 2147483646 h 47"/>
              <a:gd name="T6" fmla="*/ 2147483646 w 216"/>
              <a:gd name="T7" fmla="*/ 2147483646 h 47"/>
              <a:gd name="T8" fmla="*/ 2147483646 w 216"/>
              <a:gd name="T9" fmla="*/ 0 h 47"/>
              <a:gd name="T10" fmla="*/ 0 60000 65536"/>
              <a:gd name="T11" fmla="*/ 0 60000 65536"/>
              <a:gd name="T12" fmla="*/ 0 60000 65536"/>
              <a:gd name="T13" fmla="*/ 0 60000 65536"/>
              <a:gd name="T14" fmla="*/ 0 60000 65536"/>
              <a:gd name="T15" fmla="*/ 0 w 216"/>
              <a:gd name="T16" fmla="*/ 0 h 47"/>
              <a:gd name="T17" fmla="*/ 216 w 216"/>
              <a:gd name="T18" fmla="*/ 47 h 47"/>
            </a:gdLst>
            <a:ahLst/>
            <a:cxnLst>
              <a:cxn ang="T10">
                <a:pos x="T0" y="T1"/>
              </a:cxn>
              <a:cxn ang="T11">
                <a:pos x="T2" y="T3"/>
              </a:cxn>
              <a:cxn ang="T12">
                <a:pos x="T4" y="T5"/>
              </a:cxn>
              <a:cxn ang="T13">
                <a:pos x="T6" y="T7"/>
              </a:cxn>
              <a:cxn ang="T14">
                <a:pos x="T8" y="T9"/>
              </a:cxn>
            </a:cxnLst>
            <a:rect l="T15" t="T16" r="T17" b="T18"/>
            <a:pathLst>
              <a:path w="216" h="47">
                <a:moveTo>
                  <a:pt x="176" y="0"/>
                </a:moveTo>
                <a:lnTo>
                  <a:pt x="216" y="16"/>
                </a:lnTo>
                <a:lnTo>
                  <a:pt x="0" y="47"/>
                </a:lnTo>
                <a:lnTo>
                  <a:pt x="24" y="31"/>
                </a:lnTo>
                <a:lnTo>
                  <a:pt x="176" y="0"/>
                </a:lnTo>
                <a:close/>
              </a:path>
            </a:pathLst>
          </a:custGeom>
          <a:solidFill>
            <a:srgbClr val="FFFF99"/>
          </a:solidFill>
          <a:ln w="12700">
            <a:solidFill>
              <a:schemeClr val="tx1"/>
            </a:solidFill>
            <a:prstDash val="solid"/>
            <a:round/>
            <a:headEnd/>
            <a:tailEnd/>
          </a:ln>
        </p:spPr>
        <p:txBody>
          <a:bodyPr/>
          <a:lstStyle/>
          <a:p>
            <a:endParaRPr lang="en-US"/>
          </a:p>
        </p:txBody>
      </p:sp>
      <p:sp>
        <p:nvSpPr>
          <p:cNvPr id="244" name="Freeform 241"/>
          <p:cNvSpPr>
            <a:spLocks/>
          </p:cNvSpPr>
          <p:nvPr/>
        </p:nvSpPr>
        <p:spPr bwMode="auto">
          <a:xfrm>
            <a:off x="9045576" y="2117726"/>
            <a:ext cx="290513" cy="352425"/>
          </a:xfrm>
          <a:custGeom>
            <a:avLst/>
            <a:gdLst>
              <a:gd name="T0" fmla="*/ 2147483646 w 160"/>
              <a:gd name="T1" fmla="*/ 2147483646 h 194"/>
              <a:gd name="T2" fmla="*/ 2147483646 w 160"/>
              <a:gd name="T3" fmla="*/ 2147483646 h 194"/>
              <a:gd name="T4" fmla="*/ 2147483646 w 160"/>
              <a:gd name="T5" fmla="*/ 2147483646 h 194"/>
              <a:gd name="T6" fmla="*/ 0 w 160"/>
              <a:gd name="T7" fmla="*/ 2147483646 h 194"/>
              <a:gd name="T8" fmla="*/ 2147483646 w 160"/>
              <a:gd name="T9" fmla="*/ 2147483646 h 194"/>
              <a:gd name="T10" fmla="*/ 2147483646 w 160"/>
              <a:gd name="T11" fmla="*/ 2147483646 h 194"/>
              <a:gd name="T12" fmla="*/ 2147483646 w 160"/>
              <a:gd name="T13" fmla="*/ 0 h 194"/>
              <a:gd name="T14" fmla="*/ 2147483646 w 160"/>
              <a:gd name="T15" fmla="*/ 2147483646 h 194"/>
              <a:gd name="T16" fmla="*/ 2147483646 w 160"/>
              <a:gd name="T17" fmla="*/ 2147483646 h 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
              <a:gd name="T28" fmla="*/ 0 h 194"/>
              <a:gd name="T29" fmla="*/ 160 w 160"/>
              <a:gd name="T30" fmla="*/ 194 h 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 h="194">
                <a:moveTo>
                  <a:pt x="160" y="155"/>
                </a:moveTo>
                <a:lnTo>
                  <a:pt x="96" y="194"/>
                </a:lnTo>
                <a:lnTo>
                  <a:pt x="24" y="179"/>
                </a:lnTo>
                <a:lnTo>
                  <a:pt x="0" y="101"/>
                </a:lnTo>
                <a:lnTo>
                  <a:pt x="24" y="31"/>
                </a:lnTo>
                <a:lnTo>
                  <a:pt x="16" y="15"/>
                </a:lnTo>
                <a:lnTo>
                  <a:pt x="72" y="0"/>
                </a:lnTo>
                <a:lnTo>
                  <a:pt x="72" y="132"/>
                </a:lnTo>
                <a:lnTo>
                  <a:pt x="160" y="155"/>
                </a:lnTo>
                <a:close/>
              </a:path>
            </a:pathLst>
          </a:custGeom>
          <a:solidFill>
            <a:srgbClr val="FFFF99"/>
          </a:solidFill>
          <a:ln w="12700">
            <a:solidFill>
              <a:schemeClr val="tx1"/>
            </a:solidFill>
            <a:prstDash val="solid"/>
            <a:round/>
            <a:headEnd/>
            <a:tailEnd/>
          </a:ln>
        </p:spPr>
        <p:txBody>
          <a:bodyPr/>
          <a:lstStyle/>
          <a:p>
            <a:endParaRPr lang="en-US"/>
          </a:p>
        </p:txBody>
      </p:sp>
      <p:sp>
        <p:nvSpPr>
          <p:cNvPr id="245" name="Freeform 242"/>
          <p:cNvSpPr>
            <a:spLocks/>
          </p:cNvSpPr>
          <p:nvPr/>
        </p:nvSpPr>
        <p:spPr bwMode="auto">
          <a:xfrm>
            <a:off x="9423400" y="1874839"/>
            <a:ext cx="465138" cy="523875"/>
          </a:xfrm>
          <a:custGeom>
            <a:avLst/>
            <a:gdLst>
              <a:gd name="T0" fmla="*/ 2147483646 w 256"/>
              <a:gd name="T1" fmla="*/ 0 h 288"/>
              <a:gd name="T2" fmla="*/ 2147483646 w 256"/>
              <a:gd name="T3" fmla="*/ 2147483646 h 288"/>
              <a:gd name="T4" fmla="*/ 2147483646 w 256"/>
              <a:gd name="T5" fmla="*/ 2147483646 h 288"/>
              <a:gd name="T6" fmla="*/ 2147483646 w 256"/>
              <a:gd name="T7" fmla="*/ 2147483646 h 288"/>
              <a:gd name="T8" fmla="*/ 2147483646 w 256"/>
              <a:gd name="T9" fmla="*/ 2147483646 h 288"/>
              <a:gd name="T10" fmla="*/ 2147483646 w 256"/>
              <a:gd name="T11" fmla="*/ 2147483646 h 288"/>
              <a:gd name="T12" fmla="*/ 2147483646 w 256"/>
              <a:gd name="T13" fmla="*/ 2147483646 h 288"/>
              <a:gd name="T14" fmla="*/ 2147483646 w 256"/>
              <a:gd name="T15" fmla="*/ 2147483646 h 288"/>
              <a:gd name="T16" fmla="*/ 2147483646 w 256"/>
              <a:gd name="T17" fmla="*/ 2147483646 h 288"/>
              <a:gd name="T18" fmla="*/ 2147483646 w 256"/>
              <a:gd name="T19" fmla="*/ 2147483646 h 288"/>
              <a:gd name="T20" fmla="*/ 2147483646 w 256"/>
              <a:gd name="T21" fmla="*/ 2147483646 h 288"/>
              <a:gd name="T22" fmla="*/ 0 w 256"/>
              <a:gd name="T23" fmla="*/ 0 h 288"/>
              <a:gd name="T24" fmla="*/ 2147483646 w 256"/>
              <a:gd name="T25" fmla="*/ 0 h 288"/>
              <a:gd name="T26" fmla="*/ 2147483646 w 256"/>
              <a:gd name="T27" fmla="*/ 0 h 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288"/>
              <a:gd name="T44" fmla="*/ 256 w 256"/>
              <a:gd name="T45" fmla="*/ 288 h 2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288">
                <a:moveTo>
                  <a:pt x="136" y="0"/>
                </a:moveTo>
                <a:lnTo>
                  <a:pt x="144" y="8"/>
                </a:lnTo>
                <a:lnTo>
                  <a:pt x="112" y="24"/>
                </a:lnTo>
                <a:lnTo>
                  <a:pt x="192" y="78"/>
                </a:lnTo>
                <a:lnTo>
                  <a:pt x="256" y="257"/>
                </a:lnTo>
                <a:lnTo>
                  <a:pt x="256" y="288"/>
                </a:lnTo>
                <a:lnTo>
                  <a:pt x="232" y="273"/>
                </a:lnTo>
                <a:lnTo>
                  <a:pt x="184" y="172"/>
                </a:lnTo>
                <a:lnTo>
                  <a:pt x="184" y="156"/>
                </a:lnTo>
                <a:lnTo>
                  <a:pt x="136" y="117"/>
                </a:lnTo>
                <a:lnTo>
                  <a:pt x="104" y="117"/>
                </a:lnTo>
                <a:lnTo>
                  <a:pt x="0" y="0"/>
                </a:lnTo>
                <a:lnTo>
                  <a:pt x="96" y="0"/>
                </a:lnTo>
                <a:lnTo>
                  <a:pt x="136" y="0"/>
                </a:lnTo>
                <a:close/>
              </a:path>
            </a:pathLst>
          </a:custGeom>
          <a:solidFill>
            <a:srgbClr val="FFFF99"/>
          </a:solidFill>
          <a:ln w="12700">
            <a:solidFill>
              <a:schemeClr val="tx1"/>
            </a:solidFill>
            <a:prstDash val="solid"/>
            <a:round/>
            <a:headEnd/>
            <a:tailEnd/>
          </a:ln>
        </p:spPr>
        <p:txBody>
          <a:bodyPr/>
          <a:lstStyle/>
          <a:p>
            <a:endParaRPr lang="en-US"/>
          </a:p>
        </p:txBody>
      </p:sp>
      <p:sp>
        <p:nvSpPr>
          <p:cNvPr id="246" name="Freeform 243"/>
          <p:cNvSpPr>
            <a:spLocks/>
          </p:cNvSpPr>
          <p:nvPr/>
        </p:nvSpPr>
        <p:spPr bwMode="auto">
          <a:xfrm>
            <a:off x="9801226" y="1860550"/>
            <a:ext cx="117475" cy="369888"/>
          </a:xfrm>
          <a:custGeom>
            <a:avLst/>
            <a:gdLst>
              <a:gd name="T0" fmla="*/ 2147483646 w 64"/>
              <a:gd name="T1" fmla="*/ 2147483646 h 203"/>
              <a:gd name="T2" fmla="*/ 2147483646 w 64"/>
              <a:gd name="T3" fmla="*/ 2147483646 h 203"/>
              <a:gd name="T4" fmla="*/ 2147483646 w 64"/>
              <a:gd name="T5" fmla="*/ 2147483646 h 203"/>
              <a:gd name="T6" fmla="*/ 2147483646 w 64"/>
              <a:gd name="T7" fmla="*/ 2147483646 h 203"/>
              <a:gd name="T8" fmla="*/ 0 w 64"/>
              <a:gd name="T9" fmla="*/ 2147483646 h 203"/>
              <a:gd name="T10" fmla="*/ 0 w 64"/>
              <a:gd name="T11" fmla="*/ 0 h 203"/>
              <a:gd name="T12" fmla="*/ 2147483646 w 64"/>
              <a:gd name="T13" fmla="*/ 0 h 203"/>
              <a:gd name="T14" fmla="*/ 2147483646 w 64"/>
              <a:gd name="T15" fmla="*/ 2147483646 h 203"/>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203"/>
              <a:gd name="T26" fmla="*/ 64 w 64"/>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203">
                <a:moveTo>
                  <a:pt x="64" y="203"/>
                </a:moveTo>
                <a:lnTo>
                  <a:pt x="40" y="195"/>
                </a:lnTo>
                <a:lnTo>
                  <a:pt x="24" y="156"/>
                </a:lnTo>
                <a:lnTo>
                  <a:pt x="32" y="125"/>
                </a:lnTo>
                <a:lnTo>
                  <a:pt x="0" y="47"/>
                </a:lnTo>
                <a:lnTo>
                  <a:pt x="0" y="0"/>
                </a:lnTo>
                <a:lnTo>
                  <a:pt x="16" y="0"/>
                </a:lnTo>
                <a:lnTo>
                  <a:pt x="64" y="203"/>
                </a:lnTo>
                <a:close/>
              </a:path>
            </a:pathLst>
          </a:custGeom>
          <a:solidFill>
            <a:srgbClr val="FFFF99"/>
          </a:solidFill>
          <a:ln w="12700">
            <a:solidFill>
              <a:schemeClr val="tx1"/>
            </a:solidFill>
            <a:prstDash val="solid"/>
            <a:round/>
            <a:headEnd/>
            <a:tailEnd/>
          </a:ln>
        </p:spPr>
        <p:txBody>
          <a:bodyPr/>
          <a:lstStyle/>
          <a:p>
            <a:endParaRPr lang="en-US"/>
          </a:p>
        </p:txBody>
      </p:sp>
      <p:sp>
        <p:nvSpPr>
          <p:cNvPr id="247" name="Freeform 244"/>
          <p:cNvSpPr>
            <a:spLocks/>
          </p:cNvSpPr>
          <p:nvPr/>
        </p:nvSpPr>
        <p:spPr bwMode="auto">
          <a:xfrm>
            <a:off x="9699625" y="1860551"/>
            <a:ext cx="101600" cy="85725"/>
          </a:xfrm>
          <a:custGeom>
            <a:avLst/>
            <a:gdLst>
              <a:gd name="T0" fmla="*/ 2147483646 w 56"/>
              <a:gd name="T1" fmla="*/ 0 h 47"/>
              <a:gd name="T2" fmla="*/ 2147483646 w 56"/>
              <a:gd name="T3" fmla="*/ 2147483646 h 47"/>
              <a:gd name="T4" fmla="*/ 2147483646 w 56"/>
              <a:gd name="T5" fmla="*/ 2147483646 h 47"/>
              <a:gd name="T6" fmla="*/ 2147483646 w 56"/>
              <a:gd name="T7" fmla="*/ 2147483646 h 47"/>
              <a:gd name="T8" fmla="*/ 0 w 56"/>
              <a:gd name="T9" fmla="*/ 2147483646 h 47"/>
              <a:gd name="T10" fmla="*/ 2147483646 w 56"/>
              <a:gd name="T11" fmla="*/ 0 h 47"/>
              <a:gd name="T12" fmla="*/ 0 60000 65536"/>
              <a:gd name="T13" fmla="*/ 0 60000 65536"/>
              <a:gd name="T14" fmla="*/ 0 60000 65536"/>
              <a:gd name="T15" fmla="*/ 0 60000 65536"/>
              <a:gd name="T16" fmla="*/ 0 60000 65536"/>
              <a:gd name="T17" fmla="*/ 0 60000 65536"/>
              <a:gd name="T18" fmla="*/ 0 w 56"/>
              <a:gd name="T19" fmla="*/ 0 h 47"/>
              <a:gd name="T20" fmla="*/ 56 w 5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56" h="47">
                <a:moveTo>
                  <a:pt x="48" y="0"/>
                </a:moveTo>
                <a:lnTo>
                  <a:pt x="56" y="47"/>
                </a:lnTo>
                <a:lnTo>
                  <a:pt x="40" y="47"/>
                </a:lnTo>
                <a:lnTo>
                  <a:pt x="16" y="47"/>
                </a:lnTo>
                <a:lnTo>
                  <a:pt x="0" y="8"/>
                </a:lnTo>
                <a:lnTo>
                  <a:pt x="48" y="0"/>
                </a:lnTo>
                <a:close/>
              </a:path>
            </a:pathLst>
          </a:custGeom>
          <a:solidFill>
            <a:srgbClr val="FFFF99"/>
          </a:solidFill>
          <a:ln w="12700">
            <a:solidFill>
              <a:schemeClr val="tx1"/>
            </a:solidFill>
            <a:prstDash val="solid"/>
            <a:round/>
            <a:headEnd/>
            <a:tailEnd/>
          </a:ln>
        </p:spPr>
        <p:txBody>
          <a:bodyPr/>
          <a:lstStyle/>
          <a:p>
            <a:endParaRPr lang="en-US"/>
          </a:p>
        </p:txBody>
      </p:sp>
      <p:sp>
        <p:nvSpPr>
          <p:cNvPr id="248" name="Freeform 245"/>
          <p:cNvSpPr>
            <a:spLocks/>
          </p:cNvSpPr>
          <p:nvPr/>
        </p:nvSpPr>
        <p:spPr bwMode="auto">
          <a:xfrm>
            <a:off x="9699626" y="2513014"/>
            <a:ext cx="276225" cy="452437"/>
          </a:xfrm>
          <a:custGeom>
            <a:avLst/>
            <a:gdLst>
              <a:gd name="T0" fmla="*/ 2147483646 w 152"/>
              <a:gd name="T1" fmla="*/ 2147483646 h 249"/>
              <a:gd name="T2" fmla="*/ 2147483646 w 152"/>
              <a:gd name="T3" fmla="*/ 2147483646 h 249"/>
              <a:gd name="T4" fmla="*/ 2147483646 w 152"/>
              <a:gd name="T5" fmla="*/ 2147483646 h 249"/>
              <a:gd name="T6" fmla="*/ 0 w 152"/>
              <a:gd name="T7" fmla="*/ 2147483646 h 249"/>
              <a:gd name="T8" fmla="*/ 2147483646 w 152"/>
              <a:gd name="T9" fmla="*/ 2147483646 h 249"/>
              <a:gd name="T10" fmla="*/ 2147483646 w 152"/>
              <a:gd name="T11" fmla="*/ 2147483646 h 249"/>
              <a:gd name="T12" fmla="*/ 2147483646 w 152"/>
              <a:gd name="T13" fmla="*/ 2147483646 h 249"/>
              <a:gd name="T14" fmla="*/ 2147483646 w 152"/>
              <a:gd name="T15" fmla="*/ 0 h 249"/>
              <a:gd name="T16" fmla="*/ 2147483646 w 152"/>
              <a:gd name="T17" fmla="*/ 2147483646 h 249"/>
              <a:gd name="T18" fmla="*/ 2147483646 w 152"/>
              <a:gd name="T19" fmla="*/ 2147483646 h 249"/>
              <a:gd name="T20" fmla="*/ 2147483646 w 152"/>
              <a:gd name="T21" fmla="*/ 2147483646 h 249"/>
              <a:gd name="T22" fmla="*/ 2147483646 w 152"/>
              <a:gd name="T23" fmla="*/ 2147483646 h 249"/>
              <a:gd name="T24" fmla="*/ 2147483646 w 152"/>
              <a:gd name="T25" fmla="*/ 2147483646 h 249"/>
              <a:gd name="T26" fmla="*/ 2147483646 w 152"/>
              <a:gd name="T27" fmla="*/ 2147483646 h 249"/>
              <a:gd name="T28" fmla="*/ 2147483646 w 152"/>
              <a:gd name="T29" fmla="*/ 2147483646 h 249"/>
              <a:gd name="T30" fmla="*/ 2147483646 w 152"/>
              <a:gd name="T31" fmla="*/ 2147483646 h 249"/>
              <a:gd name="T32" fmla="*/ 2147483646 w 152"/>
              <a:gd name="T33" fmla="*/ 2147483646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2"/>
              <a:gd name="T52" fmla="*/ 0 h 249"/>
              <a:gd name="T53" fmla="*/ 152 w 152"/>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2" h="249">
                <a:moveTo>
                  <a:pt x="72" y="225"/>
                </a:moveTo>
                <a:lnTo>
                  <a:pt x="72" y="218"/>
                </a:lnTo>
                <a:lnTo>
                  <a:pt x="56" y="186"/>
                </a:lnTo>
                <a:lnTo>
                  <a:pt x="0" y="186"/>
                </a:lnTo>
                <a:lnTo>
                  <a:pt x="16" y="46"/>
                </a:lnTo>
                <a:lnTo>
                  <a:pt x="40" y="31"/>
                </a:lnTo>
                <a:lnTo>
                  <a:pt x="64" y="38"/>
                </a:lnTo>
                <a:lnTo>
                  <a:pt x="88" y="0"/>
                </a:lnTo>
                <a:lnTo>
                  <a:pt x="104" y="7"/>
                </a:lnTo>
                <a:lnTo>
                  <a:pt x="128" y="31"/>
                </a:lnTo>
                <a:lnTo>
                  <a:pt x="152" y="101"/>
                </a:lnTo>
                <a:lnTo>
                  <a:pt x="152" y="171"/>
                </a:lnTo>
                <a:lnTo>
                  <a:pt x="120" y="171"/>
                </a:lnTo>
                <a:lnTo>
                  <a:pt x="144" y="210"/>
                </a:lnTo>
                <a:lnTo>
                  <a:pt x="128" y="233"/>
                </a:lnTo>
                <a:lnTo>
                  <a:pt x="96" y="249"/>
                </a:lnTo>
                <a:lnTo>
                  <a:pt x="72" y="225"/>
                </a:lnTo>
                <a:close/>
              </a:path>
            </a:pathLst>
          </a:custGeom>
          <a:solidFill>
            <a:srgbClr val="FFFF99"/>
          </a:solidFill>
          <a:ln w="12700">
            <a:solidFill>
              <a:schemeClr val="tx1"/>
            </a:solidFill>
            <a:prstDash val="solid"/>
            <a:round/>
            <a:headEnd/>
            <a:tailEnd/>
          </a:ln>
        </p:spPr>
        <p:txBody>
          <a:bodyPr/>
          <a:lstStyle/>
          <a:p>
            <a:endParaRPr lang="en-US"/>
          </a:p>
        </p:txBody>
      </p:sp>
      <p:sp>
        <p:nvSpPr>
          <p:cNvPr id="249" name="Freeform 246"/>
          <p:cNvSpPr>
            <a:spLocks/>
          </p:cNvSpPr>
          <p:nvPr/>
        </p:nvSpPr>
        <p:spPr bwMode="auto">
          <a:xfrm>
            <a:off x="9918700" y="2230438"/>
            <a:ext cx="217488" cy="481012"/>
          </a:xfrm>
          <a:custGeom>
            <a:avLst/>
            <a:gdLst>
              <a:gd name="T0" fmla="*/ 0 w 120"/>
              <a:gd name="T1" fmla="*/ 0 h 265"/>
              <a:gd name="T2" fmla="*/ 2147483646 w 120"/>
              <a:gd name="T3" fmla="*/ 2147483646 h 265"/>
              <a:gd name="T4" fmla="*/ 2147483646 w 120"/>
              <a:gd name="T5" fmla="*/ 2147483646 h 265"/>
              <a:gd name="T6" fmla="*/ 2147483646 w 120"/>
              <a:gd name="T7" fmla="*/ 2147483646 h 265"/>
              <a:gd name="T8" fmla="*/ 2147483646 w 120"/>
              <a:gd name="T9" fmla="*/ 2147483646 h 265"/>
              <a:gd name="T10" fmla="*/ 0 w 120"/>
              <a:gd name="T11" fmla="*/ 0 h 265"/>
              <a:gd name="T12" fmla="*/ 0 60000 65536"/>
              <a:gd name="T13" fmla="*/ 0 60000 65536"/>
              <a:gd name="T14" fmla="*/ 0 60000 65536"/>
              <a:gd name="T15" fmla="*/ 0 60000 65536"/>
              <a:gd name="T16" fmla="*/ 0 60000 65536"/>
              <a:gd name="T17" fmla="*/ 0 60000 65536"/>
              <a:gd name="T18" fmla="*/ 0 w 120"/>
              <a:gd name="T19" fmla="*/ 0 h 265"/>
              <a:gd name="T20" fmla="*/ 120 w 120"/>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120" h="265">
                <a:moveTo>
                  <a:pt x="0" y="0"/>
                </a:moveTo>
                <a:lnTo>
                  <a:pt x="120" y="265"/>
                </a:lnTo>
                <a:lnTo>
                  <a:pt x="80" y="202"/>
                </a:lnTo>
                <a:lnTo>
                  <a:pt x="72" y="171"/>
                </a:lnTo>
                <a:lnTo>
                  <a:pt x="24" y="132"/>
                </a:lnTo>
                <a:lnTo>
                  <a:pt x="0" y="0"/>
                </a:lnTo>
                <a:close/>
              </a:path>
            </a:pathLst>
          </a:custGeom>
          <a:solidFill>
            <a:srgbClr val="FFFF99"/>
          </a:solidFill>
          <a:ln w="12700">
            <a:solidFill>
              <a:schemeClr val="tx1"/>
            </a:solidFill>
            <a:prstDash val="solid"/>
            <a:round/>
            <a:headEnd/>
            <a:tailEnd/>
          </a:ln>
        </p:spPr>
        <p:txBody>
          <a:bodyPr/>
          <a:lstStyle/>
          <a:p>
            <a:endParaRPr lang="en-US"/>
          </a:p>
        </p:txBody>
      </p:sp>
      <p:sp>
        <p:nvSpPr>
          <p:cNvPr id="250" name="Freeform 247"/>
          <p:cNvSpPr>
            <a:spLocks/>
          </p:cNvSpPr>
          <p:nvPr/>
        </p:nvSpPr>
        <p:spPr bwMode="auto">
          <a:xfrm>
            <a:off x="9947276" y="2724151"/>
            <a:ext cx="276225" cy="665163"/>
          </a:xfrm>
          <a:custGeom>
            <a:avLst/>
            <a:gdLst>
              <a:gd name="T0" fmla="*/ 2147483646 w 152"/>
              <a:gd name="T1" fmla="*/ 0 h 366"/>
              <a:gd name="T2" fmla="*/ 2147483646 w 152"/>
              <a:gd name="T3" fmla="*/ 2147483646 h 366"/>
              <a:gd name="T4" fmla="*/ 2147483646 w 152"/>
              <a:gd name="T5" fmla="*/ 2147483646 h 366"/>
              <a:gd name="T6" fmla="*/ 2147483646 w 152"/>
              <a:gd name="T7" fmla="*/ 2147483646 h 366"/>
              <a:gd name="T8" fmla="*/ 2147483646 w 152"/>
              <a:gd name="T9" fmla="*/ 2147483646 h 366"/>
              <a:gd name="T10" fmla="*/ 0 w 152"/>
              <a:gd name="T11" fmla="*/ 2147483646 h 366"/>
              <a:gd name="T12" fmla="*/ 2147483646 w 152"/>
              <a:gd name="T13" fmla="*/ 2147483646 h 366"/>
              <a:gd name="T14" fmla="*/ 2147483646 w 152"/>
              <a:gd name="T15" fmla="*/ 2147483646 h 366"/>
              <a:gd name="T16" fmla="*/ 2147483646 w 152"/>
              <a:gd name="T17" fmla="*/ 0 h 3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366"/>
              <a:gd name="T29" fmla="*/ 152 w 152"/>
              <a:gd name="T30" fmla="*/ 366 h 3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366">
                <a:moveTo>
                  <a:pt x="112" y="0"/>
                </a:moveTo>
                <a:lnTo>
                  <a:pt x="152" y="109"/>
                </a:lnTo>
                <a:lnTo>
                  <a:pt x="112" y="343"/>
                </a:lnTo>
                <a:lnTo>
                  <a:pt x="80" y="335"/>
                </a:lnTo>
                <a:lnTo>
                  <a:pt x="8" y="366"/>
                </a:lnTo>
                <a:lnTo>
                  <a:pt x="0" y="358"/>
                </a:lnTo>
                <a:lnTo>
                  <a:pt x="112" y="304"/>
                </a:lnTo>
                <a:lnTo>
                  <a:pt x="136" y="109"/>
                </a:lnTo>
                <a:lnTo>
                  <a:pt x="112" y="0"/>
                </a:lnTo>
                <a:close/>
              </a:path>
            </a:pathLst>
          </a:custGeom>
          <a:solidFill>
            <a:srgbClr val="FFFF99"/>
          </a:solidFill>
          <a:ln w="12700">
            <a:solidFill>
              <a:schemeClr val="tx1"/>
            </a:solidFill>
            <a:prstDash val="solid"/>
            <a:round/>
            <a:headEnd/>
            <a:tailEnd/>
          </a:ln>
        </p:spPr>
        <p:txBody>
          <a:bodyPr/>
          <a:lstStyle/>
          <a:p>
            <a:endParaRPr lang="en-US"/>
          </a:p>
        </p:txBody>
      </p:sp>
      <p:sp>
        <p:nvSpPr>
          <p:cNvPr id="251" name="Freeform 248"/>
          <p:cNvSpPr>
            <a:spLocks/>
          </p:cNvSpPr>
          <p:nvPr/>
        </p:nvSpPr>
        <p:spPr bwMode="auto">
          <a:xfrm>
            <a:off x="8828089" y="1860551"/>
            <a:ext cx="465137" cy="284163"/>
          </a:xfrm>
          <a:custGeom>
            <a:avLst/>
            <a:gdLst>
              <a:gd name="T0" fmla="*/ 2147483646 w 256"/>
              <a:gd name="T1" fmla="*/ 2147483646 h 156"/>
              <a:gd name="T2" fmla="*/ 2147483646 w 256"/>
              <a:gd name="T3" fmla="*/ 2147483646 h 156"/>
              <a:gd name="T4" fmla="*/ 2147483646 w 256"/>
              <a:gd name="T5" fmla="*/ 2147483646 h 156"/>
              <a:gd name="T6" fmla="*/ 0 w 256"/>
              <a:gd name="T7" fmla="*/ 2147483646 h 156"/>
              <a:gd name="T8" fmla="*/ 2147483646 w 256"/>
              <a:gd name="T9" fmla="*/ 2147483646 h 156"/>
              <a:gd name="T10" fmla="*/ 2147483646 w 256"/>
              <a:gd name="T11" fmla="*/ 0 h 156"/>
              <a:gd name="T12" fmla="*/ 2147483646 w 256"/>
              <a:gd name="T13" fmla="*/ 2147483646 h 156"/>
              <a:gd name="T14" fmla="*/ 2147483646 w 256"/>
              <a:gd name="T15" fmla="*/ 2147483646 h 156"/>
              <a:gd name="T16" fmla="*/ 2147483646 w 256"/>
              <a:gd name="T17" fmla="*/ 2147483646 h 156"/>
              <a:gd name="T18" fmla="*/ 2147483646 w 256"/>
              <a:gd name="T19" fmla="*/ 2147483646 h 156"/>
              <a:gd name="T20" fmla="*/ 2147483646 w 256"/>
              <a:gd name="T21" fmla="*/ 2147483646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6"/>
              <a:gd name="T34" fmla="*/ 0 h 156"/>
              <a:gd name="T35" fmla="*/ 256 w 256"/>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6" h="156">
                <a:moveTo>
                  <a:pt x="136" y="156"/>
                </a:moveTo>
                <a:lnTo>
                  <a:pt x="128" y="156"/>
                </a:lnTo>
                <a:lnTo>
                  <a:pt x="88" y="117"/>
                </a:lnTo>
                <a:lnTo>
                  <a:pt x="0" y="86"/>
                </a:lnTo>
                <a:lnTo>
                  <a:pt x="16" y="8"/>
                </a:lnTo>
                <a:lnTo>
                  <a:pt x="16" y="0"/>
                </a:lnTo>
                <a:lnTo>
                  <a:pt x="208" y="8"/>
                </a:lnTo>
                <a:lnTo>
                  <a:pt x="232" y="32"/>
                </a:lnTo>
                <a:lnTo>
                  <a:pt x="256" y="109"/>
                </a:lnTo>
                <a:lnTo>
                  <a:pt x="192" y="141"/>
                </a:lnTo>
                <a:lnTo>
                  <a:pt x="136" y="156"/>
                </a:lnTo>
                <a:close/>
              </a:path>
            </a:pathLst>
          </a:custGeom>
          <a:solidFill>
            <a:srgbClr val="FFFF99"/>
          </a:solidFill>
          <a:ln w="12700">
            <a:solidFill>
              <a:schemeClr val="tx1"/>
            </a:solidFill>
            <a:prstDash val="solid"/>
            <a:round/>
            <a:headEnd/>
            <a:tailEnd/>
          </a:ln>
        </p:spPr>
        <p:txBody>
          <a:bodyPr/>
          <a:lstStyle/>
          <a:p>
            <a:endParaRPr lang="en-US"/>
          </a:p>
        </p:txBody>
      </p:sp>
      <p:sp>
        <p:nvSpPr>
          <p:cNvPr id="252" name="Freeform 249"/>
          <p:cNvSpPr>
            <a:spLocks/>
          </p:cNvSpPr>
          <p:nvPr/>
        </p:nvSpPr>
        <p:spPr bwMode="auto">
          <a:xfrm>
            <a:off x="9118600" y="2809875"/>
            <a:ext cx="712788" cy="425450"/>
          </a:xfrm>
          <a:custGeom>
            <a:avLst/>
            <a:gdLst>
              <a:gd name="T0" fmla="*/ 2147483646 w 392"/>
              <a:gd name="T1" fmla="*/ 2147483646 h 234"/>
              <a:gd name="T2" fmla="*/ 2147483646 w 392"/>
              <a:gd name="T3" fmla="*/ 2147483646 h 234"/>
              <a:gd name="T4" fmla="*/ 2147483646 w 392"/>
              <a:gd name="T5" fmla="*/ 2147483646 h 234"/>
              <a:gd name="T6" fmla="*/ 2147483646 w 392"/>
              <a:gd name="T7" fmla="*/ 2147483646 h 234"/>
              <a:gd name="T8" fmla="*/ 2147483646 w 392"/>
              <a:gd name="T9" fmla="*/ 2147483646 h 234"/>
              <a:gd name="T10" fmla="*/ 2147483646 w 392"/>
              <a:gd name="T11" fmla="*/ 2147483646 h 234"/>
              <a:gd name="T12" fmla="*/ 2147483646 w 392"/>
              <a:gd name="T13" fmla="*/ 2147483646 h 234"/>
              <a:gd name="T14" fmla="*/ 2147483646 w 392"/>
              <a:gd name="T15" fmla="*/ 2147483646 h 234"/>
              <a:gd name="T16" fmla="*/ 2147483646 w 392"/>
              <a:gd name="T17" fmla="*/ 2147483646 h 234"/>
              <a:gd name="T18" fmla="*/ 2147483646 w 392"/>
              <a:gd name="T19" fmla="*/ 2147483646 h 234"/>
              <a:gd name="T20" fmla="*/ 2147483646 w 392"/>
              <a:gd name="T21" fmla="*/ 2147483646 h 234"/>
              <a:gd name="T22" fmla="*/ 2147483646 w 392"/>
              <a:gd name="T23" fmla="*/ 2147483646 h 234"/>
              <a:gd name="T24" fmla="*/ 2147483646 w 392"/>
              <a:gd name="T25" fmla="*/ 2147483646 h 234"/>
              <a:gd name="T26" fmla="*/ 2147483646 w 392"/>
              <a:gd name="T27" fmla="*/ 2147483646 h 234"/>
              <a:gd name="T28" fmla="*/ 2147483646 w 392"/>
              <a:gd name="T29" fmla="*/ 2147483646 h 234"/>
              <a:gd name="T30" fmla="*/ 2147483646 w 392"/>
              <a:gd name="T31" fmla="*/ 2147483646 h 234"/>
              <a:gd name="T32" fmla="*/ 2147483646 w 392"/>
              <a:gd name="T33" fmla="*/ 2147483646 h 234"/>
              <a:gd name="T34" fmla="*/ 2147483646 w 392"/>
              <a:gd name="T35" fmla="*/ 2147483646 h 234"/>
              <a:gd name="T36" fmla="*/ 0 w 392"/>
              <a:gd name="T37" fmla="*/ 0 h 234"/>
              <a:gd name="T38" fmla="*/ 2147483646 w 392"/>
              <a:gd name="T39" fmla="*/ 2147483646 h 234"/>
              <a:gd name="T40" fmla="*/ 2147483646 w 392"/>
              <a:gd name="T41" fmla="*/ 2147483646 h 234"/>
              <a:gd name="T42" fmla="*/ 2147483646 w 392"/>
              <a:gd name="T43" fmla="*/ 2147483646 h 234"/>
              <a:gd name="T44" fmla="*/ 2147483646 w 392"/>
              <a:gd name="T45" fmla="*/ 2147483646 h 234"/>
              <a:gd name="T46" fmla="*/ 2147483646 w 392"/>
              <a:gd name="T47" fmla="*/ 2147483646 h 234"/>
              <a:gd name="T48" fmla="*/ 2147483646 w 392"/>
              <a:gd name="T49" fmla="*/ 2147483646 h 234"/>
              <a:gd name="T50" fmla="*/ 2147483646 w 392"/>
              <a:gd name="T51" fmla="*/ 2147483646 h 234"/>
              <a:gd name="T52" fmla="*/ 2147483646 w 392"/>
              <a:gd name="T53" fmla="*/ 2147483646 h 234"/>
              <a:gd name="T54" fmla="*/ 2147483646 w 392"/>
              <a:gd name="T55" fmla="*/ 2147483646 h 234"/>
              <a:gd name="T56" fmla="*/ 2147483646 w 392"/>
              <a:gd name="T57" fmla="*/ 2147483646 h 234"/>
              <a:gd name="T58" fmla="*/ 2147483646 w 392"/>
              <a:gd name="T59" fmla="*/ 2147483646 h 2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2"/>
              <a:gd name="T91" fmla="*/ 0 h 234"/>
              <a:gd name="T92" fmla="*/ 392 w 392"/>
              <a:gd name="T93" fmla="*/ 234 h 2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2" h="234">
                <a:moveTo>
                  <a:pt x="392" y="62"/>
                </a:moveTo>
                <a:lnTo>
                  <a:pt x="376" y="101"/>
                </a:lnTo>
                <a:lnTo>
                  <a:pt x="352" y="117"/>
                </a:lnTo>
                <a:lnTo>
                  <a:pt x="328" y="171"/>
                </a:lnTo>
                <a:lnTo>
                  <a:pt x="296" y="156"/>
                </a:lnTo>
                <a:lnTo>
                  <a:pt x="296" y="202"/>
                </a:lnTo>
                <a:lnTo>
                  <a:pt x="256" y="234"/>
                </a:lnTo>
                <a:lnTo>
                  <a:pt x="208" y="210"/>
                </a:lnTo>
                <a:lnTo>
                  <a:pt x="192" y="226"/>
                </a:lnTo>
                <a:lnTo>
                  <a:pt x="152" y="187"/>
                </a:lnTo>
                <a:lnTo>
                  <a:pt x="144" y="218"/>
                </a:lnTo>
                <a:lnTo>
                  <a:pt x="120" y="187"/>
                </a:lnTo>
                <a:lnTo>
                  <a:pt x="64" y="202"/>
                </a:lnTo>
                <a:lnTo>
                  <a:pt x="40" y="132"/>
                </a:lnTo>
                <a:lnTo>
                  <a:pt x="80" y="117"/>
                </a:lnTo>
                <a:lnTo>
                  <a:pt x="96" y="93"/>
                </a:lnTo>
                <a:lnTo>
                  <a:pt x="80" y="86"/>
                </a:lnTo>
                <a:lnTo>
                  <a:pt x="24" y="55"/>
                </a:lnTo>
                <a:lnTo>
                  <a:pt x="0" y="0"/>
                </a:lnTo>
                <a:lnTo>
                  <a:pt x="120" y="8"/>
                </a:lnTo>
                <a:lnTo>
                  <a:pt x="192" y="8"/>
                </a:lnTo>
                <a:lnTo>
                  <a:pt x="176" y="62"/>
                </a:lnTo>
                <a:lnTo>
                  <a:pt x="216" y="70"/>
                </a:lnTo>
                <a:lnTo>
                  <a:pt x="240" y="8"/>
                </a:lnTo>
                <a:lnTo>
                  <a:pt x="296" y="16"/>
                </a:lnTo>
                <a:lnTo>
                  <a:pt x="312" y="31"/>
                </a:lnTo>
                <a:lnTo>
                  <a:pt x="320" y="23"/>
                </a:lnTo>
                <a:lnTo>
                  <a:pt x="376" y="23"/>
                </a:lnTo>
                <a:lnTo>
                  <a:pt x="392" y="55"/>
                </a:lnTo>
                <a:lnTo>
                  <a:pt x="392" y="62"/>
                </a:lnTo>
                <a:close/>
              </a:path>
            </a:pathLst>
          </a:custGeom>
          <a:solidFill>
            <a:srgbClr val="FFFF99"/>
          </a:solidFill>
          <a:ln w="12700">
            <a:solidFill>
              <a:schemeClr val="tx1"/>
            </a:solidFill>
            <a:prstDash val="solid"/>
            <a:round/>
            <a:headEnd/>
            <a:tailEnd/>
          </a:ln>
        </p:spPr>
        <p:txBody>
          <a:bodyPr/>
          <a:lstStyle/>
          <a:p>
            <a:endParaRPr lang="en-US"/>
          </a:p>
        </p:txBody>
      </p:sp>
      <p:sp>
        <p:nvSpPr>
          <p:cNvPr id="253" name="Freeform 250"/>
          <p:cNvSpPr>
            <a:spLocks/>
          </p:cNvSpPr>
          <p:nvPr/>
        </p:nvSpPr>
        <p:spPr bwMode="auto">
          <a:xfrm>
            <a:off x="9713914" y="3375025"/>
            <a:ext cx="219075" cy="141288"/>
          </a:xfrm>
          <a:custGeom>
            <a:avLst/>
            <a:gdLst>
              <a:gd name="T0" fmla="*/ 2147483646 w 120"/>
              <a:gd name="T1" fmla="*/ 0 h 78"/>
              <a:gd name="T2" fmla="*/ 0 w 120"/>
              <a:gd name="T3" fmla="*/ 2147483646 h 78"/>
              <a:gd name="T4" fmla="*/ 0 w 120"/>
              <a:gd name="T5" fmla="*/ 2147483646 h 78"/>
              <a:gd name="T6" fmla="*/ 2147483646 w 120"/>
              <a:gd name="T7" fmla="*/ 0 h 78"/>
              <a:gd name="T8" fmla="*/ 0 60000 65536"/>
              <a:gd name="T9" fmla="*/ 0 60000 65536"/>
              <a:gd name="T10" fmla="*/ 0 60000 65536"/>
              <a:gd name="T11" fmla="*/ 0 60000 65536"/>
              <a:gd name="T12" fmla="*/ 0 w 120"/>
              <a:gd name="T13" fmla="*/ 0 h 78"/>
              <a:gd name="T14" fmla="*/ 120 w 120"/>
              <a:gd name="T15" fmla="*/ 78 h 78"/>
            </a:gdLst>
            <a:ahLst/>
            <a:cxnLst>
              <a:cxn ang="T8">
                <a:pos x="T0" y="T1"/>
              </a:cxn>
              <a:cxn ang="T9">
                <a:pos x="T2" y="T3"/>
              </a:cxn>
              <a:cxn ang="T10">
                <a:pos x="T4" y="T5"/>
              </a:cxn>
              <a:cxn ang="T11">
                <a:pos x="T6" y="T7"/>
              </a:cxn>
            </a:cxnLst>
            <a:rect l="T12" t="T13" r="T14" b="T15"/>
            <a:pathLst>
              <a:path w="120" h="78">
                <a:moveTo>
                  <a:pt x="120" y="0"/>
                </a:moveTo>
                <a:lnTo>
                  <a:pt x="0" y="78"/>
                </a:lnTo>
                <a:lnTo>
                  <a:pt x="0" y="47"/>
                </a:lnTo>
                <a:lnTo>
                  <a:pt x="120" y="0"/>
                </a:lnTo>
                <a:close/>
              </a:path>
            </a:pathLst>
          </a:custGeom>
          <a:solidFill>
            <a:srgbClr val="FFFF99"/>
          </a:solidFill>
          <a:ln w="12700">
            <a:solidFill>
              <a:schemeClr val="tx1"/>
            </a:solidFill>
            <a:prstDash val="solid"/>
            <a:round/>
            <a:headEnd/>
            <a:tailEnd/>
          </a:ln>
        </p:spPr>
        <p:txBody>
          <a:bodyPr/>
          <a:lstStyle/>
          <a:p>
            <a:endParaRPr lang="en-US"/>
          </a:p>
        </p:txBody>
      </p:sp>
      <p:sp>
        <p:nvSpPr>
          <p:cNvPr id="254" name="Text Box 617"/>
          <p:cNvSpPr txBox="1">
            <a:spLocks noChangeArrowheads="1"/>
          </p:cNvSpPr>
          <p:nvPr/>
        </p:nvSpPr>
        <p:spPr bwMode="auto">
          <a:xfrm>
            <a:off x="1895476" y="3367089"/>
            <a:ext cx="4429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500">
                <a:latin typeface="Times New Roman" pitchFamily="18" charset="0"/>
              </a:rPr>
              <a:t>Cherokee</a:t>
            </a:r>
          </a:p>
        </p:txBody>
      </p:sp>
      <p:sp>
        <p:nvSpPr>
          <p:cNvPr id="255" name="Text Box 618"/>
          <p:cNvSpPr txBox="1">
            <a:spLocks noChangeArrowheads="1"/>
          </p:cNvSpPr>
          <p:nvPr/>
        </p:nvSpPr>
        <p:spPr bwMode="auto">
          <a:xfrm>
            <a:off x="2155825" y="3119439"/>
            <a:ext cx="4841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Graham</a:t>
            </a:r>
          </a:p>
        </p:txBody>
      </p:sp>
      <p:sp>
        <p:nvSpPr>
          <p:cNvPr id="256" name="Text Box 619"/>
          <p:cNvSpPr txBox="1">
            <a:spLocks noChangeArrowheads="1"/>
          </p:cNvSpPr>
          <p:nvPr/>
        </p:nvSpPr>
        <p:spPr bwMode="auto">
          <a:xfrm>
            <a:off x="2460626" y="3008314"/>
            <a:ext cx="409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57" name="Text Box 620"/>
          <p:cNvSpPr txBox="1">
            <a:spLocks noChangeArrowheads="1"/>
          </p:cNvSpPr>
          <p:nvPr/>
        </p:nvSpPr>
        <p:spPr bwMode="auto">
          <a:xfrm>
            <a:off x="2441575" y="2970214"/>
            <a:ext cx="419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58" name="Text Box 621"/>
          <p:cNvSpPr txBox="1">
            <a:spLocks noChangeArrowheads="1"/>
          </p:cNvSpPr>
          <p:nvPr/>
        </p:nvSpPr>
        <p:spPr bwMode="auto">
          <a:xfrm>
            <a:off x="2527301" y="2963864"/>
            <a:ext cx="4349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Swain</a:t>
            </a:r>
          </a:p>
        </p:txBody>
      </p:sp>
      <p:sp>
        <p:nvSpPr>
          <p:cNvPr id="259" name="Text Box 623"/>
          <p:cNvSpPr txBox="1">
            <a:spLocks noChangeArrowheads="1"/>
          </p:cNvSpPr>
          <p:nvPr/>
        </p:nvSpPr>
        <p:spPr bwMode="auto">
          <a:xfrm>
            <a:off x="2263775" y="3449639"/>
            <a:ext cx="406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dirty="0">
                <a:latin typeface="Times New Roman" pitchFamily="18" charset="0"/>
              </a:rPr>
              <a:t>  Clay</a:t>
            </a:r>
          </a:p>
        </p:txBody>
      </p:sp>
      <p:sp>
        <p:nvSpPr>
          <p:cNvPr id="260" name="Text Box 624"/>
          <p:cNvSpPr txBox="1">
            <a:spLocks noChangeArrowheads="1"/>
          </p:cNvSpPr>
          <p:nvPr/>
        </p:nvSpPr>
        <p:spPr bwMode="auto">
          <a:xfrm>
            <a:off x="2574926" y="3341689"/>
            <a:ext cx="4619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Macon</a:t>
            </a:r>
          </a:p>
        </p:txBody>
      </p:sp>
      <p:sp>
        <p:nvSpPr>
          <p:cNvPr id="261" name="Text Box 625"/>
          <p:cNvSpPr txBox="1">
            <a:spLocks noChangeArrowheads="1"/>
          </p:cNvSpPr>
          <p:nvPr/>
        </p:nvSpPr>
        <p:spPr bwMode="auto">
          <a:xfrm>
            <a:off x="2832100" y="3148014"/>
            <a:ext cx="3746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62" name="Text Box 626"/>
          <p:cNvSpPr txBox="1">
            <a:spLocks noChangeArrowheads="1"/>
          </p:cNvSpPr>
          <p:nvPr/>
        </p:nvSpPr>
        <p:spPr bwMode="auto">
          <a:xfrm>
            <a:off x="2809875" y="3167064"/>
            <a:ext cx="419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Jackson</a:t>
            </a:r>
          </a:p>
        </p:txBody>
      </p:sp>
      <p:sp>
        <p:nvSpPr>
          <p:cNvPr id="263" name="Text Box 627"/>
          <p:cNvSpPr txBox="1">
            <a:spLocks noChangeArrowheads="1"/>
          </p:cNvSpPr>
          <p:nvPr/>
        </p:nvSpPr>
        <p:spPr bwMode="auto">
          <a:xfrm>
            <a:off x="2971801" y="2874964"/>
            <a:ext cx="3016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64" name="Text Box 628"/>
          <p:cNvSpPr txBox="1">
            <a:spLocks noChangeArrowheads="1"/>
          </p:cNvSpPr>
          <p:nvPr/>
        </p:nvSpPr>
        <p:spPr bwMode="auto">
          <a:xfrm>
            <a:off x="2901951" y="2843214"/>
            <a:ext cx="5810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 </a:t>
            </a:r>
          </a:p>
        </p:txBody>
      </p:sp>
      <p:sp>
        <p:nvSpPr>
          <p:cNvPr id="265" name="Text Box 629"/>
          <p:cNvSpPr txBox="1">
            <a:spLocks noChangeArrowheads="1"/>
          </p:cNvSpPr>
          <p:nvPr/>
        </p:nvSpPr>
        <p:spPr bwMode="auto">
          <a:xfrm>
            <a:off x="3086101" y="3252789"/>
            <a:ext cx="51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a:p>
            <a:pPr eaLnBrk="1" hangingPunct="1">
              <a:spcBef>
                <a:spcPct val="0"/>
              </a:spcBef>
              <a:buFontTx/>
              <a:buNone/>
            </a:pPr>
            <a:r>
              <a:rPr lang="en-US" altLang="en-US" sz="500">
                <a:latin typeface="Times New Roman" pitchFamily="18" charset="0"/>
              </a:rPr>
              <a:t>Transylvania</a:t>
            </a:r>
          </a:p>
        </p:txBody>
      </p:sp>
      <p:sp>
        <p:nvSpPr>
          <p:cNvPr id="266" name="Text Box 631"/>
          <p:cNvSpPr txBox="1">
            <a:spLocks noChangeArrowheads="1"/>
          </p:cNvSpPr>
          <p:nvPr/>
        </p:nvSpPr>
        <p:spPr bwMode="auto">
          <a:xfrm>
            <a:off x="3400425" y="3094039"/>
            <a:ext cx="4699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Henderson</a:t>
            </a:r>
          </a:p>
        </p:txBody>
      </p:sp>
      <p:sp>
        <p:nvSpPr>
          <p:cNvPr id="267" name="Text Box 632"/>
          <p:cNvSpPr txBox="1">
            <a:spLocks noChangeArrowheads="1"/>
          </p:cNvSpPr>
          <p:nvPr/>
        </p:nvSpPr>
        <p:spPr bwMode="auto">
          <a:xfrm>
            <a:off x="3381375" y="2836864"/>
            <a:ext cx="381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68" name="Text Box 633"/>
          <p:cNvSpPr txBox="1">
            <a:spLocks noChangeArrowheads="1"/>
          </p:cNvSpPr>
          <p:nvPr/>
        </p:nvSpPr>
        <p:spPr bwMode="auto">
          <a:xfrm>
            <a:off x="3394076" y="2840039"/>
            <a:ext cx="3778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69" name="Text Box 634"/>
          <p:cNvSpPr txBox="1">
            <a:spLocks noChangeArrowheads="1"/>
          </p:cNvSpPr>
          <p:nvPr/>
        </p:nvSpPr>
        <p:spPr bwMode="auto">
          <a:xfrm>
            <a:off x="3368675" y="2824164"/>
            <a:ext cx="400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70" name="Text Box 635"/>
          <p:cNvSpPr txBox="1">
            <a:spLocks noChangeArrowheads="1"/>
          </p:cNvSpPr>
          <p:nvPr/>
        </p:nvSpPr>
        <p:spPr bwMode="auto">
          <a:xfrm>
            <a:off x="3517900" y="2795589"/>
            <a:ext cx="184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71" name="Text Box 636"/>
          <p:cNvSpPr txBox="1">
            <a:spLocks noChangeArrowheads="1"/>
          </p:cNvSpPr>
          <p:nvPr/>
        </p:nvSpPr>
        <p:spPr bwMode="auto">
          <a:xfrm>
            <a:off x="3419476" y="2859089"/>
            <a:ext cx="333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72" name="Text Box 637"/>
          <p:cNvSpPr txBox="1">
            <a:spLocks noChangeArrowheads="1"/>
          </p:cNvSpPr>
          <p:nvPr/>
        </p:nvSpPr>
        <p:spPr bwMode="auto">
          <a:xfrm>
            <a:off x="3359151" y="2782889"/>
            <a:ext cx="4286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73" name="Text Box 639"/>
          <p:cNvSpPr txBox="1">
            <a:spLocks noChangeArrowheads="1"/>
          </p:cNvSpPr>
          <p:nvPr/>
        </p:nvSpPr>
        <p:spPr bwMode="auto">
          <a:xfrm>
            <a:off x="3248026" y="2570164"/>
            <a:ext cx="4492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Madison</a:t>
            </a:r>
          </a:p>
        </p:txBody>
      </p:sp>
      <p:sp>
        <p:nvSpPr>
          <p:cNvPr id="274" name="Text Box 641"/>
          <p:cNvSpPr txBox="1">
            <a:spLocks noChangeArrowheads="1"/>
          </p:cNvSpPr>
          <p:nvPr/>
        </p:nvSpPr>
        <p:spPr bwMode="auto">
          <a:xfrm>
            <a:off x="3603625" y="2500314"/>
            <a:ext cx="458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Yancey</a:t>
            </a:r>
          </a:p>
        </p:txBody>
      </p:sp>
      <p:sp>
        <p:nvSpPr>
          <p:cNvPr id="275" name="Text Box 642"/>
          <p:cNvSpPr txBox="1">
            <a:spLocks noChangeArrowheads="1"/>
          </p:cNvSpPr>
          <p:nvPr/>
        </p:nvSpPr>
        <p:spPr bwMode="auto">
          <a:xfrm>
            <a:off x="3702051" y="2335214"/>
            <a:ext cx="530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Mitchell</a:t>
            </a:r>
          </a:p>
        </p:txBody>
      </p:sp>
      <p:sp>
        <p:nvSpPr>
          <p:cNvPr id="276" name="Text Box 643"/>
          <p:cNvSpPr txBox="1">
            <a:spLocks noChangeArrowheads="1"/>
          </p:cNvSpPr>
          <p:nvPr/>
        </p:nvSpPr>
        <p:spPr bwMode="auto">
          <a:xfrm>
            <a:off x="3981450" y="2293939"/>
            <a:ext cx="431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Avery</a:t>
            </a:r>
          </a:p>
        </p:txBody>
      </p:sp>
      <p:sp>
        <p:nvSpPr>
          <p:cNvPr id="277" name="Text Box 644"/>
          <p:cNvSpPr txBox="1">
            <a:spLocks noChangeArrowheads="1"/>
          </p:cNvSpPr>
          <p:nvPr/>
        </p:nvSpPr>
        <p:spPr bwMode="auto">
          <a:xfrm>
            <a:off x="3794125" y="2754314"/>
            <a:ext cx="558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McDowell</a:t>
            </a:r>
          </a:p>
        </p:txBody>
      </p:sp>
      <p:sp>
        <p:nvSpPr>
          <p:cNvPr id="278" name="Text Box 645"/>
          <p:cNvSpPr txBox="1">
            <a:spLocks noChangeArrowheads="1"/>
          </p:cNvSpPr>
          <p:nvPr/>
        </p:nvSpPr>
        <p:spPr bwMode="auto">
          <a:xfrm>
            <a:off x="3794125" y="3179764"/>
            <a:ext cx="3000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Polk</a:t>
            </a:r>
          </a:p>
        </p:txBody>
      </p:sp>
      <p:sp>
        <p:nvSpPr>
          <p:cNvPr id="279" name="Text Box 646"/>
          <p:cNvSpPr txBox="1">
            <a:spLocks noChangeArrowheads="1"/>
          </p:cNvSpPr>
          <p:nvPr/>
        </p:nvSpPr>
        <p:spPr bwMode="auto">
          <a:xfrm>
            <a:off x="3949700" y="3074989"/>
            <a:ext cx="5476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Rutherford</a:t>
            </a:r>
          </a:p>
        </p:txBody>
      </p:sp>
      <p:sp>
        <p:nvSpPr>
          <p:cNvPr id="280" name="Text Box 647"/>
          <p:cNvSpPr txBox="1">
            <a:spLocks noChangeArrowheads="1"/>
          </p:cNvSpPr>
          <p:nvPr/>
        </p:nvSpPr>
        <p:spPr bwMode="auto">
          <a:xfrm>
            <a:off x="4257675" y="3151189"/>
            <a:ext cx="5730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 Cleveland</a:t>
            </a:r>
          </a:p>
        </p:txBody>
      </p:sp>
      <p:sp>
        <p:nvSpPr>
          <p:cNvPr id="281" name="Text Box 649"/>
          <p:cNvSpPr txBox="1">
            <a:spLocks noChangeArrowheads="1"/>
          </p:cNvSpPr>
          <p:nvPr/>
        </p:nvSpPr>
        <p:spPr bwMode="auto">
          <a:xfrm>
            <a:off x="4286251" y="2449514"/>
            <a:ext cx="5254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Caldwell</a:t>
            </a:r>
          </a:p>
        </p:txBody>
      </p:sp>
      <p:sp>
        <p:nvSpPr>
          <p:cNvPr id="282" name="Text Box 650"/>
          <p:cNvSpPr txBox="1">
            <a:spLocks noChangeArrowheads="1"/>
          </p:cNvSpPr>
          <p:nvPr/>
        </p:nvSpPr>
        <p:spPr bwMode="auto">
          <a:xfrm>
            <a:off x="4156076" y="2128839"/>
            <a:ext cx="538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dirty="0">
                <a:latin typeface="Times New Roman" pitchFamily="18" charset="0"/>
              </a:rPr>
              <a:t>Watauga</a:t>
            </a:r>
          </a:p>
        </p:txBody>
      </p:sp>
      <p:sp>
        <p:nvSpPr>
          <p:cNvPr id="283" name="Text Box 651"/>
          <p:cNvSpPr txBox="1">
            <a:spLocks noChangeArrowheads="1"/>
          </p:cNvSpPr>
          <p:nvPr/>
        </p:nvSpPr>
        <p:spPr bwMode="auto">
          <a:xfrm>
            <a:off x="4419601" y="1887539"/>
            <a:ext cx="3159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Ashe</a:t>
            </a:r>
          </a:p>
        </p:txBody>
      </p:sp>
      <p:sp>
        <p:nvSpPr>
          <p:cNvPr id="284" name="Text Box 652"/>
          <p:cNvSpPr txBox="1">
            <a:spLocks noChangeArrowheads="1"/>
          </p:cNvSpPr>
          <p:nvPr/>
        </p:nvSpPr>
        <p:spPr bwMode="auto">
          <a:xfrm>
            <a:off x="4670425" y="1833564"/>
            <a:ext cx="528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Alleghany</a:t>
            </a:r>
          </a:p>
        </p:txBody>
      </p:sp>
      <p:sp>
        <p:nvSpPr>
          <p:cNvPr id="285" name="Text Box 653"/>
          <p:cNvSpPr txBox="1">
            <a:spLocks noChangeArrowheads="1"/>
          </p:cNvSpPr>
          <p:nvPr/>
        </p:nvSpPr>
        <p:spPr bwMode="auto">
          <a:xfrm>
            <a:off x="4654550" y="2166939"/>
            <a:ext cx="5143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  Wilkes</a:t>
            </a:r>
          </a:p>
        </p:txBody>
      </p:sp>
      <p:sp>
        <p:nvSpPr>
          <p:cNvPr id="286" name="Text Box 654"/>
          <p:cNvSpPr txBox="1">
            <a:spLocks noChangeArrowheads="1"/>
          </p:cNvSpPr>
          <p:nvPr/>
        </p:nvSpPr>
        <p:spPr bwMode="auto">
          <a:xfrm>
            <a:off x="4629151" y="2471739"/>
            <a:ext cx="5953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Alexander</a:t>
            </a:r>
          </a:p>
        </p:txBody>
      </p:sp>
      <p:sp>
        <p:nvSpPr>
          <p:cNvPr id="287" name="Text Box 657"/>
          <p:cNvSpPr txBox="1">
            <a:spLocks noChangeArrowheads="1"/>
          </p:cNvSpPr>
          <p:nvPr/>
        </p:nvSpPr>
        <p:spPr bwMode="auto">
          <a:xfrm>
            <a:off x="4746625" y="3170239"/>
            <a:ext cx="2476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88" name="Text Box 658"/>
          <p:cNvSpPr txBox="1">
            <a:spLocks noChangeArrowheads="1"/>
          </p:cNvSpPr>
          <p:nvPr/>
        </p:nvSpPr>
        <p:spPr bwMode="auto">
          <a:xfrm>
            <a:off x="4625975" y="3148014"/>
            <a:ext cx="368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289" name="Text Box 661"/>
          <p:cNvSpPr txBox="1">
            <a:spLocks noChangeArrowheads="1"/>
          </p:cNvSpPr>
          <p:nvPr/>
        </p:nvSpPr>
        <p:spPr bwMode="auto">
          <a:xfrm>
            <a:off x="4948238" y="2606677"/>
            <a:ext cx="419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dirty="0">
                <a:latin typeface="Times New Roman" pitchFamily="18" charset="0"/>
              </a:rPr>
              <a:t>Iredell</a:t>
            </a:r>
          </a:p>
        </p:txBody>
      </p:sp>
      <p:sp>
        <p:nvSpPr>
          <p:cNvPr id="290" name="Text Box 664"/>
          <p:cNvSpPr txBox="1">
            <a:spLocks noChangeArrowheads="1"/>
          </p:cNvSpPr>
          <p:nvPr/>
        </p:nvSpPr>
        <p:spPr bwMode="auto">
          <a:xfrm>
            <a:off x="5232400" y="2468564"/>
            <a:ext cx="5524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Davie</a:t>
            </a:r>
          </a:p>
        </p:txBody>
      </p:sp>
      <p:sp>
        <p:nvSpPr>
          <p:cNvPr id="291" name="Text Box 665"/>
          <p:cNvSpPr txBox="1">
            <a:spLocks noChangeArrowheads="1"/>
          </p:cNvSpPr>
          <p:nvPr/>
        </p:nvSpPr>
        <p:spPr bwMode="auto">
          <a:xfrm>
            <a:off x="5146675" y="2220914"/>
            <a:ext cx="381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Yadkin</a:t>
            </a:r>
          </a:p>
        </p:txBody>
      </p:sp>
      <p:sp>
        <p:nvSpPr>
          <p:cNvPr id="292" name="Text Box 666"/>
          <p:cNvSpPr txBox="1">
            <a:spLocks noChangeArrowheads="1"/>
          </p:cNvSpPr>
          <p:nvPr/>
        </p:nvSpPr>
        <p:spPr bwMode="auto">
          <a:xfrm>
            <a:off x="5108575" y="1922464"/>
            <a:ext cx="4699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Surry</a:t>
            </a:r>
          </a:p>
        </p:txBody>
      </p:sp>
      <p:sp>
        <p:nvSpPr>
          <p:cNvPr id="293" name="Text Box 667"/>
          <p:cNvSpPr txBox="1">
            <a:spLocks noChangeArrowheads="1"/>
          </p:cNvSpPr>
          <p:nvPr/>
        </p:nvSpPr>
        <p:spPr bwMode="auto">
          <a:xfrm>
            <a:off x="5556251" y="1938339"/>
            <a:ext cx="3540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Stokes</a:t>
            </a:r>
          </a:p>
        </p:txBody>
      </p:sp>
      <p:sp>
        <p:nvSpPr>
          <p:cNvPr id="294" name="Text Box 669"/>
          <p:cNvSpPr txBox="1">
            <a:spLocks noChangeArrowheads="1"/>
          </p:cNvSpPr>
          <p:nvPr/>
        </p:nvSpPr>
        <p:spPr bwMode="auto">
          <a:xfrm>
            <a:off x="5505451" y="2598739"/>
            <a:ext cx="5492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Davidson</a:t>
            </a:r>
          </a:p>
        </p:txBody>
      </p:sp>
      <p:sp>
        <p:nvSpPr>
          <p:cNvPr id="295" name="Text Box 670"/>
          <p:cNvSpPr txBox="1">
            <a:spLocks noChangeArrowheads="1"/>
          </p:cNvSpPr>
          <p:nvPr/>
        </p:nvSpPr>
        <p:spPr bwMode="auto">
          <a:xfrm>
            <a:off x="5546726" y="3148014"/>
            <a:ext cx="403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dirty="0">
                <a:latin typeface="Times New Roman" pitchFamily="18" charset="0"/>
              </a:rPr>
              <a:t>Stanly</a:t>
            </a:r>
          </a:p>
        </p:txBody>
      </p:sp>
      <p:sp>
        <p:nvSpPr>
          <p:cNvPr id="296" name="Text Box 671"/>
          <p:cNvSpPr txBox="1">
            <a:spLocks noChangeArrowheads="1"/>
          </p:cNvSpPr>
          <p:nvPr/>
        </p:nvSpPr>
        <p:spPr bwMode="auto">
          <a:xfrm>
            <a:off x="5311775" y="3525839"/>
            <a:ext cx="3429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Union</a:t>
            </a:r>
          </a:p>
        </p:txBody>
      </p:sp>
      <p:sp>
        <p:nvSpPr>
          <p:cNvPr id="297" name="Text Box 675"/>
          <p:cNvSpPr txBox="1">
            <a:spLocks noChangeArrowheads="1"/>
          </p:cNvSpPr>
          <p:nvPr/>
        </p:nvSpPr>
        <p:spPr bwMode="auto">
          <a:xfrm>
            <a:off x="5676900" y="3573464"/>
            <a:ext cx="350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Anson</a:t>
            </a:r>
          </a:p>
        </p:txBody>
      </p:sp>
      <p:sp>
        <p:nvSpPr>
          <p:cNvPr id="298" name="Text Box 676"/>
          <p:cNvSpPr txBox="1">
            <a:spLocks noChangeArrowheads="1"/>
          </p:cNvSpPr>
          <p:nvPr/>
        </p:nvSpPr>
        <p:spPr bwMode="auto">
          <a:xfrm>
            <a:off x="5991226" y="3484564"/>
            <a:ext cx="5699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Richmond</a:t>
            </a:r>
          </a:p>
        </p:txBody>
      </p:sp>
      <p:sp>
        <p:nvSpPr>
          <p:cNvPr id="299" name="Text Box 677"/>
          <p:cNvSpPr txBox="1">
            <a:spLocks noChangeArrowheads="1"/>
          </p:cNvSpPr>
          <p:nvPr/>
        </p:nvSpPr>
        <p:spPr bwMode="auto">
          <a:xfrm>
            <a:off x="5794375" y="3160714"/>
            <a:ext cx="5715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Montgomery</a:t>
            </a:r>
          </a:p>
        </p:txBody>
      </p:sp>
      <p:sp>
        <p:nvSpPr>
          <p:cNvPr id="300" name="Text Box 679"/>
          <p:cNvSpPr txBox="1">
            <a:spLocks noChangeArrowheads="1"/>
          </p:cNvSpPr>
          <p:nvPr/>
        </p:nvSpPr>
        <p:spPr bwMode="auto">
          <a:xfrm>
            <a:off x="5924550" y="2690814"/>
            <a:ext cx="4397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Randolph</a:t>
            </a:r>
          </a:p>
        </p:txBody>
      </p:sp>
      <p:sp>
        <p:nvSpPr>
          <p:cNvPr id="301" name="Text Box 681"/>
          <p:cNvSpPr txBox="1">
            <a:spLocks noChangeArrowheads="1"/>
          </p:cNvSpPr>
          <p:nvPr/>
        </p:nvSpPr>
        <p:spPr bwMode="auto">
          <a:xfrm>
            <a:off x="6013451" y="1944689"/>
            <a:ext cx="2635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302" name="Text Box 682"/>
          <p:cNvSpPr txBox="1">
            <a:spLocks noChangeArrowheads="1"/>
          </p:cNvSpPr>
          <p:nvPr/>
        </p:nvSpPr>
        <p:spPr bwMode="auto">
          <a:xfrm>
            <a:off x="5883275" y="1954214"/>
            <a:ext cx="7000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Rockingham</a:t>
            </a:r>
          </a:p>
        </p:txBody>
      </p:sp>
      <p:sp>
        <p:nvSpPr>
          <p:cNvPr id="303" name="Text Box 683"/>
          <p:cNvSpPr txBox="1">
            <a:spLocks noChangeArrowheads="1"/>
          </p:cNvSpPr>
          <p:nvPr/>
        </p:nvSpPr>
        <p:spPr bwMode="auto">
          <a:xfrm>
            <a:off x="6372225" y="1951039"/>
            <a:ext cx="463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Caswell</a:t>
            </a:r>
          </a:p>
        </p:txBody>
      </p:sp>
      <p:sp>
        <p:nvSpPr>
          <p:cNvPr id="304" name="Text Box 686"/>
          <p:cNvSpPr txBox="1">
            <a:spLocks noChangeArrowheads="1"/>
          </p:cNvSpPr>
          <p:nvPr/>
        </p:nvSpPr>
        <p:spPr bwMode="auto">
          <a:xfrm>
            <a:off x="6823075" y="2405064"/>
            <a:ext cx="5159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 </a:t>
            </a:r>
          </a:p>
        </p:txBody>
      </p:sp>
      <p:sp>
        <p:nvSpPr>
          <p:cNvPr id="305" name="Text Box 687"/>
          <p:cNvSpPr txBox="1">
            <a:spLocks noChangeArrowheads="1"/>
          </p:cNvSpPr>
          <p:nvPr/>
        </p:nvSpPr>
        <p:spPr bwMode="auto">
          <a:xfrm>
            <a:off x="6994525" y="2014539"/>
            <a:ext cx="585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  </a:t>
            </a:r>
          </a:p>
        </p:txBody>
      </p:sp>
      <p:sp>
        <p:nvSpPr>
          <p:cNvPr id="306" name="Text Box 694"/>
          <p:cNvSpPr txBox="1">
            <a:spLocks noChangeArrowheads="1"/>
          </p:cNvSpPr>
          <p:nvPr/>
        </p:nvSpPr>
        <p:spPr bwMode="auto">
          <a:xfrm>
            <a:off x="7937500" y="3259139"/>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  </a:t>
            </a:r>
          </a:p>
        </p:txBody>
      </p:sp>
      <p:sp>
        <p:nvSpPr>
          <p:cNvPr id="307" name="Text Box 697"/>
          <p:cNvSpPr txBox="1">
            <a:spLocks noChangeArrowheads="1"/>
          </p:cNvSpPr>
          <p:nvPr/>
        </p:nvSpPr>
        <p:spPr bwMode="auto">
          <a:xfrm>
            <a:off x="7702551" y="3062289"/>
            <a:ext cx="365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Wayne</a:t>
            </a:r>
          </a:p>
          <a:p>
            <a:pPr eaLnBrk="1" hangingPunct="1">
              <a:spcBef>
                <a:spcPct val="0"/>
              </a:spcBef>
              <a:buFontTx/>
              <a:buNone/>
            </a:pPr>
            <a:r>
              <a:rPr lang="en-US" altLang="en-US" sz="500">
                <a:latin typeface="Times New Roman" pitchFamily="18" charset="0"/>
              </a:rPr>
              <a:t>   </a:t>
            </a:r>
          </a:p>
        </p:txBody>
      </p:sp>
      <p:sp>
        <p:nvSpPr>
          <p:cNvPr id="308" name="Text Box 698"/>
          <p:cNvSpPr txBox="1">
            <a:spLocks noChangeArrowheads="1"/>
          </p:cNvSpPr>
          <p:nvPr/>
        </p:nvSpPr>
        <p:spPr bwMode="auto">
          <a:xfrm>
            <a:off x="6242051" y="3716339"/>
            <a:ext cx="4984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Scotland</a:t>
            </a:r>
          </a:p>
        </p:txBody>
      </p:sp>
      <p:sp>
        <p:nvSpPr>
          <p:cNvPr id="309" name="Text Box 699"/>
          <p:cNvSpPr txBox="1">
            <a:spLocks noChangeArrowheads="1"/>
          </p:cNvSpPr>
          <p:nvPr/>
        </p:nvSpPr>
        <p:spPr bwMode="auto">
          <a:xfrm>
            <a:off x="6515100" y="3506789"/>
            <a:ext cx="401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Hoke</a:t>
            </a:r>
          </a:p>
        </p:txBody>
      </p:sp>
      <p:sp>
        <p:nvSpPr>
          <p:cNvPr id="310" name="Text Box 700"/>
          <p:cNvSpPr txBox="1">
            <a:spLocks noChangeArrowheads="1"/>
          </p:cNvSpPr>
          <p:nvPr/>
        </p:nvSpPr>
        <p:spPr bwMode="auto">
          <a:xfrm>
            <a:off x="6597651" y="3938589"/>
            <a:ext cx="4937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Robeson</a:t>
            </a:r>
          </a:p>
        </p:txBody>
      </p:sp>
      <p:sp>
        <p:nvSpPr>
          <p:cNvPr id="311" name="Text Box 701"/>
          <p:cNvSpPr txBox="1">
            <a:spLocks noChangeArrowheads="1"/>
          </p:cNvSpPr>
          <p:nvPr/>
        </p:nvSpPr>
        <p:spPr bwMode="auto">
          <a:xfrm>
            <a:off x="6943726" y="4329114"/>
            <a:ext cx="5762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Columbus</a:t>
            </a:r>
          </a:p>
        </p:txBody>
      </p:sp>
      <p:sp>
        <p:nvSpPr>
          <p:cNvPr id="312" name="Text Box 702"/>
          <p:cNvSpPr txBox="1">
            <a:spLocks noChangeArrowheads="1"/>
          </p:cNvSpPr>
          <p:nvPr/>
        </p:nvSpPr>
        <p:spPr bwMode="auto">
          <a:xfrm>
            <a:off x="7385051" y="4538664"/>
            <a:ext cx="530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Brunswick</a:t>
            </a:r>
          </a:p>
        </p:txBody>
      </p:sp>
      <p:sp>
        <p:nvSpPr>
          <p:cNvPr id="313" name="Text Box 703"/>
          <p:cNvSpPr txBox="1">
            <a:spLocks noChangeArrowheads="1"/>
          </p:cNvSpPr>
          <p:nvPr/>
        </p:nvSpPr>
        <p:spPr bwMode="auto">
          <a:xfrm>
            <a:off x="7750176" y="4033839"/>
            <a:ext cx="3603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dirty="0">
                <a:latin typeface="Times New Roman" pitchFamily="18" charset="0"/>
              </a:rPr>
              <a:t>Pender</a:t>
            </a:r>
          </a:p>
        </p:txBody>
      </p:sp>
      <p:sp>
        <p:nvSpPr>
          <p:cNvPr id="314" name="Text Box 704"/>
          <p:cNvSpPr txBox="1">
            <a:spLocks noChangeArrowheads="1"/>
          </p:cNvSpPr>
          <p:nvPr/>
        </p:nvSpPr>
        <p:spPr bwMode="auto">
          <a:xfrm>
            <a:off x="7096125" y="3941764"/>
            <a:ext cx="438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Bladen</a:t>
            </a:r>
          </a:p>
        </p:txBody>
      </p:sp>
      <p:sp>
        <p:nvSpPr>
          <p:cNvPr id="315" name="Text Box 705"/>
          <p:cNvSpPr txBox="1">
            <a:spLocks noChangeArrowheads="1"/>
          </p:cNvSpPr>
          <p:nvPr/>
        </p:nvSpPr>
        <p:spPr bwMode="auto">
          <a:xfrm>
            <a:off x="6784976" y="3478214"/>
            <a:ext cx="550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Cumberland</a:t>
            </a:r>
          </a:p>
          <a:p>
            <a:pPr eaLnBrk="1" hangingPunct="1">
              <a:spcBef>
                <a:spcPct val="0"/>
              </a:spcBef>
              <a:buFontTx/>
              <a:buNone/>
            </a:pPr>
            <a:r>
              <a:rPr lang="en-US" altLang="en-US" sz="500">
                <a:latin typeface="Times New Roman" pitchFamily="18" charset="0"/>
              </a:rPr>
              <a:t>          </a:t>
            </a:r>
          </a:p>
        </p:txBody>
      </p:sp>
      <p:sp>
        <p:nvSpPr>
          <p:cNvPr id="316" name="Text Box 706"/>
          <p:cNvSpPr txBox="1">
            <a:spLocks noChangeArrowheads="1"/>
          </p:cNvSpPr>
          <p:nvPr/>
        </p:nvSpPr>
        <p:spPr bwMode="auto">
          <a:xfrm>
            <a:off x="6261100" y="3148014"/>
            <a:ext cx="4270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Moore</a:t>
            </a:r>
          </a:p>
        </p:txBody>
      </p:sp>
      <p:sp>
        <p:nvSpPr>
          <p:cNvPr id="317" name="Text Box 707"/>
          <p:cNvSpPr txBox="1">
            <a:spLocks noChangeArrowheads="1"/>
          </p:cNvSpPr>
          <p:nvPr/>
        </p:nvSpPr>
        <p:spPr bwMode="auto">
          <a:xfrm>
            <a:off x="6613526" y="2979739"/>
            <a:ext cx="3143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Lee</a:t>
            </a:r>
          </a:p>
        </p:txBody>
      </p:sp>
      <p:sp>
        <p:nvSpPr>
          <p:cNvPr id="318" name="Text Box 708"/>
          <p:cNvSpPr txBox="1">
            <a:spLocks noChangeArrowheads="1"/>
          </p:cNvSpPr>
          <p:nvPr/>
        </p:nvSpPr>
        <p:spPr bwMode="auto">
          <a:xfrm>
            <a:off x="6819900" y="3090864"/>
            <a:ext cx="450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Harnett</a:t>
            </a:r>
          </a:p>
        </p:txBody>
      </p:sp>
      <p:sp>
        <p:nvSpPr>
          <p:cNvPr id="319" name="Text Box 709"/>
          <p:cNvSpPr txBox="1">
            <a:spLocks noChangeArrowheads="1"/>
          </p:cNvSpPr>
          <p:nvPr/>
        </p:nvSpPr>
        <p:spPr bwMode="auto">
          <a:xfrm>
            <a:off x="6429375" y="2700339"/>
            <a:ext cx="4841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Chatham</a:t>
            </a:r>
          </a:p>
        </p:txBody>
      </p:sp>
      <p:sp>
        <p:nvSpPr>
          <p:cNvPr id="320" name="Text Box 710"/>
          <p:cNvSpPr txBox="1">
            <a:spLocks noChangeArrowheads="1"/>
          </p:cNvSpPr>
          <p:nvPr/>
        </p:nvSpPr>
        <p:spPr bwMode="auto">
          <a:xfrm>
            <a:off x="7296151" y="2938464"/>
            <a:ext cx="4810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Johnston</a:t>
            </a:r>
          </a:p>
        </p:txBody>
      </p:sp>
      <p:sp>
        <p:nvSpPr>
          <p:cNvPr id="321" name="Text Box 711"/>
          <p:cNvSpPr txBox="1">
            <a:spLocks noChangeArrowheads="1"/>
          </p:cNvSpPr>
          <p:nvPr/>
        </p:nvSpPr>
        <p:spPr bwMode="auto">
          <a:xfrm>
            <a:off x="7683501" y="2439989"/>
            <a:ext cx="4222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Nash</a:t>
            </a:r>
          </a:p>
        </p:txBody>
      </p:sp>
      <p:sp>
        <p:nvSpPr>
          <p:cNvPr id="322" name="Text Box 712"/>
          <p:cNvSpPr txBox="1">
            <a:spLocks noChangeArrowheads="1"/>
          </p:cNvSpPr>
          <p:nvPr/>
        </p:nvSpPr>
        <p:spPr bwMode="auto">
          <a:xfrm>
            <a:off x="6746875" y="1944689"/>
            <a:ext cx="4143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Person</a:t>
            </a:r>
          </a:p>
          <a:p>
            <a:pPr eaLnBrk="1" hangingPunct="1">
              <a:spcBef>
                <a:spcPct val="0"/>
              </a:spcBef>
              <a:buFontTx/>
              <a:buNone/>
            </a:pPr>
            <a:r>
              <a:rPr lang="en-US" altLang="en-US" sz="500">
                <a:latin typeface="Times New Roman" pitchFamily="18" charset="0"/>
              </a:rPr>
              <a:t>    </a:t>
            </a:r>
          </a:p>
        </p:txBody>
      </p:sp>
      <p:sp>
        <p:nvSpPr>
          <p:cNvPr id="323" name="Text Box 713"/>
          <p:cNvSpPr txBox="1">
            <a:spLocks noChangeArrowheads="1"/>
          </p:cNvSpPr>
          <p:nvPr/>
        </p:nvSpPr>
        <p:spPr bwMode="auto">
          <a:xfrm>
            <a:off x="7285038" y="2039939"/>
            <a:ext cx="3667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Vance</a:t>
            </a:r>
          </a:p>
        </p:txBody>
      </p:sp>
      <p:sp>
        <p:nvSpPr>
          <p:cNvPr id="324" name="Text Box 714"/>
          <p:cNvSpPr txBox="1">
            <a:spLocks noChangeArrowheads="1"/>
          </p:cNvSpPr>
          <p:nvPr/>
        </p:nvSpPr>
        <p:spPr bwMode="auto">
          <a:xfrm>
            <a:off x="7564438" y="1909764"/>
            <a:ext cx="450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Warren</a:t>
            </a:r>
          </a:p>
        </p:txBody>
      </p:sp>
      <p:sp>
        <p:nvSpPr>
          <p:cNvPr id="325" name="Text Box 715"/>
          <p:cNvSpPr txBox="1">
            <a:spLocks noChangeArrowheads="1"/>
          </p:cNvSpPr>
          <p:nvPr/>
        </p:nvSpPr>
        <p:spPr bwMode="auto">
          <a:xfrm>
            <a:off x="7918450" y="2052639"/>
            <a:ext cx="4762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Halifax</a:t>
            </a:r>
          </a:p>
        </p:txBody>
      </p:sp>
      <p:sp>
        <p:nvSpPr>
          <p:cNvPr id="326" name="Text Box 716"/>
          <p:cNvSpPr txBox="1">
            <a:spLocks noChangeArrowheads="1"/>
          </p:cNvSpPr>
          <p:nvPr/>
        </p:nvSpPr>
        <p:spPr bwMode="auto">
          <a:xfrm>
            <a:off x="8172451" y="1900239"/>
            <a:ext cx="6588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Northampton</a:t>
            </a:r>
          </a:p>
        </p:txBody>
      </p:sp>
      <p:sp>
        <p:nvSpPr>
          <p:cNvPr id="327" name="Text Box 717"/>
          <p:cNvSpPr txBox="1">
            <a:spLocks noChangeArrowheads="1"/>
          </p:cNvSpPr>
          <p:nvPr/>
        </p:nvSpPr>
        <p:spPr bwMode="auto">
          <a:xfrm>
            <a:off x="7721601" y="3589339"/>
            <a:ext cx="4302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Duplin</a:t>
            </a:r>
          </a:p>
        </p:txBody>
      </p:sp>
      <p:sp>
        <p:nvSpPr>
          <p:cNvPr id="328" name="Text Box 718"/>
          <p:cNvSpPr txBox="1">
            <a:spLocks noChangeArrowheads="1"/>
          </p:cNvSpPr>
          <p:nvPr/>
        </p:nvSpPr>
        <p:spPr bwMode="auto">
          <a:xfrm>
            <a:off x="8181975" y="3827464"/>
            <a:ext cx="458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Onslow</a:t>
            </a:r>
          </a:p>
        </p:txBody>
      </p:sp>
      <p:sp>
        <p:nvSpPr>
          <p:cNvPr id="329" name="Text Box 719"/>
          <p:cNvSpPr txBox="1">
            <a:spLocks noChangeArrowheads="1"/>
          </p:cNvSpPr>
          <p:nvPr/>
        </p:nvSpPr>
        <p:spPr bwMode="auto">
          <a:xfrm>
            <a:off x="8216900" y="3443289"/>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Jones</a:t>
            </a:r>
          </a:p>
        </p:txBody>
      </p:sp>
      <p:sp>
        <p:nvSpPr>
          <p:cNvPr id="330" name="Text Box 720"/>
          <p:cNvSpPr txBox="1">
            <a:spLocks noChangeArrowheads="1"/>
          </p:cNvSpPr>
          <p:nvPr/>
        </p:nvSpPr>
        <p:spPr bwMode="auto">
          <a:xfrm>
            <a:off x="8461375" y="3287714"/>
            <a:ext cx="450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Craven</a:t>
            </a:r>
          </a:p>
        </p:txBody>
      </p:sp>
      <p:sp>
        <p:nvSpPr>
          <p:cNvPr id="331" name="Text Box 721"/>
          <p:cNvSpPr txBox="1">
            <a:spLocks noChangeArrowheads="1"/>
          </p:cNvSpPr>
          <p:nvPr/>
        </p:nvSpPr>
        <p:spPr bwMode="auto">
          <a:xfrm>
            <a:off x="8791575" y="3751264"/>
            <a:ext cx="4905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Carteret</a:t>
            </a:r>
          </a:p>
        </p:txBody>
      </p:sp>
      <p:sp>
        <p:nvSpPr>
          <p:cNvPr id="332" name="Text Box 722"/>
          <p:cNvSpPr txBox="1">
            <a:spLocks noChangeArrowheads="1"/>
          </p:cNvSpPr>
          <p:nvPr/>
        </p:nvSpPr>
        <p:spPr bwMode="auto">
          <a:xfrm>
            <a:off x="8547101" y="2017714"/>
            <a:ext cx="5064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Hertford</a:t>
            </a:r>
          </a:p>
        </p:txBody>
      </p:sp>
      <p:sp>
        <p:nvSpPr>
          <p:cNvPr id="333" name="Text Box 723"/>
          <p:cNvSpPr txBox="1">
            <a:spLocks noChangeArrowheads="1"/>
          </p:cNvSpPr>
          <p:nvPr/>
        </p:nvSpPr>
        <p:spPr bwMode="auto">
          <a:xfrm>
            <a:off x="8890001" y="1890714"/>
            <a:ext cx="403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Gates</a:t>
            </a:r>
          </a:p>
        </p:txBody>
      </p:sp>
      <p:sp>
        <p:nvSpPr>
          <p:cNvPr id="334" name="Text Box 724"/>
          <p:cNvSpPr txBox="1">
            <a:spLocks noChangeArrowheads="1"/>
          </p:cNvSpPr>
          <p:nvPr/>
        </p:nvSpPr>
        <p:spPr bwMode="auto">
          <a:xfrm>
            <a:off x="9242425" y="2047876"/>
            <a:ext cx="5476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Pasquotank</a:t>
            </a:r>
          </a:p>
        </p:txBody>
      </p:sp>
      <p:sp>
        <p:nvSpPr>
          <p:cNvPr id="335" name="Text Box 725"/>
          <p:cNvSpPr txBox="1">
            <a:spLocks noChangeArrowheads="1"/>
          </p:cNvSpPr>
          <p:nvPr/>
        </p:nvSpPr>
        <p:spPr bwMode="auto">
          <a:xfrm>
            <a:off x="9264651" y="1881189"/>
            <a:ext cx="4667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Camden</a:t>
            </a:r>
          </a:p>
        </p:txBody>
      </p:sp>
      <p:sp>
        <p:nvSpPr>
          <p:cNvPr id="336" name="Text Box 726"/>
          <p:cNvSpPr txBox="1">
            <a:spLocks noChangeArrowheads="1"/>
          </p:cNvSpPr>
          <p:nvPr/>
        </p:nvSpPr>
        <p:spPr bwMode="auto">
          <a:xfrm>
            <a:off x="9480550" y="1922464"/>
            <a:ext cx="5032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Currituck</a:t>
            </a:r>
          </a:p>
        </p:txBody>
      </p:sp>
      <p:sp>
        <p:nvSpPr>
          <p:cNvPr id="337" name="Text Box 727"/>
          <p:cNvSpPr txBox="1">
            <a:spLocks noChangeArrowheads="1"/>
          </p:cNvSpPr>
          <p:nvPr/>
        </p:nvSpPr>
        <p:spPr bwMode="auto">
          <a:xfrm>
            <a:off x="8661401" y="2287589"/>
            <a:ext cx="3397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Bertie</a:t>
            </a:r>
          </a:p>
        </p:txBody>
      </p:sp>
      <p:sp>
        <p:nvSpPr>
          <p:cNvPr id="338" name="Text Box 728"/>
          <p:cNvSpPr txBox="1">
            <a:spLocks noChangeArrowheads="1"/>
          </p:cNvSpPr>
          <p:nvPr/>
        </p:nvSpPr>
        <p:spPr bwMode="auto">
          <a:xfrm>
            <a:off x="8499475" y="2573339"/>
            <a:ext cx="401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Martin</a:t>
            </a:r>
          </a:p>
        </p:txBody>
      </p:sp>
      <p:sp>
        <p:nvSpPr>
          <p:cNvPr id="339" name="Text Box 729"/>
          <p:cNvSpPr txBox="1">
            <a:spLocks noChangeArrowheads="1"/>
          </p:cNvSpPr>
          <p:nvPr/>
        </p:nvSpPr>
        <p:spPr bwMode="auto">
          <a:xfrm>
            <a:off x="8909051" y="2592389"/>
            <a:ext cx="6318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Washington</a:t>
            </a:r>
          </a:p>
        </p:txBody>
      </p:sp>
      <p:sp>
        <p:nvSpPr>
          <p:cNvPr id="340" name="Text Box 730"/>
          <p:cNvSpPr txBox="1">
            <a:spLocks noChangeArrowheads="1"/>
          </p:cNvSpPr>
          <p:nvPr/>
        </p:nvSpPr>
        <p:spPr bwMode="auto">
          <a:xfrm>
            <a:off x="9321800" y="2589214"/>
            <a:ext cx="4254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Tyrrell</a:t>
            </a:r>
          </a:p>
        </p:txBody>
      </p:sp>
      <p:sp>
        <p:nvSpPr>
          <p:cNvPr id="341" name="Text Box 731"/>
          <p:cNvSpPr txBox="1">
            <a:spLocks noChangeArrowheads="1"/>
          </p:cNvSpPr>
          <p:nvPr/>
        </p:nvSpPr>
        <p:spPr bwMode="auto">
          <a:xfrm>
            <a:off x="9686926" y="2617789"/>
            <a:ext cx="3587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Dare</a:t>
            </a:r>
          </a:p>
        </p:txBody>
      </p:sp>
      <p:sp>
        <p:nvSpPr>
          <p:cNvPr id="342" name="Text Box 732"/>
          <p:cNvSpPr txBox="1">
            <a:spLocks noChangeArrowheads="1"/>
          </p:cNvSpPr>
          <p:nvPr/>
        </p:nvSpPr>
        <p:spPr bwMode="auto">
          <a:xfrm>
            <a:off x="9363076" y="2932114"/>
            <a:ext cx="3222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Hyde</a:t>
            </a:r>
          </a:p>
        </p:txBody>
      </p:sp>
      <p:sp>
        <p:nvSpPr>
          <p:cNvPr id="343" name="Text Box 733"/>
          <p:cNvSpPr txBox="1">
            <a:spLocks noChangeArrowheads="1"/>
          </p:cNvSpPr>
          <p:nvPr/>
        </p:nvSpPr>
        <p:spPr bwMode="auto">
          <a:xfrm>
            <a:off x="8705851" y="2884489"/>
            <a:ext cx="5238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Beaufort</a:t>
            </a:r>
          </a:p>
        </p:txBody>
      </p:sp>
      <p:sp>
        <p:nvSpPr>
          <p:cNvPr id="344" name="Text Box 734"/>
          <p:cNvSpPr txBox="1">
            <a:spLocks noChangeArrowheads="1"/>
          </p:cNvSpPr>
          <p:nvPr/>
        </p:nvSpPr>
        <p:spPr bwMode="auto">
          <a:xfrm>
            <a:off x="8826500" y="3367089"/>
            <a:ext cx="4460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Pamlico</a:t>
            </a:r>
          </a:p>
        </p:txBody>
      </p:sp>
      <p:sp>
        <p:nvSpPr>
          <p:cNvPr id="345" name="Text Box 735"/>
          <p:cNvSpPr txBox="1">
            <a:spLocks noChangeArrowheads="1"/>
          </p:cNvSpPr>
          <p:nvPr/>
        </p:nvSpPr>
        <p:spPr bwMode="auto">
          <a:xfrm>
            <a:off x="2949575" y="2897189"/>
            <a:ext cx="552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Haywood</a:t>
            </a:r>
          </a:p>
          <a:p>
            <a:pPr eaLnBrk="1" hangingPunct="1">
              <a:spcBef>
                <a:spcPct val="0"/>
              </a:spcBef>
              <a:buFontTx/>
              <a:buNone/>
            </a:pPr>
            <a:r>
              <a:rPr lang="en-US" altLang="en-US" sz="500">
                <a:latin typeface="Times New Roman" pitchFamily="18" charset="0"/>
              </a:rPr>
              <a:t>       </a:t>
            </a:r>
          </a:p>
        </p:txBody>
      </p:sp>
      <p:sp>
        <p:nvSpPr>
          <p:cNvPr id="346" name="Text Box 736"/>
          <p:cNvSpPr txBox="1">
            <a:spLocks noChangeArrowheads="1"/>
          </p:cNvSpPr>
          <p:nvPr/>
        </p:nvSpPr>
        <p:spPr bwMode="auto">
          <a:xfrm>
            <a:off x="3371851" y="2814639"/>
            <a:ext cx="561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Buncombe</a:t>
            </a:r>
          </a:p>
          <a:p>
            <a:pPr eaLnBrk="1" hangingPunct="1">
              <a:spcBef>
                <a:spcPct val="0"/>
              </a:spcBef>
              <a:buFontTx/>
              <a:buNone/>
            </a:pPr>
            <a:r>
              <a:rPr lang="en-US" altLang="en-US" sz="500">
                <a:latin typeface="Times New Roman" pitchFamily="18" charset="0"/>
              </a:rPr>
              <a:t>       </a:t>
            </a:r>
          </a:p>
        </p:txBody>
      </p:sp>
      <p:sp>
        <p:nvSpPr>
          <p:cNvPr id="347" name="Text Box 737"/>
          <p:cNvSpPr txBox="1">
            <a:spLocks noChangeArrowheads="1"/>
          </p:cNvSpPr>
          <p:nvPr/>
        </p:nvSpPr>
        <p:spPr bwMode="auto">
          <a:xfrm>
            <a:off x="4184650" y="2678114"/>
            <a:ext cx="400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Burke</a:t>
            </a:r>
          </a:p>
          <a:p>
            <a:pPr eaLnBrk="1" hangingPunct="1">
              <a:spcBef>
                <a:spcPct val="0"/>
              </a:spcBef>
              <a:buFontTx/>
              <a:buNone/>
            </a:pPr>
            <a:r>
              <a:rPr lang="en-US" altLang="en-US" sz="500">
                <a:latin typeface="Times New Roman" pitchFamily="18" charset="0"/>
              </a:rPr>
              <a:t>    </a:t>
            </a:r>
          </a:p>
        </p:txBody>
      </p:sp>
      <p:sp>
        <p:nvSpPr>
          <p:cNvPr id="348" name="Text Box 738"/>
          <p:cNvSpPr txBox="1">
            <a:spLocks noChangeArrowheads="1"/>
          </p:cNvSpPr>
          <p:nvPr/>
        </p:nvSpPr>
        <p:spPr bwMode="auto">
          <a:xfrm>
            <a:off x="4638675" y="2763839"/>
            <a:ext cx="4778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Catawba</a:t>
            </a:r>
          </a:p>
          <a:p>
            <a:pPr eaLnBrk="1" hangingPunct="1">
              <a:spcBef>
                <a:spcPct val="0"/>
              </a:spcBef>
              <a:buFontTx/>
              <a:buNone/>
            </a:pPr>
            <a:r>
              <a:rPr lang="en-US" altLang="en-US" sz="500">
                <a:latin typeface="Times New Roman" pitchFamily="18" charset="0"/>
              </a:rPr>
              <a:t>     </a:t>
            </a:r>
          </a:p>
        </p:txBody>
      </p:sp>
      <p:sp>
        <p:nvSpPr>
          <p:cNvPr id="349" name="Text Box 739"/>
          <p:cNvSpPr txBox="1">
            <a:spLocks noChangeArrowheads="1"/>
          </p:cNvSpPr>
          <p:nvPr/>
        </p:nvSpPr>
        <p:spPr bwMode="auto">
          <a:xfrm>
            <a:off x="4619626" y="2935289"/>
            <a:ext cx="479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Lincoln</a:t>
            </a:r>
          </a:p>
          <a:p>
            <a:pPr eaLnBrk="1" hangingPunct="1">
              <a:spcBef>
                <a:spcPct val="0"/>
              </a:spcBef>
              <a:buFontTx/>
              <a:buNone/>
            </a:pPr>
            <a:r>
              <a:rPr lang="en-US" altLang="en-US" sz="500">
                <a:latin typeface="Times New Roman" pitchFamily="18" charset="0"/>
              </a:rPr>
              <a:t>     </a:t>
            </a:r>
          </a:p>
        </p:txBody>
      </p:sp>
      <p:sp>
        <p:nvSpPr>
          <p:cNvPr id="350" name="Text Box 740"/>
          <p:cNvSpPr txBox="1">
            <a:spLocks noChangeArrowheads="1"/>
          </p:cNvSpPr>
          <p:nvPr/>
        </p:nvSpPr>
        <p:spPr bwMode="auto">
          <a:xfrm>
            <a:off x="4683126" y="3144839"/>
            <a:ext cx="441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Gaston</a:t>
            </a:r>
          </a:p>
          <a:p>
            <a:pPr eaLnBrk="1" hangingPunct="1">
              <a:spcBef>
                <a:spcPct val="0"/>
              </a:spcBef>
              <a:buFontTx/>
              <a:buNone/>
            </a:pPr>
            <a:r>
              <a:rPr lang="en-US" altLang="en-US" sz="500">
                <a:latin typeface="Times New Roman" pitchFamily="18" charset="0"/>
              </a:rPr>
              <a:t>    </a:t>
            </a:r>
          </a:p>
        </p:txBody>
      </p:sp>
      <p:sp>
        <p:nvSpPr>
          <p:cNvPr id="351" name="Text Box 741"/>
          <p:cNvSpPr txBox="1">
            <a:spLocks noChangeArrowheads="1"/>
          </p:cNvSpPr>
          <p:nvPr/>
        </p:nvSpPr>
        <p:spPr bwMode="auto">
          <a:xfrm>
            <a:off x="4946650" y="3275014"/>
            <a:ext cx="666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Mecklenburg</a:t>
            </a:r>
          </a:p>
          <a:p>
            <a:pPr eaLnBrk="1" hangingPunct="1">
              <a:spcBef>
                <a:spcPct val="0"/>
              </a:spcBef>
              <a:buFontTx/>
              <a:buNone/>
            </a:pPr>
            <a:r>
              <a:rPr lang="en-US" altLang="en-US" sz="500">
                <a:latin typeface="Times New Roman" pitchFamily="18" charset="0"/>
              </a:rPr>
              <a:t>       </a:t>
            </a:r>
          </a:p>
        </p:txBody>
      </p:sp>
      <p:sp>
        <p:nvSpPr>
          <p:cNvPr id="352" name="Text Box 742"/>
          <p:cNvSpPr txBox="1">
            <a:spLocks noChangeArrowheads="1"/>
          </p:cNvSpPr>
          <p:nvPr/>
        </p:nvSpPr>
        <p:spPr bwMode="auto">
          <a:xfrm>
            <a:off x="5241925" y="3049589"/>
            <a:ext cx="5095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Cabarrus</a:t>
            </a:r>
          </a:p>
          <a:p>
            <a:pPr eaLnBrk="1" hangingPunct="1">
              <a:spcBef>
                <a:spcPct val="0"/>
              </a:spcBef>
              <a:buFontTx/>
              <a:buNone/>
            </a:pPr>
            <a:r>
              <a:rPr lang="en-US" altLang="en-US" sz="500">
                <a:latin typeface="Times New Roman" pitchFamily="18" charset="0"/>
              </a:rPr>
              <a:t>   </a:t>
            </a:r>
          </a:p>
        </p:txBody>
      </p:sp>
      <p:sp>
        <p:nvSpPr>
          <p:cNvPr id="353" name="Text Box 743"/>
          <p:cNvSpPr txBox="1">
            <a:spLocks noChangeArrowheads="1"/>
          </p:cNvSpPr>
          <p:nvPr/>
        </p:nvSpPr>
        <p:spPr bwMode="auto">
          <a:xfrm>
            <a:off x="5238751" y="2798764"/>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Rowan</a:t>
            </a:r>
          </a:p>
          <a:p>
            <a:pPr eaLnBrk="1" hangingPunct="1">
              <a:spcBef>
                <a:spcPct val="0"/>
              </a:spcBef>
              <a:buFontTx/>
              <a:buNone/>
            </a:pPr>
            <a:r>
              <a:rPr lang="en-US" altLang="en-US" sz="500">
                <a:latin typeface="Times New Roman" pitchFamily="18" charset="0"/>
              </a:rPr>
              <a:t>    </a:t>
            </a:r>
          </a:p>
        </p:txBody>
      </p:sp>
      <p:sp>
        <p:nvSpPr>
          <p:cNvPr id="354" name="Text Box 744"/>
          <p:cNvSpPr txBox="1">
            <a:spLocks noChangeArrowheads="1"/>
          </p:cNvSpPr>
          <p:nvPr/>
        </p:nvSpPr>
        <p:spPr bwMode="auto">
          <a:xfrm>
            <a:off x="5524500" y="2249489"/>
            <a:ext cx="463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Forsyth</a:t>
            </a:r>
          </a:p>
          <a:p>
            <a:pPr eaLnBrk="1" hangingPunct="1">
              <a:spcBef>
                <a:spcPct val="0"/>
              </a:spcBef>
              <a:buFontTx/>
              <a:buNone/>
            </a:pPr>
            <a:r>
              <a:rPr lang="en-US" altLang="en-US" sz="500">
                <a:latin typeface="Times New Roman" pitchFamily="18" charset="0"/>
              </a:rPr>
              <a:t>    </a:t>
            </a:r>
          </a:p>
        </p:txBody>
      </p:sp>
      <p:sp>
        <p:nvSpPr>
          <p:cNvPr id="355" name="Text Box 745"/>
          <p:cNvSpPr txBox="1">
            <a:spLocks noChangeArrowheads="1"/>
          </p:cNvSpPr>
          <p:nvPr/>
        </p:nvSpPr>
        <p:spPr bwMode="auto">
          <a:xfrm>
            <a:off x="5962650" y="2278064"/>
            <a:ext cx="490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Guilford</a:t>
            </a:r>
          </a:p>
          <a:p>
            <a:pPr eaLnBrk="1" hangingPunct="1">
              <a:spcBef>
                <a:spcPct val="0"/>
              </a:spcBef>
              <a:buFontTx/>
              <a:buNone/>
            </a:pPr>
            <a:r>
              <a:rPr lang="en-US" altLang="en-US" sz="500">
                <a:latin typeface="Times New Roman" pitchFamily="18" charset="0"/>
              </a:rPr>
              <a:t>      </a:t>
            </a:r>
          </a:p>
        </p:txBody>
      </p:sp>
      <p:sp>
        <p:nvSpPr>
          <p:cNvPr id="356" name="Text Box 746"/>
          <p:cNvSpPr txBox="1">
            <a:spLocks noChangeArrowheads="1"/>
          </p:cNvSpPr>
          <p:nvPr/>
        </p:nvSpPr>
        <p:spPr bwMode="auto">
          <a:xfrm>
            <a:off x="6308725" y="2341564"/>
            <a:ext cx="560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Alamance</a:t>
            </a:r>
          </a:p>
          <a:p>
            <a:pPr eaLnBrk="1" hangingPunct="1">
              <a:spcBef>
                <a:spcPct val="0"/>
              </a:spcBef>
              <a:buFontTx/>
              <a:buNone/>
            </a:pPr>
            <a:r>
              <a:rPr lang="en-US" altLang="en-US" sz="500">
                <a:latin typeface="Times New Roman" pitchFamily="18" charset="0"/>
              </a:rPr>
              <a:t>      </a:t>
            </a:r>
          </a:p>
        </p:txBody>
      </p:sp>
      <p:sp>
        <p:nvSpPr>
          <p:cNvPr id="357" name="Text Box 747"/>
          <p:cNvSpPr txBox="1">
            <a:spLocks noChangeArrowheads="1"/>
          </p:cNvSpPr>
          <p:nvPr/>
        </p:nvSpPr>
        <p:spPr bwMode="auto">
          <a:xfrm>
            <a:off x="6597650" y="2338389"/>
            <a:ext cx="40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Orange</a:t>
            </a:r>
          </a:p>
          <a:p>
            <a:pPr eaLnBrk="1" hangingPunct="1">
              <a:spcBef>
                <a:spcPct val="0"/>
              </a:spcBef>
              <a:buFontTx/>
              <a:buNone/>
            </a:pPr>
            <a:r>
              <a:rPr lang="en-US" altLang="en-US" sz="500">
                <a:latin typeface="Times New Roman" pitchFamily="18" charset="0"/>
              </a:rPr>
              <a:t>    </a:t>
            </a:r>
          </a:p>
        </p:txBody>
      </p:sp>
      <p:sp>
        <p:nvSpPr>
          <p:cNvPr id="358" name="Text Box 748"/>
          <p:cNvSpPr txBox="1">
            <a:spLocks noChangeArrowheads="1"/>
          </p:cNvSpPr>
          <p:nvPr/>
        </p:nvSpPr>
        <p:spPr bwMode="auto">
          <a:xfrm>
            <a:off x="7023735" y="2135189"/>
            <a:ext cx="5413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Granville</a:t>
            </a:r>
          </a:p>
          <a:p>
            <a:pPr eaLnBrk="1" hangingPunct="1">
              <a:spcBef>
                <a:spcPct val="0"/>
              </a:spcBef>
              <a:buFontTx/>
              <a:buNone/>
            </a:pPr>
            <a:r>
              <a:rPr lang="en-US" altLang="en-US" sz="500">
                <a:latin typeface="Times New Roman" pitchFamily="18" charset="0"/>
              </a:rPr>
              <a:t>     </a:t>
            </a:r>
          </a:p>
        </p:txBody>
      </p:sp>
      <p:sp>
        <p:nvSpPr>
          <p:cNvPr id="359" name="Text Box 749"/>
          <p:cNvSpPr txBox="1">
            <a:spLocks noChangeArrowheads="1"/>
          </p:cNvSpPr>
          <p:nvPr/>
        </p:nvSpPr>
        <p:spPr bwMode="auto">
          <a:xfrm>
            <a:off x="6838951" y="2354264"/>
            <a:ext cx="4746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Durham</a:t>
            </a:r>
          </a:p>
          <a:p>
            <a:pPr eaLnBrk="1" hangingPunct="1">
              <a:spcBef>
                <a:spcPct val="0"/>
              </a:spcBef>
              <a:buFontTx/>
              <a:buNone/>
            </a:pPr>
            <a:r>
              <a:rPr lang="en-US" altLang="en-US" sz="500">
                <a:latin typeface="Times New Roman" pitchFamily="18" charset="0"/>
              </a:rPr>
              <a:t>   </a:t>
            </a:r>
          </a:p>
        </p:txBody>
      </p:sp>
      <p:sp>
        <p:nvSpPr>
          <p:cNvPr id="360" name="Text Box 752"/>
          <p:cNvSpPr txBox="1">
            <a:spLocks noChangeArrowheads="1"/>
          </p:cNvSpPr>
          <p:nvPr/>
        </p:nvSpPr>
        <p:spPr bwMode="auto">
          <a:xfrm>
            <a:off x="7350125" y="2293939"/>
            <a:ext cx="5349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Franklin</a:t>
            </a:r>
          </a:p>
        </p:txBody>
      </p:sp>
      <p:sp>
        <p:nvSpPr>
          <p:cNvPr id="361" name="Text Box 753"/>
          <p:cNvSpPr txBox="1">
            <a:spLocks noChangeArrowheads="1"/>
          </p:cNvSpPr>
          <p:nvPr/>
        </p:nvSpPr>
        <p:spPr bwMode="auto">
          <a:xfrm>
            <a:off x="7054851" y="2595564"/>
            <a:ext cx="390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Wake</a:t>
            </a:r>
          </a:p>
          <a:p>
            <a:pPr eaLnBrk="1" hangingPunct="1">
              <a:spcBef>
                <a:spcPct val="0"/>
              </a:spcBef>
              <a:buFontTx/>
              <a:buNone/>
            </a:pPr>
            <a:r>
              <a:rPr lang="en-US" altLang="en-US" sz="500">
                <a:latin typeface="Times New Roman" pitchFamily="18" charset="0"/>
              </a:rPr>
              <a:t>   </a:t>
            </a:r>
          </a:p>
        </p:txBody>
      </p:sp>
      <p:sp>
        <p:nvSpPr>
          <p:cNvPr id="362" name="Text Box 754"/>
          <p:cNvSpPr txBox="1">
            <a:spLocks noChangeArrowheads="1"/>
          </p:cNvSpPr>
          <p:nvPr/>
        </p:nvSpPr>
        <p:spPr bwMode="auto">
          <a:xfrm>
            <a:off x="7219951" y="3506789"/>
            <a:ext cx="669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 Sampson</a:t>
            </a:r>
          </a:p>
          <a:p>
            <a:pPr eaLnBrk="1" hangingPunct="1">
              <a:spcBef>
                <a:spcPct val="0"/>
              </a:spcBef>
              <a:buFontTx/>
              <a:buNone/>
            </a:pPr>
            <a:r>
              <a:rPr lang="en-US" altLang="en-US" sz="500">
                <a:latin typeface="Times New Roman" pitchFamily="18" charset="0"/>
              </a:rPr>
              <a:t>         </a:t>
            </a:r>
          </a:p>
        </p:txBody>
      </p:sp>
      <p:sp>
        <p:nvSpPr>
          <p:cNvPr id="363" name="Text Box 755"/>
          <p:cNvSpPr txBox="1">
            <a:spLocks noChangeArrowheads="1"/>
          </p:cNvSpPr>
          <p:nvPr/>
        </p:nvSpPr>
        <p:spPr bwMode="auto">
          <a:xfrm>
            <a:off x="7962901" y="3233739"/>
            <a:ext cx="460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Lenoir</a:t>
            </a:r>
          </a:p>
          <a:p>
            <a:pPr eaLnBrk="1" hangingPunct="1">
              <a:spcBef>
                <a:spcPct val="0"/>
              </a:spcBef>
              <a:buFontTx/>
              <a:buNone/>
            </a:pPr>
            <a:r>
              <a:rPr lang="en-US" altLang="en-US" sz="500">
                <a:latin typeface="Times New Roman" pitchFamily="18" charset="0"/>
              </a:rPr>
              <a:t>    </a:t>
            </a:r>
          </a:p>
        </p:txBody>
      </p:sp>
      <p:sp>
        <p:nvSpPr>
          <p:cNvPr id="364" name="Text Box 756"/>
          <p:cNvSpPr txBox="1">
            <a:spLocks noChangeArrowheads="1"/>
          </p:cNvSpPr>
          <p:nvPr/>
        </p:nvSpPr>
        <p:spPr bwMode="auto">
          <a:xfrm>
            <a:off x="7956550" y="2951164"/>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Greene</a:t>
            </a:r>
          </a:p>
          <a:p>
            <a:pPr eaLnBrk="1" hangingPunct="1">
              <a:spcBef>
                <a:spcPct val="0"/>
              </a:spcBef>
              <a:buFontTx/>
              <a:buNone/>
            </a:pPr>
            <a:r>
              <a:rPr lang="en-US" altLang="en-US" sz="500">
                <a:latin typeface="Times New Roman" pitchFamily="18" charset="0"/>
              </a:rPr>
              <a:t>    </a:t>
            </a:r>
          </a:p>
        </p:txBody>
      </p:sp>
      <p:sp>
        <p:nvSpPr>
          <p:cNvPr id="365" name="Text Box 757"/>
          <p:cNvSpPr txBox="1">
            <a:spLocks noChangeArrowheads="1"/>
          </p:cNvSpPr>
          <p:nvPr/>
        </p:nvSpPr>
        <p:spPr bwMode="auto">
          <a:xfrm>
            <a:off x="8270875" y="2833689"/>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Pitt</a:t>
            </a:r>
          </a:p>
          <a:p>
            <a:pPr eaLnBrk="1" hangingPunct="1">
              <a:spcBef>
                <a:spcPct val="0"/>
              </a:spcBef>
              <a:buFontTx/>
              <a:buNone/>
            </a:pPr>
            <a:r>
              <a:rPr lang="en-US" altLang="en-US" sz="500">
                <a:latin typeface="Times New Roman" pitchFamily="18" charset="0"/>
              </a:rPr>
              <a:t>  </a:t>
            </a:r>
          </a:p>
        </p:txBody>
      </p:sp>
      <p:sp>
        <p:nvSpPr>
          <p:cNvPr id="366" name="Text Box 760"/>
          <p:cNvSpPr txBox="1">
            <a:spLocks noChangeArrowheads="1"/>
          </p:cNvSpPr>
          <p:nvPr/>
        </p:nvSpPr>
        <p:spPr bwMode="auto">
          <a:xfrm>
            <a:off x="7718426" y="2713039"/>
            <a:ext cx="4476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Wilson</a:t>
            </a:r>
          </a:p>
        </p:txBody>
      </p:sp>
      <p:sp>
        <p:nvSpPr>
          <p:cNvPr id="367" name="Text Box 761"/>
          <p:cNvSpPr txBox="1">
            <a:spLocks noChangeArrowheads="1"/>
          </p:cNvSpPr>
          <p:nvPr/>
        </p:nvSpPr>
        <p:spPr bwMode="auto">
          <a:xfrm>
            <a:off x="8010526" y="2487614"/>
            <a:ext cx="5889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Edgecombe</a:t>
            </a:r>
          </a:p>
          <a:p>
            <a:pPr eaLnBrk="1" hangingPunct="1">
              <a:spcBef>
                <a:spcPct val="0"/>
              </a:spcBef>
              <a:buFontTx/>
              <a:buNone/>
            </a:pPr>
            <a:r>
              <a:rPr lang="en-US" altLang="en-US" sz="500">
                <a:latin typeface="Times New Roman" pitchFamily="18" charset="0"/>
              </a:rPr>
              <a:t>     </a:t>
            </a:r>
          </a:p>
        </p:txBody>
      </p:sp>
      <p:sp>
        <p:nvSpPr>
          <p:cNvPr id="368" name="Text Box 762"/>
          <p:cNvSpPr txBox="1">
            <a:spLocks noChangeArrowheads="1"/>
          </p:cNvSpPr>
          <p:nvPr/>
        </p:nvSpPr>
        <p:spPr bwMode="auto">
          <a:xfrm>
            <a:off x="7851775" y="4351339"/>
            <a:ext cx="184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369" name="Text Box 764"/>
          <p:cNvSpPr txBox="1">
            <a:spLocks noChangeArrowheads="1"/>
          </p:cNvSpPr>
          <p:nvPr/>
        </p:nvSpPr>
        <p:spPr bwMode="auto">
          <a:xfrm>
            <a:off x="7842250" y="4325939"/>
            <a:ext cx="184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500">
              <a:latin typeface="Times New Roman" pitchFamily="18" charset="0"/>
            </a:endParaRPr>
          </a:p>
        </p:txBody>
      </p:sp>
      <p:sp>
        <p:nvSpPr>
          <p:cNvPr id="370" name="Text Box 765"/>
          <p:cNvSpPr txBox="1">
            <a:spLocks noChangeArrowheads="1"/>
          </p:cNvSpPr>
          <p:nvPr/>
        </p:nvSpPr>
        <p:spPr bwMode="auto">
          <a:xfrm>
            <a:off x="7778750" y="4278314"/>
            <a:ext cx="463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New</a:t>
            </a:r>
          </a:p>
          <a:p>
            <a:pPr eaLnBrk="1" hangingPunct="1">
              <a:spcBef>
                <a:spcPct val="0"/>
              </a:spcBef>
              <a:buFontTx/>
              <a:buNone/>
            </a:pPr>
            <a:r>
              <a:rPr lang="en-US" altLang="en-US" sz="500">
                <a:latin typeface="Times New Roman" pitchFamily="18" charset="0"/>
              </a:rPr>
              <a:t>Hanover</a:t>
            </a:r>
          </a:p>
          <a:p>
            <a:pPr eaLnBrk="1" hangingPunct="1">
              <a:spcBef>
                <a:spcPct val="0"/>
              </a:spcBef>
              <a:buFontTx/>
              <a:buNone/>
            </a:pPr>
            <a:r>
              <a:rPr lang="en-US" altLang="en-US" sz="500">
                <a:latin typeface="Times New Roman" pitchFamily="18" charset="0"/>
              </a:rPr>
              <a:t>   </a:t>
            </a:r>
          </a:p>
        </p:txBody>
      </p:sp>
      <p:sp>
        <p:nvSpPr>
          <p:cNvPr id="371" name="Text Box 769"/>
          <p:cNvSpPr txBox="1">
            <a:spLocks noChangeArrowheads="1"/>
          </p:cNvSpPr>
          <p:nvPr/>
        </p:nvSpPr>
        <p:spPr bwMode="auto">
          <a:xfrm>
            <a:off x="3001167" y="4104358"/>
            <a:ext cx="2170908" cy="8463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1400" dirty="0"/>
              <a:t>48 NC DISC Sites</a:t>
            </a:r>
          </a:p>
          <a:p>
            <a:pPr algn="ctr" eaLnBrk="1" hangingPunct="1">
              <a:spcBef>
                <a:spcPct val="50000"/>
              </a:spcBef>
              <a:buFontTx/>
              <a:buNone/>
            </a:pPr>
            <a:r>
              <a:rPr lang="en-US" altLang="en-US" sz="1400" dirty="0"/>
              <a:t>37 Blue Counties indicate presence of DISC Sites</a:t>
            </a:r>
          </a:p>
        </p:txBody>
      </p:sp>
      <p:pic>
        <p:nvPicPr>
          <p:cNvPr id="372" name="Picture 4" descr="DISCLOblack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4495801"/>
            <a:ext cx="14478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 name="Text Box 723"/>
          <p:cNvSpPr txBox="1">
            <a:spLocks noChangeArrowheads="1"/>
          </p:cNvSpPr>
          <p:nvPr/>
        </p:nvSpPr>
        <p:spPr bwMode="auto">
          <a:xfrm>
            <a:off x="9086851" y="2200276"/>
            <a:ext cx="5127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Perquimans</a:t>
            </a:r>
          </a:p>
        </p:txBody>
      </p:sp>
      <p:sp>
        <p:nvSpPr>
          <p:cNvPr id="374" name="Text Box 723"/>
          <p:cNvSpPr txBox="1">
            <a:spLocks noChangeArrowheads="1"/>
          </p:cNvSpPr>
          <p:nvPr/>
        </p:nvSpPr>
        <p:spPr bwMode="auto">
          <a:xfrm>
            <a:off x="8975726" y="2324101"/>
            <a:ext cx="5111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00">
                <a:latin typeface="Times New Roman" pitchFamily="18" charset="0"/>
              </a:rPr>
              <a:t>Chowan</a:t>
            </a:r>
          </a:p>
        </p:txBody>
      </p:sp>
      <p:sp>
        <p:nvSpPr>
          <p:cNvPr id="375" name="TextBox 374"/>
          <p:cNvSpPr txBox="1"/>
          <p:nvPr/>
        </p:nvSpPr>
        <p:spPr>
          <a:xfrm>
            <a:off x="1905000" y="381000"/>
            <a:ext cx="8267700" cy="523220"/>
          </a:xfrm>
          <a:prstGeom prst="rect">
            <a:avLst/>
          </a:prstGeom>
          <a:noFill/>
        </p:spPr>
        <p:txBody>
          <a:bodyPr wrap="square" rtlCol="0">
            <a:spAutoFit/>
          </a:bodyPr>
          <a:lstStyle/>
          <a:p>
            <a:pPr algn="ctr"/>
            <a:r>
              <a:rPr lang="en-US" sz="2800" b="1" dirty="0"/>
              <a:t>2018 DISC Rotation Sites by County</a:t>
            </a:r>
          </a:p>
        </p:txBody>
      </p:sp>
      <p:sp>
        <p:nvSpPr>
          <p:cNvPr id="2" name="Rectangle 1"/>
          <p:cNvSpPr/>
          <p:nvPr/>
        </p:nvSpPr>
        <p:spPr>
          <a:xfrm>
            <a:off x="3036888" y="3627440"/>
            <a:ext cx="141288" cy="88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359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35073" t="26349" r="51863" b="46190"/>
          <a:stretch/>
        </p:blipFill>
        <p:spPr bwMode="auto">
          <a:xfrm>
            <a:off x="7842142" y="0"/>
            <a:ext cx="4169044" cy="5966847"/>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588935" y="573437"/>
            <a:ext cx="7352429" cy="4019562"/>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3200" b="1" dirty="0" smtClean="0">
                <a:solidFill>
                  <a:srgbClr val="7030A0"/>
                </a:solidFill>
                <a:latin typeface="Century Gothic" panose="020B0502020202020204" pitchFamily="34" charset="0"/>
              </a:rPr>
              <a:t>Student </a:t>
            </a:r>
            <a:r>
              <a:rPr lang="en-US" sz="3200" b="1" dirty="0">
                <a:solidFill>
                  <a:srgbClr val="7030A0"/>
                </a:solidFill>
                <a:latin typeface="Century Gothic" panose="020B0502020202020204" pitchFamily="34" charset="0"/>
              </a:rPr>
              <a:t>site evaluation </a:t>
            </a:r>
            <a:r>
              <a:rPr lang="en-US" sz="3200" b="1" dirty="0" smtClean="0">
                <a:solidFill>
                  <a:srgbClr val="7030A0"/>
                </a:solidFill>
                <a:latin typeface="Century Gothic" panose="020B0502020202020204" pitchFamily="34" charset="0"/>
              </a:rPr>
              <a:t>narratives</a:t>
            </a:r>
          </a:p>
          <a:p>
            <a:pPr marL="228600" lvl="0" indent="-228600">
              <a:lnSpc>
                <a:spcPct val="90000"/>
              </a:lnSpc>
              <a:spcBef>
                <a:spcPts val="1000"/>
              </a:spcBef>
              <a:buFont typeface="Arial" panose="020B0604020202020204" pitchFamily="34" charset="0"/>
              <a:buChar char="•"/>
            </a:pPr>
            <a:endParaRPr lang="en-US" sz="3200" b="1" dirty="0">
              <a:solidFill>
                <a:srgbClr val="7030A0"/>
              </a:solidFill>
              <a:latin typeface="Century Gothic" panose="020B0502020202020204" pitchFamily="34" charset="0"/>
            </a:endParaRPr>
          </a:p>
          <a:p>
            <a:pPr marL="228600" lvl="0" indent="-228600">
              <a:lnSpc>
                <a:spcPct val="90000"/>
              </a:lnSpc>
              <a:spcBef>
                <a:spcPts val="1000"/>
              </a:spcBef>
              <a:buFont typeface="Arial" panose="020B0604020202020204" pitchFamily="34" charset="0"/>
              <a:buChar char="•"/>
            </a:pPr>
            <a:r>
              <a:rPr lang="en-US" sz="3200" b="1" dirty="0">
                <a:solidFill>
                  <a:srgbClr val="7030A0"/>
                </a:solidFill>
                <a:latin typeface="Century Gothic" panose="020B0502020202020204" pitchFamily="34" charset="0"/>
              </a:rPr>
              <a:t>Weekly </a:t>
            </a:r>
            <a:r>
              <a:rPr lang="en-US" sz="3200" b="1" dirty="0" smtClean="0">
                <a:solidFill>
                  <a:srgbClr val="7030A0"/>
                </a:solidFill>
                <a:latin typeface="Century Gothic" panose="020B0502020202020204" pitchFamily="34" charset="0"/>
              </a:rPr>
              <a:t>journals</a:t>
            </a:r>
          </a:p>
          <a:p>
            <a:pPr marL="228600" lvl="0" indent="-228600">
              <a:lnSpc>
                <a:spcPct val="90000"/>
              </a:lnSpc>
              <a:spcBef>
                <a:spcPts val="1000"/>
              </a:spcBef>
              <a:buFont typeface="Arial" panose="020B0604020202020204" pitchFamily="34" charset="0"/>
              <a:buChar char="•"/>
            </a:pPr>
            <a:endParaRPr lang="en-US" sz="3200" b="1" dirty="0">
              <a:solidFill>
                <a:prstClr val="black">
                  <a:lumMod val="65000"/>
                  <a:lumOff val="35000"/>
                </a:prstClr>
              </a:solidFill>
              <a:latin typeface="Century Gothic" panose="020B0502020202020204" pitchFamily="34" charset="0"/>
            </a:endParaRPr>
          </a:p>
          <a:p>
            <a:pPr marL="228600" lvl="0" indent="-228600">
              <a:lnSpc>
                <a:spcPct val="90000"/>
              </a:lnSpc>
              <a:spcBef>
                <a:spcPts val="1000"/>
              </a:spcBef>
              <a:buFont typeface="Arial" panose="020B0604020202020204" pitchFamily="34" charset="0"/>
              <a:buChar char="•"/>
            </a:pPr>
            <a:r>
              <a:rPr lang="en-US" sz="3200" b="1" dirty="0" smtClean="0">
                <a:solidFill>
                  <a:srgbClr val="7030A0"/>
                </a:solidFill>
                <a:latin typeface="Century Gothic" panose="020B0502020202020204" pitchFamily="34" charset="0"/>
              </a:rPr>
              <a:t>Critical </a:t>
            </a:r>
            <a:r>
              <a:rPr lang="en-US" sz="3200" b="1" dirty="0">
                <a:solidFill>
                  <a:srgbClr val="7030A0"/>
                </a:solidFill>
                <a:latin typeface="Century Gothic" panose="020B0502020202020204" pitchFamily="34" charset="0"/>
              </a:rPr>
              <a:t>incident </a:t>
            </a:r>
            <a:r>
              <a:rPr lang="en-US" sz="3200" b="1" dirty="0" smtClean="0">
                <a:solidFill>
                  <a:srgbClr val="7030A0"/>
                </a:solidFill>
                <a:latin typeface="Century Gothic" panose="020B0502020202020204" pitchFamily="34" charset="0"/>
              </a:rPr>
              <a:t>essays</a:t>
            </a:r>
          </a:p>
          <a:p>
            <a:pPr marL="228600" lvl="0" indent="-228600">
              <a:lnSpc>
                <a:spcPct val="90000"/>
              </a:lnSpc>
              <a:spcBef>
                <a:spcPts val="1000"/>
              </a:spcBef>
              <a:buFont typeface="Arial" panose="020B0604020202020204" pitchFamily="34" charset="0"/>
              <a:buChar char="•"/>
            </a:pPr>
            <a:endParaRPr lang="en-US" sz="3200" b="1" dirty="0">
              <a:solidFill>
                <a:prstClr val="black">
                  <a:lumMod val="65000"/>
                  <a:lumOff val="35000"/>
                </a:prstClr>
              </a:solidFill>
              <a:latin typeface="Century Gothic" panose="020B0502020202020204" pitchFamily="34" charset="0"/>
            </a:endParaRPr>
          </a:p>
          <a:p>
            <a:pPr marL="228600" lvl="0" indent="-228600">
              <a:lnSpc>
                <a:spcPct val="90000"/>
              </a:lnSpc>
              <a:spcBef>
                <a:spcPts val="1000"/>
              </a:spcBef>
              <a:buFont typeface="Arial" panose="020B0604020202020204" pitchFamily="34" charset="0"/>
              <a:buChar char="•"/>
            </a:pPr>
            <a:r>
              <a:rPr lang="en-US" sz="3200" b="1" dirty="0">
                <a:solidFill>
                  <a:srgbClr val="7030A0"/>
                </a:solidFill>
                <a:latin typeface="Century Gothic" panose="020B0502020202020204" pitchFamily="34" charset="0"/>
              </a:rPr>
              <a:t>Post-rotation reflective sessions</a:t>
            </a:r>
          </a:p>
        </p:txBody>
      </p:sp>
      <p:sp>
        <p:nvSpPr>
          <p:cNvPr id="4" name="TextBox 3"/>
          <p:cNvSpPr txBox="1"/>
          <p:nvPr/>
        </p:nvSpPr>
        <p:spPr>
          <a:xfrm>
            <a:off x="11465960" y="5599416"/>
            <a:ext cx="342782" cy="369332"/>
          </a:xfrm>
          <a:prstGeom prst="rect">
            <a:avLst/>
          </a:prstGeom>
          <a:noFill/>
        </p:spPr>
        <p:txBody>
          <a:bodyPr wrap="square" rtlCol="0">
            <a:spAutoFit/>
          </a:bodyPr>
          <a:lstStyle/>
          <a:p>
            <a:r>
              <a:rPr lang="en-US" dirty="0" smtClean="0"/>
              <a:t>6</a:t>
            </a:r>
            <a:endParaRPr lang="en-US" dirty="0"/>
          </a:p>
        </p:txBody>
      </p:sp>
    </p:spTree>
    <p:extLst>
      <p:ext uri="{BB962C8B-B14F-4D97-AF65-F5344CB8AC3E}">
        <p14:creationId xmlns:p14="http://schemas.microsoft.com/office/powerpoint/2010/main" val="349188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Blaming the patient/parenting behavior</a:t>
            </a:r>
            <a:endParaRPr lang="en-US" dirty="0"/>
          </a:p>
        </p:txBody>
      </p:sp>
      <p:sp>
        <p:nvSpPr>
          <p:cNvPr id="3" name="Content Placeholder 2"/>
          <p:cNvSpPr>
            <a:spLocks noGrp="1"/>
          </p:cNvSpPr>
          <p:nvPr>
            <p:ph idx="1"/>
          </p:nvPr>
        </p:nvSpPr>
        <p:spPr>
          <a:xfrm>
            <a:off x="838200" y="1381539"/>
            <a:ext cx="10515600" cy="4374735"/>
          </a:xfrm>
        </p:spPr>
        <p:txBody>
          <a:bodyPr>
            <a:normAutofit fontScale="25000" lnSpcReduction="20000"/>
          </a:bodyPr>
          <a:lstStyle/>
          <a:p>
            <a:endParaRPr lang="en-US" sz="11200" dirty="0"/>
          </a:p>
          <a:p>
            <a:pPr lvl="1">
              <a:buFont typeface="Wingdings" panose="05000000000000000000" pitchFamily="2" charset="2"/>
              <a:buChar char="q"/>
            </a:pPr>
            <a:r>
              <a:rPr lang="en-US" sz="9600" dirty="0"/>
              <a:t>B</a:t>
            </a:r>
            <a:r>
              <a:rPr lang="en-US" sz="9600" dirty="0" smtClean="0"/>
              <a:t>rought entire family to the visit</a:t>
            </a:r>
          </a:p>
          <a:p>
            <a:pPr lvl="1">
              <a:buFont typeface="Wingdings" panose="05000000000000000000" pitchFamily="2" charset="2"/>
              <a:buChar char="q"/>
            </a:pPr>
            <a:endParaRPr lang="en-US" sz="9600" dirty="0" smtClean="0"/>
          </a:p>
          <a:p>
            <a:pPr lvl="1">
              <a:buFont typeface="Wingdings" panose="05000000000000000000" pitchFamily="2" charset="2"/>
              <a:buChar char="q"/>
            </a:pPr>
            <a:r>
              <a:rPr lang="en-US" sz="9600" dirty="0"/>
              <a:t>P</a:t>
            </a:r>
            <a:r>
              <a:rPr lang="en-US" sz="9600" dirty="0" smtClean="0"/>
              <a:t>oor parenting skills</a:t>
            </a:r>
          </a:p>
          <a:p>
            <a:pPr lvl="1">
              <a:buFont typeface="Wingdings" panose="05000000000000000000" pitchFamily="2" charset="2"/>
              <a:buChar char="q"/>
            </a:pPr>
            <a:endParaRPr lang="en-US" sz="9600" dirty="0" smtClean="0"/>
          </a:p>
          <a:p>
            <a:pPr lvl="1">
              <a:buFont typeface="Wingdings" panose="05000000000000000000" pitchFamily="2" charset="2"/>
              <a:buChar char="q"/>
            </a:pPr>
            <a:r>
              <a:rPr lang="en-US" sz="9600" dirty="0"/>
              <a:t>P</a:t>
            </a:r>
            <a:r>
              <a:rPr lang="en-US" sz="9600" dirty="0" smtClean="0"/>
              <a:t>oor food choices</a:t>
            </a:r>
          </a:p>
          <a:p>
            <a:pPr lvl="1">
              <a:buFont typeface="Wingdings" panose="05000000000000000000" pitchFamily="2" charset="2"/>
              <a:buChar char="q"/>
            </a:pPr>
            <a:endParaRPr lang="en-US" sz="9600" dirty="0" smtClean="0"/>
          </a:p>
          <a:p>
            <a:pPr lvl="1">
              <a:buFont typeface="Wingdings" panose="05000000000000000000" pitchFamily="2" charset="2"/>
              <a:buChar char="q"/>
            </a:pPr>
            <a:r>
              <a:rPr lang="en-US" sz="9600" dirty="0" smtClean="0"/>
              <a:t>Unreliable </a:t>
            </a:r>
            <a:r>
              <a:rPr lang="en-US" sz="9600" dirty="0"/>
              <a:t>– didn’t cancel appointments, rather simply did not show </a:t>
            </a:r>
            <a:r>
              <a:rPr lang="en-US" sz="9600" dirty="0" smtClean="0"/>
              <a:t>up</a:t>
            </a:r>
          </a:p>
          <a:p>
            <a:pPr lvl="1">
              <a:buFont typeface="Wingdings" panose="05000000000000000000" pitchFamily="2" charset="2"/>
              <a:buChar char="q"/>
            </a:pPr>
            <a:endParaRPr lang="en-US" sz="9600" dirty="0"/>
          </a:p>
          <a:p>
            <a:pPr lvl="1">
              <a:buFont typeface="Wingdings" panose="05000000000000000000" pitchFamily="2" charset="2"/>
              <a:buChar char="q"/>
            </a:pPr>
            <a:r>
              <a:rPr lang="en-US" sz="9600" dirty="0" smtClean="0"/>
              <a:t>Apathetic</a:t>
            </a:r>
          </a:p>
          <a:p>
            <a:pPr lvl="1">
              <a:buFont typeface="Wingdings" panose="05000000000000000000" pitchFamily="2" charset="2"/>
              <a:buChar char="q"/>
            </a:pPr>
            <a:endParaRPr lang="en-US" sz="9600" dirty="0" smtClean="0"/>
          </a:p>
          <a:p>
            <a:pPr lvl="1">
              <a:buFont typeface="Wingdings" panose="05000000000000000000" pitchFamily="2" charset="2"/>
              <a:buChar char="q"/>
            </a:pPr>
            <a:r>
              <a:rPr lang="en-US" sz="9600" dirty="0" smtClean="0"/>
              <a:t>Entitled - did not express appreciation for the care they received</a:t>
            </a:r>
          </a:p>
          <a:p>
            <a:pPr lvl="1"/>
            <a:endParaRPr lang="en-US" sz="4600" dirty="0" smtClean="0"/>
          </a:p>
          <a:p>
            <a:endParaRPr lang="en-US" dirty="0" smtClean="0"/>
          </a:p>
          <a:p>
            <a:pPr marL="0" indent="0">
              <a:buNone/>
            </a:pPr>
            <a:r>
              <a:rPr lang="en-US" dirty="0" smtClean="0"/>
              <a:t> </a:t>
            </a:r>
          </a:p>
          <a:p>
            <a:endParaRPr lang="en-US" dirty="0"/>
          </a:p>
        </p:txBody>
      </p:sp>
    </p:spTree>
    <p:extLst>
      <p:ext uri="{BB962C8B-B14F-4D97-AF65-F5344CB8AC3E}">
        <p14:creationId xmlns:p14="http://schemas.microsoft.com/office/powerpoint/2010/main" val="1802743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444" y="139148"/>
            <a:ext cx="10936356" cy="993914"/>
          </a:xfrm>
        </p:spPr>
        <p:txBody>
          <a:bodyPr/>
          <a:lstStyle/>
          <a:p>
            <a:r>
              <a:rPr lang="en-US" dirty="0" smtClean="0"/>
              <a:t>Pedagogical Failures </a:t>
            </a:r>
            <a:r>
              <a:rPr lang="en-US" sz="2400" dirty="0" smtClean="0"/>
              <a:t>(</a:t>
            </a:r>
            <a:r>
              <a:rPr lang="en-US" sz="2400" dirty="0" err="1" smtClean="0"/>
              <a:t>Rivkin</a:t>
            </a:r>
            <a:r>
              <a:rPr lang="en-US" sz="2400" dirty="0" smtClean="0"/>
              <a:t>-Fish 2011)</a:t>
            </a:r>
            <a:endParaRPr lang="en-US" sz="2400" dirty="0"/>
          </a:p>
        </p:txBody>
      </p:sp>
      <p:sp>
        <p:nvSpPr>
          <p:cNvPr id="3" name="Content Placeholder 2"/>
          <p:cNvSpPr>
            <a:spLocks noGrp="1"/>
          </p:cNvSpPr>
          <p:nvPr>
            <p:ph idx="1"/>
          </p:nvPr>
        </p:nvSpPr>
        <p:spPr>
          <a:xfrm>
            <a:off x="838200" y="1133062"/>
            <a:ext cx="10515600" cy="4623213"/>
          </a:xfrm>
        </p:spPr>
        <p:txBody>
          <a:bodyPr>
            <a:normAutofit/>
          </a:bodyPr>
          <a:lstStyle/>
          <a:p>
            <a:r>
              <a:rPr lang="en-US" dirty="0" smtClean="0"/>
              <a:t>Realities of poverty &amp; challenges faced by low-income families</a:t>
            </a:r>
          </a:p>
          <a:p>
            <a:r>
              <a:rPr lang="en-US" dirty="0" smtClean="0"/>
              <a:t>Relationship of oral health disparities to social determinants of health</a:t>
            </a:r>
          </a:p>
          <a:p>
            <a:r>
              <a:rPr lang="en-US" dirty="0" smtClean="0"/>
              <a:t>Pragmatic tactics for providing care to underserved populations</a:t>
            </a:r>
          </a:p>
          <a:p>
            <a:r>
              <a:rPr lang="en-US" dirty="0"/>
              <a:t>Lack of focus on social justice and health equity</a:t>
            </a:r>
          </a:p>
          <a:p>
            <a:endParaRPr lang="en-US" dirty="0" smtClean="0"/>
          </a:p>
          <a:p>
            <a:endParaRPr lang="en-US" dirty="0"/>
          </a:p>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0489" y="5655365"/>
            <a:ext cx="1562100" cy="1163011"/>
          </a:xfrm>
          <a:prstGeom prst="rect">
            <a:avLst/>
          </a:prstGeom>
          <a:noFill/>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1471" y="5646791"/>
            <a:ext cx="1623060" cy="1180156"/>
          </a:xfrm>
          <a:prstGeom prst="rect">
            <a:avLst/>
          </a:prstGeom>
          <a:noFill/>
        </p:spPr>
      </p:pic>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3414" y="5655364"/>
            <a:ext cx="1441174" cy="1163011"/>
          </a:xfrm>
          <a:prstGeom prst="rect">
            <a:avLst/>
          </a:prstGeom>
          <a:noFill/>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9588942" y="5218043"/>
            <a:ext cx="1623060" cy="1639957"/>
          </a:xfrm>
          <a:prstGeom prst="rect">
            <a:avLst/>
          </a:prstGeom>
          <a:noFill/>
        </p:spPr>
      </p:pic>
    </p:spTree>
    <p:extLst>
      <p:ext uri="{BB962C8B-B14F-4D97-AF65-F5344CB8AC3E}">
        <p14:creationId xmlns:p14="http://schemas.microsoft.com/office/powerpoint/2010/main" val="2302869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644056"/>
            <a:ext cx="3278987" cy="2035534"/>
          </a:xfrm>
        </p:spPr>
        <p:txBody>
          <a:bodyPr>
            <a:normAutofit/>
          </a:bodyPr>
          <a:lstStyle/>
          <a:p>
            <a:r>
              <a:rPr lang="en-US" dirty="0" smtClean="0"/>
              <a:t/>
            </a:r>
            <a:br>
              <a:rPr lang="en-US" dirty="0" smtClean="0"/>
            </a:br>
            <a:r>
              <a:rPr lang="en-US" dirty="0"/>
              <a:t/>
            </a:r>
            <a:br>
              <a:rPr lang="en-US" dirty="0"/>
            </a:br>
            <a:r>
              <a:rPr lang="en-US" sz="1600" dirty="0" smtClean="0"/>
              <a:t/>
            </a:r>
            <a:br>
              <a:rPr lang="en-US" sz="1600" dirty="0" smtClean="0"/>
            </a:br>
            <a:endParaRPr lang="en-US" sz="1600" dirty="0"/>
          </a:p>
        </p:txBody>
      </p:sp>
      <p:pic>
        <p:nvPicPr>
          <p:cNvPr id="5" name="Content Placeholder 4"/>
          <p:cNvPicPr>
            <a:picLocks noGrp="1" noChangeAspect="1"/>
          </p:cNvPicPr>
          <p:nvPr>
            <p:ph idx="1"/>
          </p:nvPr>
        </p:nvPicPr>
        <p:blipFill rotWithShape="1">
          <a:blip r:embed="rId3"/>
          <a:srcRect l="661" t="8920" r="51418" b="23472"/>
          <a:stretch/>
        </p:blipFill>
        <p:spPr>
          <a:xfrm>
            <a:off x="432279" y="954157"/>
            <a:ext cx="7010142" cy="4166484"/>
          </a:xfrm>
          <a:prstGeom prst="rect">
            <a:avLst/>
          </a:prstGeom>
        </p:spPr>
      </p:pic>
      <p:sp>
        <p:nvSpPr>
          <p:cNvPr id="4" name="Text Placeholder 3"/>
          <p:cNvSpPr>
            <a:spLocks noGrp="1"/>
          </p:cNvSpPr>
          <p:nvPr>
            <p:ph type="body" sz="half" idx="2"/>
          </p:nvPr>
        </p:nvSpPr>
        <p:spPr>
          <a:xfrm>
            <a:off x="7849931" y="1343770"/>
            <a:ext cx="4124733" cy="4525218"/>
          </a:xfrm>
        </p:spPr>
        <p:txBody>
          <a:bodyPr>
            <a:normAutofit/>
          </a:bodyPr>
          <a:lstStyle/>
          <a:p>
            <a:r>
              <a:rPr lang="en-US" sz="2800" dirty="0" smtClean="0"/>
              <a:t>Bridges the gap between misconceptions to understanding</a:t>
            </a:r>
          </a:p>
          <a:p>
            <a:r>
              <a:rPr lang="en-US" sz="2800" dirty="0" smtClean="0"/>
              <a:t>Interactive immersion experience</a:t>
            </a:r>
          </a:p>
          <a:p>
            <a:r>
              <a:rPr lang="en-US" sz="2800" dirty="0" smtClean="0"/>
              <a:t>Sensitized students to the realities of poverty</a:t>
            </a:r>
            <a:endParaRPr lang="en-US" sz="2800" dirty="0"/>
          </a:p>
        </p:txBody>
      </p:sp>
      <p:sp>
        <p:nvSpPr>
          <p:cNvPr id="6" name="TextBox 5"/>
          <p:cNvSpPr txBox="1"/>
          <p:nvPr/>
        </p:nvSpPr>
        <p:spPr>
          <a:xfrm>
            <a:off x="7347006" y="5247861"/>
            <a:ext cx="3705308" cy="923330"/>
          </a:xfrm>
          <a:prstGeom prst="rect">
            <a:avLst/>
          </a:prstGeom>
          <a:noFill/>
        </p:spPr>
        <p:txBody>
          <a:bodyPr wrap="square" rtlCol="0">
            <a:spAutoFit/>
          </a:bodyPr>
          <a:lstStyle/>
          <a:p>
            <a:r>
              <a:rPr lang="en-US" dirty="0" smtClean="0">
                <a:hlinkClick r:id="rId4"/>
              </a:rPr>
              <a:t>http</a:t>
            </a:r>
            <a:r>
              <a:rPr lang="en-US" dirty="0">
                <a:hlinkClick r:id="rId4"/>
              </a:rPr>
              <a:t>://www.povertysimulation.net</a:t>
            </a:r>
            <a:r>
              <a:rPr lang="en-US" dirty="0" smtClean="0">
                <a:hlinkClick r:id="rId4"/>
              </a:rPr>
              <a:t>/</a:t>
            </a:r>
            <a:endParaRPr lang="en-US" dirty="0" smtClean="0"/>
          </a:p>
          <a:p>
            <a:r>
              <a:rPr lang="en-US" dirty="0"/>
              <a:t/>
            </a:r>
            <a:br>
              <a:rPr lang="en-US" dirty="0"/>
            </a:br>
            <a:endParaRPr lang="en-US" dirty="0"/>
          </a:p>
        </p:txBody>
      </p:sp>
    </p:spTree>
    <p:extLst>
      <p:ext uri="{BB962C8B-B14F-4D97-AF65-F5344CB8AC3E}">
        <p14:creationId xmlns:p14="http://schemas.microsoft.com/office/powerpoint/2010/main" val="410250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71" y="215757"/>
            <a:ext cx="10983930" cy="852755"/>
          </a:xfrm>
        </p:spPr>
        <p:txBody>
          <a:bodyPr/>
          <a:lstStyle/>
          <a:p>
            <a:r>
              <a:rPr lang="en-US" dirty="0" smtClean="0"/>
              <a:t>Experiencing Poverty</a:t>
            </a:r>
            <a:endParaRPr lang="en-US" dirty="0"/>
          </a:p>
        </p:txBody>
      </p:sp>
      <p:sp>
        <p:nvSpPr>
          <p:cNvPr id="5" name="Content Placeholder 4"/>
          <p:cNvSpPr>
            <a:spLocks noGrp="1"/>
          </p:cNvSpPr>
          <p:nvPr>
            <p:ph sz="half" idx="1"/>
          </p:nvPr>
        </p:nvSpPr>
        <p:spPr>
          <a:xfrm>
            <a:off x="369870" y="1068512"/>
            <a:ext cx="7517824" cy="4718139"/>
          </a:xfrm>
        </p:spPr>
        <p:txBody>
          <a:bodyPr>
            <a:normAutofit/>
          </a:bodyPr>
          <a:lstStyle/>
          <a:p>
            <a:r>
              <a:rPr lang="en-US" sz="2600" dirty="0" smtClean="0"/>
              <a:t>Students assume the roles different families facing poverty</a:t>
            </a:r>
          </a:p>
          <a:p>
            <a:endParaRPr lang="en-US" sz="2600" dirty="0" smtClean="0"/>
          </a:p>
          <a:p>
            <a:r>
              <a:rPr lang="en-US" sz="2600" dirty="0" smtClean="0"/>
              <a:t>Family task </a:t>
            </a:r>
            <a:r>
              <a:rPr lang="en-US" sz="2600" dirty="0"/>
              <a:t>during simulation: provide for basic necessities and </a:t>
            </a:r>
            <a:r>
              <a:rPr lang="en-US" sz="2600" dirty="0" smtClean="0"/>
              <a:t>shelter for one month </a:t>
            </a:r>
          </a:p>
          <a:p>
            <a:endParaRPr lang="en-US" sz="2600" dirty="0" smtClean="0"/>
          </a:p>
          <a:p>
            <a:r>
              <a:rPr lang="en-US" sz="2600" dirty="0" smtClean="0"/>
              <a:t>Simulated community is a large room </a:t>
            </a:r>
          </a:p>
          <a:p>
            <a:pPr lvl="1"/>
            <a:r>
              <a:rPr lang="en-US" sz="2200" dirty="0" smtClean="0"/>
              <a:t>Chairs are homes in the center</a:t>
            </a:r>
          </a:p>
          <a:p>
            <a:pPr lvl="1"/>
            <a:r>
              <a:rPr lang="en-US" sz="2200" dirty="0" smtClean="0"/>
              <a:t>Services (banks, schools, grocery stores) line the perimeter</a:t>
            </a:r>
            <a:endParaRPr lang="en-US" sz="2200" dirty="0"/>
          </a:p>
          <a:p>
            <a:pPr marL="0" indent="0">
              <a:buNone/>
            </a:pPr>
            <a:endParaRPr lang="en-US" dirty="0"/>
          </a:p>
          <a:p>
            <a:pPr marL="0" indent="0">
              <a:buNone/>
            </a:pPr>
            <a:endParaRPr lang="en-US" dirty="0"/>
          </a:p>
        </p:txBody>
      </p:sp>
      <p:pic>
        <p:nvPicPr>
          <p:cNvPr id="7" name="Picture Placeholder 4"/>
          <p:cNvPicPr>
            <a:picLocks noGrp="1" noChangeAspect="1"/>
          </p:cNvPicPr>
          <p:nvPr>
            <p:ph sz="half" idx="2"/>
          </p:nvPr>
        </p:nvPicPr>
        <p:blipFill>
          <a:blip r:embed="rId3"/>
          <a:srcRect l="10186" r="10186"/>
          <a:stretch>
            <a:fillRect/>
          </a:stretch>
        </p:blipFill>
        <p:spPr>
          <a:xfrm>
            <a:off x="7887694" y="1193768"/>
            <a:ext cx="3866517" cy="3294283"/>
          </a:xfrm>
          <a:prstGeom prst="rect">
            <a:avLst/>
          </a:prstGeom>
        </p:spPr>
      </p:pic>
      <p:sp>
        <p:nvSpPr>
          <p:cNvPr id="2" name="TextBox 1"/>
          <p:cNvSpPr txBox="1"/>
          <p:nvPr/>
        </p:nvSpPr>
        <p:spPr>
          <a:xfrm>
            <a:off x="11647271" y="5447390"/>
            <a:ext cx="301686" cy="369332"/>
          </a:xfrm>
          <a:prstGeom prst="rect">
            <a:avLst/>
          </a:prstGeom>
          <a:noFill/>
        </p:spPr>
        <p:txBody>
          <a:bodyPr wrap="none" rtlCol="0">
            <a:spAutoFit/>
          </a:bodyPr>
          <a:lstStyle/>
          <a:p>
            <a:r>
              <a:rPr lang="en-US" dirty="0" smtClean="0"/>
              <a:t>9</a:t>
            </a:r>
            <a:endParaRPr lang="en-US" dirty="0"/>
          </a:p>
        </p:txBody>
      </p:sp>
    </p:spTree>
    <p:extLst>
      <p:ext uri="{BB962C8B-B14F-4D97-AF65-F5344CB8AC3E}">
        <p14:creationId xmlns:p14="http://schemas.microsoft.com/office/powerpoint/2010/main" val="2293107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2018 SOD Poverty Simul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42603" y="182880"/>
            <a:ext cx="10711197" cy="5573395"/>
          </a:xfrm>
        </p:spPr>
      </p:pic>
    </p:spTree>
    <p:extLst>
      <p:ext uri="{BB962C8B-B14F-4D97-AF65-F5344CB8AC3E}">
        <p14:creationId xmlns:p14="http://schemas.microsoft.com/office/powerpoint/2010/main" val="3166008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7047</TotalTime>
  <Words>1517</Words>
  <Application>Microsoft Office PowerPoint</Application>
  <PresentationFormat>Widescreen</PresentationFormat>
  <Paragraphs>338</Paragraphs>
  <Slides>17</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Century Gothic</vt:lpstr>
      <vt:lpstr>Franklin Gothic Medium</vt:lpstr>
      <vt:lpstr>Times New Roman</vt:lpstr>
      <vt:lpstr>Wingdings</vt:lpstr>
      <vt:lpstr>Wingdings 3</vt:lpstr>
      <vt:lpstr>Office Theme</vt:lpstr>
      <vt:lpstr>PowerPoint Presentation</vt:lpstr>
      <vt:lpstr>Dentistry in Service to Communities (DISC)</vt:lpstr>
      <vt:lpstr>PowerPoint Presentation</vt:lpstr>
      <vt:lpstr>PowerPoint Presentation</vt:lpstr>
      <vt:lpstr>Blaming the patient/parenting behavior</vt:lpstr>
      <vt:lpstr>Pedagogical Failures (Rivkin-Fish 2011)</vt:lpstr>
      <vt:lpstr>   </vt:lpstr>
      <vt:lpstr>Experiencing Poverty</vt:lpstr>
      <vt:lpstr>PowerPoint Presentation</vt:lpstr>
      <vt:lpstr>Evaluation and Impact</vt:lpstr>
      <vt:lpstr>Evaluation and Impact</vt:lpstr>
      <vt:lpstr>Percent Change in Understanding by Domain and Year</vt:lpstr>
      <vt:lpstr>PowerPoint Presentation</vt:lpstr>
      <vt:lpstr>How much effect, if any, did the Poverty Simulation have on your ability to be MORE EMPATHETIC toward the low-income patients you served during your DISC rotations?</vt:lpstr>
      <vt:lpstr>How much effect, if any, did the Poverty Simulation have on your ability to be LESS JUDGMENTAL toward the low-income patients you served during your DISC rotations?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Brannan, Tiffany Nichole</dc:creator>
  <cp:lastModifiedBy>Lampiris, Lewis Nick</cp:lastModifiedBy>
  <cp:revision>332</cp:revision>
  <cp:lastPrinted>2017-02-20T18:25:04Z</cp:lastPrinted>
  <dcterms:created xsi:type="dcterms:W3CDTF">2015-05-26T15:17:50Z</dcterms:created>
  <dcterms:modified xsi:type="dcterms:W3CDTF">2018-10-29T18:14:45Z</dcterms:modified>
</cp:coreProperties>
</file>