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21AACD-5216-9643-B394-0C32B38A45FA}" v="11" dt="2023-03-22T18:57:38.744"/>
    <p1510:client id="{3A7F0884-3971-5244-A0C4-4E7BE301F0F6}" v="1426" dt="2023-03-22T18:37:17.240"/>
    <p1510:client id="{75D94D24-017C-4430-8B21-18D81E2E7AFE}" v="2" dt="2023-03-22T18:29:20.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D64F0B-D2DA-4C89-BF7D-7372FF742D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6ED614B-2B3C-41EA-B171-E0617E44E47F}">
      <dgm:prSet custT="1"/>
      <dgm:spPr/>
      <dgm:t>
        <a:bodyPr/>
        <a:lstStyle/>
        <a:p>
          <a:r>
            <a:rPr lang="en-US" sz="1800"/>
            <a:t>“It was entertaining.  I thought it was super cool the first time I used it. ” “Pleasantly surprised.” “GREAT”</a:t>
          </a:r>
        </a:p>
      </dgm:t>
    </dgm:pt>
    <dgm:pt modelId="{2AB72C81-6756-482D-9384-5B6939FEB6E2}" type="parTrans" cxnId="{DF0FA1FD-050A-4EE5-A87E-A50794B486EA}">
      <dgm:prSet/>
      <dgm:spPr/>
      <dgm:t>
        <a:bodyPr/>
        <a:lstStyle/>
        <a:p>
          <a:endParaRPr lang="en-US"/>
        </a:p>
      </dgm:t>
    </dgm:pt>
    <dgm:pt modelId="{4A96C11A-0C9A-4511-98EC-1776382B1B49}" type="sibTrans" cxnId="{DF0FA1FD-050A-4EE5-A87E-A50794B486EA}">
      <dgm:prSet/>
      <dgm:spPr/>
      <dgm:t>
        <a:bodyPr/>
        <a:lstStyle/>
        <a:p>
          <a:endParaRPr lang="en-US"/>
        </a:p>
      </dgm:t>
    </dgm:pt>
    <dgm:pt modelId="{5D714811-B548-43C5-9809-B71A02A0AEE3}">
      <dgm:prSet custT="1"/>
      <dgm:spPr/>
      <dgm:t>
        <a:bodyPr/>
        <a:lstStyle/>
        <a:p>
          <a:r>
            <a:rPr lang="en-US" sz="1800"/>
            <a:t>“Sometimes it got answers wrong.”</a:t>
          </a:r>
        </a:p>
      </dgm:t>
    </dgm:pt>
    <dgm:pt modelId="{2798D84B-6367-41DB-B41C-5FC9670D0A2E}" type="parTrans" cxnId="{4C950E71-1FFC-40EE-92E7-45F019600FA9}">
      <dgm:prSet/>
      <dgm:spPr/>
      <dgm:t>
        <a:bodyPr/>
        <a:lstStyle/>
        <a:p>
          <a:endParaRPr lang="en-US"/>
        </a:p>
      </dgm:t>
    </dgm:pt>
    <dgm:pt modelId="{A1699E5E-F0C9-4B0D-8C5F-799ECD16647E}" type="sibTrans" cxnId="{4C950E71-1FFC-40EE-92E7-45F019600FA9}">
      <dgm:prSet/>
      <dgm:spPr/>
      <dgm:t>
        <a:bodyPr/>
        <a:lstStyle/>
        <a:p>
          <a:endParaRPr lang="en-US"/>
        </a:p>
      </dgm:t>
    </dgm:pt>
    <dgm:pt modelId="{677EA915-3E86-421F-BF56-60260C3D57FE}">
      <dgm:prSet custT="1"/>
      <dgm:spPr/>
      <dgm:t>
        <a:bodyPr/>
        <a:lstStyle/>
        <a:p>
          <a:r>
            <a:rPr lang="en-US" sz="1800"/>
            <a:t>“I thought it was amusing but I was also worried about its power.”</a:t>
          </a:r>
        </a:p>
      </dgm:t>
    </dgm:pt>
    <dgm:pt modelId="{307B43A6-7688-4AC4-B336-DF31A09DDD29}" type="parTrans" cxnId="{F42505A1-D2BD-496C-99E1-C8355F17C54C}">
      <dgm:prSet/>
      <dgm:spPr/>
      <dgm:t>
        <a:bodyPr/>
        <a:lstStyle/>
        <a:p>
          <a:endParaRPr lang="en-US"/>
        </a:p>
      </dgm:t>
    </dgm:pt>
    <dgm:pt modelId="{55D0916E-4FAC-4A1F-A5F3-D1FA0B705A3A}" type="sibTrans" cxnId="{F42505A1-D2BD-496C-99E1-C8355F17C54C}">
      <dgm:prSet/>
      <dgm:spPr/>
      <dgm:t>
        <a:bodyPr/>
        <a:lstStyle/>
        <a:p>
          <a:endParaRPr lang="en-US"/>
        </a:p>
      </dgm:t>
    </dgm:pt>
    <dgm:pt modelId="{12955C9F-C97C-4079-8A6D-CF56BB75FCA4}">
      <dgm:prSet custT="1"/>
      <dgm:spPr/>
      <dgm:t>
        <a:bodyPr/>
        <a:lstStyle/>
        <a:p>
          <a:r>
            <a:rPr lang="en-US" sz="1800"/>
            <a:t>“The outline was pretty repetitive and the sources it suggested were not real sources.”</a:t>
          </a:r>
        </a:p>
      </dgm:t>
    </dgm:pt>
    <dgm:pt modelId="{0DB3E285-BBF3-4F72-BCAC-888E7FE8571F}" type="parTrans" cxnId="{BEFB6F23-2758-4E3F-ABA4-B87B346A034A}">
      <dgm:prSet/>
      <dgm:spPr/>
      <dgm:t>
        <a:bodyPr/>
        <a:lstStyle/>
        <a:p>
          <a:endParaRPr lang="en-US"/>
        </a:p>
      </dgm:t>
    </dgm:pt>
    <dgm:pt modelId="{8CB3F10F-9FD7-496D-9207-E2F2C4AF49FB}" type="sibTrans" cxnId="{BEFB6F23-2758-4E3F-ABA4-B87B346A034A}">
      <dgm:prSet/>
      <dgm:spPr/>
      <dgm:t>
        <a:bodyPr/>
        <a:lstStyle/>
        <a:p>
          <a:endParaRPr lang="en-US"/>
        </a:p>
      </dgm:t>
    </dgm:pt>
    <dgm:pt modelId="{9EEF9800-6122-CE4F-99F0-5E1C3ADC32F2}">
      <dgm:prSet custT="1"/>
      <dgm:spPr/>
      <dgm:t>
        <a:bodyPr/>
        <a:lstStyle/>
        <a:p>
          <a:r>
            <a:rPr lang="en-US" sz="1800"/>
            <a:t>“</a:t>
          </a:r>
          <a:r>
            <a:rPr lang="en-US" sz="1800" err="1"/>
            <a:t>ChatGPT</a:t>
          </a:r>
          <a:r>
            <a:rPr lang="en-US" sz="1800"/>
            <a:t> is very useful when brainstorming or doing meaningless tasks for schoolwork”</a:t>
          </a:r>
        </a:p>
      </dgm:t>
    </dgm:pt>
    <dgm:pt modelId="{F0557518-A1FE-4E41-B82F-3F38FB2EFEA2}" type="parTrans" cxnId="{8E194EE1-BCA8-4145-B48A-1B7AEF7C8E56}">
      <dgm:prSet/>
      <dgm:spPr/>
      <dgm:t>
        <a:bodyPr/>
        <a:lstStyle/>
        <a:p>
          <a:endParaRPr lang="en-US"/>
        </a:p>
      </dgm:t>
    </dgm:pt>
    <dgm:pt modelId="{77996299-D3B8-8240-90D5-81C9FED8B234}" type="sibTrans" cxnId="{8E194EE1-BCA8-4145-B48A-1B7AEF7C8E56}">
      <dgm:prSet/>
      <dgm:spPr/>
      <dgm:t>
        <a:bodyPr/>
        <a:lstStyle/>
        <a:p>
          <a:endParaRPr lang="en-US"/>
        </a:p>
      </dgm:t>
    </dgm:pt>
    <dgm:pt modelId="{AD47441A-A380-294D-B120-24EEF0B5F5A0}">
      <dgm:prSet custT="1"/>
      <dgm:spPr/>
      <dgm:t>
        <a:bodyPr/>
        <a:lstStyle/>
        <a:p>
          <a:r>
            <a:rPr lang="en-US" sz="1800"/>
            <a:t>"My sense was that it was unable to create a larger nuanced writing project.  It does seem like an interesting resource for compiling research.   It is also weird and fun" </a:t>
          </a:r>
        </a:p>
      </dgm:t>
    </dgm:pt>
    <dgm:pt modelId="{272A500B-323C-394F-B09E-828A5FDD0058}" type="parTrans" cxnId="{96EA1B9F-A500-584F-9152-B0BD3A3257E5}">
      <dgm:prSet/>
      <dgm:spPr/>
      <dgm:t>
        <a:bodyPr/>
        <a:lstStyle/>
        <a:p>
          <a:endParaRPr lang="en-US"/>
        </a:p>
      </dgm:t>
    </dgm:pt>
    <dgm:pt modelId="{53EB695D-F20A-064E-B3E2-4D591DC8491F}" type="sibTrans" cxnId="{96EA1B9F-A500-584F-9152-B0BD3A3257E5}">
      <dgm:prSet/>
      <dgm:spPr/>
      <dgm:t>
        <a:bodyPr/>
        <a:lstStyle/>
        <a:p>
          <a:endParaRPr lang="en-US"/>
        </a:p>
      </dgm:t>
    </dgm:pt>
    <dgm:pt modelId="{CA5B40AC-561C-FB4C-942C-C5EFCCF691B4}" type="pres">
      <dgm:prSet presAssocID="{C7D64F0B-D2DA-4C89-BF7D-7372FF742D20}" presName="linear" presStyleCnt="0">
        <dgm:presLayoutVars>
          <dgm:animLvl val="lvl"/>
          <dgm:resizeHandles val="exact"/>
        </dgm:presLayoutVars>
      </dgm:prSet>
      <dgm:spPr/>
    </dgm:pt>
    <dgm:pt modelId="{20845C24-612C-214C-B536-79AC09FB2FD6}" type="pres">
      <dgm:prSet presAssocID="{36ED614B-2B3C-41EA-B171-E0617E44E47F}" presName="parentText" presStyleLbl="node1" presStyleIdx="0" presStyleCnt="6" custScaleY="98474" custLinFactY="1239" custLinFactNeighborX="-1223" custLinFactNeighborY="100000">
        <dgm:presLayoutVars>
          <dgm:chMax val="0"/>
          <dgm:bulletEnabled val="1"/>
        </dgm:presLayoutVars>
      </dgm:prSet>
      <dgm:spPr/>
    </dgm:pt>
    <dgm:pt modelId="{5F3CBE5B-B9D0-624D-B5F9-8E0C2A3377CE}" type="pres">
      <dgm:prSet presAssocID="{4A96C11A-0C9A-4511-98EC-1776382B1B49}" presName="spacer" presStyleCnt="0"/>
      <dgm:spPr/>
    </dgm:pt>
    <dgm:pt modelId="{98C8B72A-C213-4242-B23E-5180287965FC}" type="pres">
      <dgm:prSet presAssocID="{5D714811-B548-43C5-9809-B71A02A0AEE3}" presName="parentText" presStyleLbl="node1" presStyleIdx="1" presStyleCnt="6">
        <dgm:presLayoutVars>
          <dgm:chMax val="0"/>
          <dgm:bulletEnabled val="1"/>
        </dgm:presLayoutVars>
      </dgm:prSet>
      <dgm:spPr/>
    </dgm:pt>
    <dgm:pt modelId="{E85988F9-FE16-0245-A737-C1692F60C914}" type="pres">
      <dgm:prSet presAssocID="{A1699E5E-F0C9-4B0D-8C5F-799ECD16647E}" presName="spacer" presStyleCnt="0"/>
      <dgm:spPr/>
    </dgm:pt>
    <dgm:pt modelId="{1AD142C9-A1B2-FC41-9685-E0B6EA79AC93}" type="pres">
      <dgm:prSet presAssocID="{677EA915-3E86-421F-BF56-60260C3D57FE}" presName="parentText" presStyleLbl="node1" presStyleIdx="2" presStyleCnt="6">
        <dgm:presLayoutVars>
          <dgm:chMax val="0"/>
          <dgm:bulletEnabled val="1"/>
        </dgm:presLayoutVars>
      </dgm:prSet>
      <dgm:spPr/>
    </dgm:pt>
    <dgm:pt modelId="{82C77D51-5C34-3247-8124-7DD79BCDFBB6}" type="pres">
      <dgm:prSet presAssocID="{55D0916E-4FAC-4A1F-A5F3-D1FA0B705A3A}" presName="spacer" presStyleCnt="0"/>
      <dgm:spPr/>
    </dgm:pt>
    <dgm:pt modelId="{3260351B-6E2A-424C-BA35-A53D4D4070B3}" type="pres">
      <dgm:prSet presAssocID="{12955C9F-C97C-4079-8A6D-CF56BB75FCA4}" presName="parentText" presStyleLbl="node1" presStyleIdx="3" presStyleCnt="6" custLinFactNeighborX="661" custLinFactNeighborY="18122">
        <dgm:presLayoutVars>
          <dgm:chMax val="0"/>
          <dgm:bulletEnabled val="1"/>
        </dgm:presLayoutVars>
      </dgm:prSet>
      <dgm:spPr/>
    </dgm:pt>
    <dgm:pt modelId="{B71A56B9-1D85-EA4A-9E32-D1EB0AB723CE}" type="pres">
      <dgm:prSet presAssocID="{8CB3F10F-9FD7-496D-9207-E2F2C4AF49FB}" presName="spacer" presStyleCnt="0"/>
      <dgm:spPr/>
    </dgm:pt>
    <dgm:pt modelId="{4F6D6E7E-0FC2-FA47-9572-991829395BA5}" type="pres">
      <dgm:prSet presAssocID="{9EEF9800-6122-CE4F-99F0-5E1C3ADC32F2}" presName="parentText" presStyleLbl="node1" presStyleIdx="4" presStyleCnt="6">
        <dgm:presLayoutVars>
          <dgm:chMax val="0"/>
          <dgm:bulletEnabled val="1"/>
        </dgm:presLayoutVars>
      </dgm:prSet>
      <dgm:spPr/>
    </dgm:pt>
    <dgm:pt modelId="{E6ADC707-C736-4C40-BAD5-EC5B1C179D99}" type="pres">
      <dgm:prSet presAssocID="{77996299-D3B8-8240-90D5-81C9FED8B234}" presName="spacer" presStyleCnt="0"/>
      <dgm:spPr/>
    </dgm:pt>
    <dgm:pt modelId="{9D6D083A-4B4C-EB49-BFF7-36B93FFE389B}" type="pres">
      <dgm:prSet presAssocID="{AD47441A-A380-294D-B120-24EEF0B5F5A0}" presName="parentText" presStyleLbl="node1" presStyleIdx="5" presStyleCnt="6">
        <dgm:presLayoutVars>
          <dgm:chMax val="0"/>
          <dgm:bulletEnabled val="1"/>
        </dgm:presLayoutVars>
      </dgm:prSet>
      <dgm:spPr/>
    </dgm:pt>
  </dgm:ptLst>
  <dgm:cxnLst>
    <dgm:cxn modelId="{29A29B05-912A-6541-A431-6FB7B5DE2691}" type="presOf" srcId="{12955C9F-C97C-4079-8A6D-CF56BB75FCA4}" destId="{3260351B-6E2A-424C-BA35-A53D4D4070B3}" srcOrd="0" destOrd="0" presId="urn:microsoft.com/office/officeart/2005/8/layout/vList2"/>
    <dgm:cxn modelId="{F1488206-F5CF-BF48-A087-A5436F257CAF}" type="presOf" srcId="{AD47441A-A380-294D-B120-24EEF0B5F5A0}" destId="{9D6D083A-4B4C-EB49-BFF7-36B93FFE389B}" srcOrd="0" destOrd="0" presId="urn:microsoft.com/office/officeart/2005/8/layout/vList2"/>
    <dgm:cxn modelId="{BEFB6F23-2758-4E3F-ABA4-B87B346A034A}" srcId="{C7D64F0B-D2DA-4C89-BF7D-7372FF742D20}" destId="{12955C9F-C97C-4079-8A6D-CF56BB75FCA4}" srcOrd="3" destOrd="0" parTransId="{0DB3E285-BBF3-4F72-BCAC-888E7FE8571F}" sibTransId="{8CB3F10F-9FD7-496D-9207-E2F2C4AF49FB}"/>
    <dgm:cxn modelId="{94F4665C-3DFA-2747-ADAC-8FE6CE227100}" type="presOf" srcId="{9EEF9800-6122-CE4F-99F0-5E1C3ADC32F2}" destId="{4F6D6E7E-0FC2-FA47-9572-991829395BA5}" srcOrd="0" destOrd="0" presId="urn:microsoft.com/office/officeart/2005/8/layout/vList2"/>
    <dgm:cxn modelId="{FAF7A766-8DFB-9F45-8CF0-9563D1C86933}" type="presOf" srcId="{C7D64F0B-D2DA-4C89-BF7D-7372FF742D20}" destId="{CA5B40AC-561C-FB4C-942C-C5EFCCF691B4}" srcOrd="0" destOrd="0" presId="urn:microsoft.com/office/officeart/2005/8/layout/vList2"/>
    <dgm:cxn modelId="{4C950E71-1FFC-40EE-92E7-45F019600FA9}" srcId="{C7D64F0B-D2DA-4C89-BF7D-7372FF742D20}" destId="{5D714811-B548-43C5-9809-B71A02A0AEE3}" srcOrd="1" destOrd="0" parTransId="{2798D84B-6367-41DB-B41C-5FC9670D0A2E}" sibTransId="{A1699E5E-F0C9-4B0D-8C5F-799ECD16647E}"/>
    <dgm:cxn modelId="{35459598-FDBC-BE4F-B0D8-6BF15CBE27E2}" type="presOf" srcId="{5D714811-B548-43C5-9809-B71A02A0AEE3}" destId="{98C8B72A-C213-4242-B23E-5180287965FC}" srcOrd="0" destOrd="0" presId="urn:microsoft.com/office/officeart/2005/8/layout/vList2"/>
    <dgm:cxn modelId="{96EA1B9F-A500-584F-9152-B0BD3A3257E5}" srcId="{C7D64F0B-D2DA-4C89-BF7D-7372FF742D20}" destId="{AD47441A-A380-294D-B120-24EEF0B5F5A0}" srcOrd="5" destOrd="0" parTransId="{272A500B-323C-394F-B09E-828A5FDD0058}" sibTransId="{53EB695D-F20A-064E-B3E2-4D591DC8491F}"/>
    <dgm:cxn modelId="{F42505A1-D2BD-496C-99E1-C8355F17C54C}" srcId="{C7D64F0B-D2DA-4C89-BF7D-7372FF742D20}" destId="{677EA915-3E86-421F-BF56-60260C3D57FE}" srcOrd="2" destOrd="0" parTransId="{307B43A6-7688-4AC4-B336-DF31A09DDD29}" sibTransId="{55D0916E-4FAC-4A1F-A5F3-D1FA0B705A3A}"/>
    <dgm:cxn modelId="{AAE8C0A7-EAE5-8247-A44C-68890179470B}" type="presOf" srcId="{36ED614B-2B3C-41EA-B171-E0617E44E47F}" destId="{20845C24-612C-214C-B536-79AC09FB2FD6}" srcOrd="0" destOrd="0" presId="urn:microsoft.com/office/officeart/2005/8/layout/vList2"/>
    <dgm:cxn modelId="{3ACDC6C0-9447-3F49-8AE4-3376421B3011}" type="presOf" srcId="{677EA915-3E86-421F-BF56-60260C3D57FE}" destId="{1AD142C9-A1B2-FC41-9685-E0B6EA79AC93}" srcOrd="0" destOrd="0" presId="urn:microsoft.com/office/officeart/2005/8/layout/vList2"/>
    <dgm:cxn modelId="{8E194EE1-BCA8-4145-B48A-1B7AEF7C8E56}" srcId="{C7D64F0B-D2DA-4C89-BF7D-7372FF742D20}" destId="{9EEF9800-6122-CE4F-99F0-5E1C3ADC32F2}" srcOrd="4" destOrd="0" parTransId="{F0557518-A1FE-4E41-B82F-3F38FB2EFEA2}" sibTransId="{77996299-D3B8-8240-90D5-81C9FED8B234}"/>
    <dgm:cxn modelId="{DF0FA1FD-050A-4EE5-A87E-A50794B486EA}" srcId="{C7D64F0B-D2DA-4C89-BF7D-7372FF742D20}" destId="{36ED614B-2B3C-41EA-B171-E0617E44E47F}" srcOrd="0" destOrd="0" parTransId="{2AB72C81-6756-482D-9384-5B6939FEB6E2}" sibTransId="{4A96C11A-0C9A-4511-98EC-1776382B1B49}"/>
    <dgm:cxn modelId="{A7C98013-8AFC-2B4D-8F32-D0B60C33AB30}" type="presParOf" srcId="{CA5B40AC-561C-FB4C-942C-C5EFCCF691B4}" destId="{20845C24-612C-214C-B536-79AC09FB2FD6}" srcOrd="0" destOrd="0" presId="urn:microsoft.com/office/officeart/2005/8/layout/vList2"/>
    <dgm:cxn modelId="{2DA69E24-A2F0-1447-B2C2-A062C7B38353}" type="presParOf" srcId="{CA5B40AC-561C-FB4C-942C-C5EFCCF691B4}" destId="{5F3CBE5B-B9D0-624D-B5F9-8E0C2A3377CE}" srcOrd="1" destOrd="0" presId="urn:microsoft.com/office/officeart/2005/8/layout/vList2"/>
    <dgm:cxn modelId="{6AC49960-B849-E344-88F0-838E0FD5E99E}" type="presParOf" srcId="{CA5B40AC-561C-FB4C-942C-C5EFCCF691B4}" destId="{98C8B72A-C213-4242-B23E-5180287965FC}" srcOrd="2" destOrd="0" presId="urn:microsoft.com/office/officeart/2005/8/layout/vList2"/>
    <dgm:cxn modelId="{34DD5927-A5D9-E642-932F-00B67D18707D}" type="presParOf" srcId="{CA5B40AC-561C-FB4C-942C-C5EFCCF691B4}" destId="{E85988F9-FE16-0245-A737-C1692F60C914}" srcOrd="3" destOrd="0" presId="urn:microsoft.com/office/officeart/2005/8/layout/vList2"/>
    <dgm:cxn modelId="{B6D783FE-6A99-964E-816E-6599BEECAE80}" type="presParOf" srcId="{CA5B40AC-561C-FB4C-942C-C5EFCCF691B4}" destId="{1AD142C9-A1B2-FC41-9685-E0B6EA79AC93}" srcOrd="4" destOrd="0" presId="urn:microsoft.com/office/officeart/2005/8/layout/vList2"/>
    <dgm:cxn modelId="{98EF69D7-5EC5-EA4A-B3FF-F171DC290A66}" type="presParOf" srcId="{CA5B40AC-561C-FB4C-942C-C5EFCCF691B4}" destId="{82C77D51-5C34-3247-8124-7DD79BCDFBB6}" srcOrd="5" destOrd="0" presId="urn:microsoft.com/office/officeart/2005/8/layout/vList2"/>
    <dgm:cxn modelId="{28047B61-34A1-8942-A9F2-05C43D4100E9}" type="presParOf" srcId="{CA5B40AC-561C-FB4C-942C-C5EFCCF691B4}" destId="{3260351B-6E2A-424C-BA35-A53D4D4070B3}" srcOrd="6" destOrd="0" presId="urn:microsoft.com/office/officeart/2005/8/layout/vList2"/>
    <dgm:cxn modelId="{70176626-CCC5-DE4B-A956-44A2DD15899D}" type="presParOf" srcId="{CA5B40AC-561C-FB4C-942C-C5EFCCF691B4}" destId="{B71A56B9-1D85-EA4A-9E32-D1EB0AB723CE}" srcOrd="7" destOrd="0" presId="urn:microsoft.com/office/officeart/2005/8/layout/vList2"/>
    <dgm:cxn modelId="{D21CE7EC-6281-3840-9924-9973F2AA1C54}" type="presParOf" srcId="{CA5B40AC-561C-FB4C-942C-C5EFCCF691B4}" destId="{4F6D6E7E-0FC2-FA47-9572-991829395BA5}" srcOrd="8" destOrd="0" presId="urn:microsoft.com/office/officeart/2005/8/layout/vList2"/>
    <dgm:cxn modelId="{02740DE7-1A2A-8D47-9E78-50D8A401BAA7}" type="presParOf" srcId="{CA5B40AC-561C-FB4C-942C-C5EFCCF691B4}" destId="{E6ADC707-C736-4C40-BAD5-EC5B1C179D99}" srcOrd="9" destOrd="0" presId="urn:microsoft.com/office/officeart/2005/8/layout/vList2"/>
    <dgm:cxn modelId="{7861CA7E-3288-4A44-8EC9-303A727EE833}" type="presParOf" srcId="{CA5B40AC-561C-FB4C-942C-C5EFCCF691B4}" destId="{9D6D083A-4B4C-EB49-BFF7-36B93FFE389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45C24-612C-214C-B536-79AC09FB2FD6}">
      <dsp:nvSpPr>
        <dsp:cNvPr id="0" name=""/>
        <dsp:cNvSpPr/>
      </dsp:nvSpPr>
      <dsp:spPr>
        <a:xfrm>
          <a:off x="0" y="31014"/>
          <a:ext cx="5264426" cy="10927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“It was entertaining.  I thought it was super cool the first time I used it. ” “Pleasantly surprised.” “GREAT”</a:t>
          </a:r>
        </a:p>
      </dsp:txBody>
      <dsp:txXfrm>
        <a:off x="53345" y="84359"/>
        <a:ext cx="5157736" cy="986086"/>
      </dsp:txXfrm>
    </dsp:sp>
    <dsp:sp modelId="{98C8B72A-C213-4242-B23E-5180287965FC}">
      <dsp:nvSpPr>
        <dsp:cNvPr id="0" name=""/>
        <dsp:cNvSpPr/>
      </dsp:nvSpPr>
      <dsp:spPr>
        <a:xfrm>
          <a:off x="0" y="1110042"/>
          <a:ext cx="5264426" cy="1109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“Sometimes it got answers wrong.”</a:t>
          </a:r>
        </a:p>
      </dsp:txBody>
      <dsp:txXfrm>
        <a:off x="54172" y="1164214"/>
        <a:ext cx="5156082" cy="1001367"/>
      </dsp:txXfrm>
    </dsp:sp>
    <dsp:sp modelId="{1AD142C9-A1B2-FC41-9685-E0B6EA79AC93}">
      <dsp:nvSpPr>
        <dsp:cNvPr id="0" name=""/>
        <dsp:cNvSpPr/>
      </dsp:nvSpPr>
      <dsp:spPr>
        <a:xfrm>
          <a:off x="0" y="2234082"/>
          <a:ext cx="5264426" cy="1109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“I thought it was amusing but I was also worried about its power.”</a:t>
          </a:r>
        </a:p>
      </dsp:txBody>
      <dsp:txXfrm>
        <a:off x="54172" y="2288254"/>
        <a:ext cx="5156082" cy="1001367"/>
      </dsp:txXfrm>
    </dsp:sp>
    <dsp:sp modelId="{3260351B-6E2A-424C-BA35-A53D4D4070B3}">
      <dsp:nvSpPr>
        <dsp:cNvPr id="0" name=""/>
        <dsp:cNvSpPr/>
      </dsp:nvSpPr>
      <dsp:spPr>
        <a:xfrm>
          <a:off x="0" y="3360720"/>
          <a:ext cx="5264426" cy="1109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outline was pretty repetitive and the sources it suggested were not real sources.”</a:t>
          </a:r>
        </a:p>
      </dsp:txBody>
      <dsp:txXfrm>
        <a:off x="54172" y="3414892"/>
        <a:ext cx="5156082" cy="1001367"/>
      </dsp:txXfrm>
    </dsp:sp>
    <dsp:sp modelId="{4F6D6E7E-0FC2-FA47-9572-991829395BA5}">
      <dsp:nvSpPr>
        <dsp:cNvPr id="0" name=""/>
        <dsp:cNvSpPr/>
      </dsp:nvSpPr>
      <dsp:spPr>
        <a:xfrm>
          <a:off x="0" y="4482164"/>
          <a:ext cx="5264426" cy="1109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t>
          </a:r>
          <a:r>
            <a:rPr lang="en-US" sz="1800" kern="1200" err="1"/>
            <a:t>ChatGPT</a:t>
          </a:r>
          <a:r>
            <a:rPr lang="en-US" sz="1800" kern="1200"/>
            <a:t> is very useful when brainstorming or doing meaningless tasks for schoolwork”</a:t>
          </a:r>
        </a:p>
      </dsp:txBody>
      <dsp:txXfrm>
        <a:off x="54172" y="4536336"/>
        <a:ext cx="5156082" cy="1001367"/>
      </dsp:txXfrm>
    </dsp:sp>
    <dsp:sp modelId="{9D6D083A-4B4C-EB49-BFF7-36B93FFE389B}">
      <dsp:nvSpPr>
        <dsp:cNvPr id="0" name=""/>
        <dsp:cNvSpPr/>
      </dsp:nvSpPr>
      <dsp:spPr>
        <a:xfrm>
          <a:off x="0" y="5606205"/>
          <a:ext cx="5264426" cy="11097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"My sense was that it was unable to create a larger nuanced writing project.  It does seem like an interesting resource for compiling research.   It is also weird and fun" </a:t>
          </a:r>
        </a:p>
      </dsp:txBody>
      <dsp:txXfrm>
        <a:off x="54172" y="5660377"/>
        <a:ext cx="5156082" cy="10013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6647-7B7A-790C-3AC2-AAB17F6C93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4F6DB7-4666-9996-DFB9-118FEFA71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1D7877-4BCE-8304-859F-FAB92BB79BA9}"/>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5" name="Footer Placeholder 4">
            <a:extLst>
              <a:ext uri="{FF2B5EF4-FFF2-40B4-BE49-F238E27FC236}">
                <a16:creationId xmlns:a16="http://schemas.microsoft.com/office/drawing/2014/main" id="{C62B3682-447D-D31D-3304-47CFC9E7B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BB621-833D-C8CB-5938-0D748C04866A}"/>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329652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2A566-3D11-C8C4-A1F7-4DE76C99E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0AB8E9-5CAD-CCB5-8702-1A92367D24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ED8B6-03C3-02C6-3C26-5609034489D4}"/>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5" name="Footer Placeholder 4">
            <a:extLst>
              <a:ext uri="{FF2B5EF4-FFF2-40B4-BE49-F238E27FC236}">
                <a16:creationId xmlns:a16="http://schemas.microsoft.com/office/drawing/2014/main" id="{2A05A6C0-8573-08D0-3EB5-EE3D53FEE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8407B-3761-C426-A63F-C0CD2723C6BD}"/>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130646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DAB2C0-5071-11B5-B104-40B93DFCDA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04F8AD-50B0-EA4A-FCAA-54B068DEF3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9BDB2-5EC4-1AB6-D9DD-9D3EAFBF8918}"/>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5" name="Footer Placeholder 4">
            <a:extLst>
              <a:ext uri="{FF2B5EF4-FFF2-40B4-BE49-F238E27FC236}">
                <a16:creationId xmlns:a16="http://schemas.microsoft.com/office/drawing/2014/main" id="{3C362B1B-7EF8-341B-8B6C-A6B0011400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C96B2-3894-2A2C-9F51-81CB4753ADD5}"/>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355776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33626-930D-6CF7-12EC-5CF70FE466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9E11AD-EAE8-3301-D46A-8996B1FD03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37AED-F7CD-1F49-6E16-A944F9DA97F8}"/>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5" name="Footer Placeholder 4">
            <a:extLst>
              <a:ext uri="{FF2B5EF4-FFF2-40B4-BE49-F238E27FC236}">
                <a16:creationId xmlns:a16="http://schemas.microsoft.com/office/drawing/2014/main" id="{60DAF277-0D93-2895-A0C2-21F5058670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1BE77-1AEC-30FD-D061-3F8C5B64CE69}"/>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411081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CE5A-A527-B435-AAD6-0F8EFBED82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D9ADD-07AA-2510-7425-05BE393005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A5CF1F-4FC4-1187-6171-1EBA05FFE783}"/>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5" name="Footer Placeholder 4">
            <a:extLst>
              <a:ext uri="{FF2B5EF4-FFF2-40B4-BE49-F238E27FC236}">
                <a16:creationId xmlns:a16="http://schemas.microsoft.com/office/drawing/2014/main" id="{3367BE83-ECA3-4E9F-9F0E-0EA3E6DA1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5A7E9-A957-806B-7A9E-BD033111B74B}"/>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312848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3ECA4-83CD-15FC-7730-30430EA8E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8E6A74-B7C5-2DDE-CC85-47618C2EDC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671034-EAB9-418F-4D52-F40867CDBA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32FB61-148D-8D14-F508-096D6A8335A1}"/>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6" name="Footer Placeholder 5">
            <a:extLst>
              <a:ext uri="{FF2B5EF4-FFF2-40B4-BE49-F238E27FC236}">
                <a16:creationId xmlns:a16="http://schemas.microsoft.com/office/drawing/2014/main" id="{C0CA912C-E8AD-93A6-49D4-EB1B614E74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F01282-5F88-7650-1B52-F6214688960D}"/>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176539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3357-E757-7130-2F1A-CAC3CFFE2C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DE575A-700F-0D19-2576-B8CAE0BFF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9298CB-064D-8207-7A00-973BCD012E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269996-3D07-D592-7FC5-11FD1F41E1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0B63D8-6F9A-CABA-F10B-9B8819D90F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4CAA99-AA26-9EAF-9646-180B44371BB0}"/>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8" name="Footer Placeholder 7">
            <a:extLst>
              <a:ext uri="{FF2B5EF4-FFF2-40B4-BE49-F238E27FC236}">
                <a16:creationId xmlns:a16="http://schemas.microsoft.com/office/drawing/2014/main" id="{CFF0F4A2-76A9-4AC3-73ED-9819BCCA77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3726F6-9925-D908-E0DB-69925A229211}"/>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204836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D0A52-7D5A-25A1-5074-62EC20EFC9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B5B4C9-0A8E-E711-9596-1300E47E6A9F}"/>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4" name="Footer Placeholder 3">
            <a:extLst>
              <a:ext uri="{FF2B5EF4-FFF2-40B4-BE49-F238E27FC236}">
                <a16:creationId xmlns:a16="http://schemas.microsoft.com/office/drawing/2014/main" id="{BE0FEF11-4F09-7396-8CF8-7A24822B9F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5867E5-31E4-2846-6FD0-E627B92F1276}"/>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406557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8FB5B-DBDF-9472-B339-74760F516715}"/>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3" name="Footer Placeholder 2">
            <a:extLst>
              <a:ext uri="{FF2B5EF4-FFF2-40B4-BE49-F238E27FC236}">
                <a16:creationId xmlns:a16="http://schemas.microsoft.com/office/drawing/2014/main" id="{FEEFB574-8283-1EDA-5898-1935214E39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1D4DF1-088B-C744-DC28-45CA8494F9B4}"/>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306864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81940-3C38-308A-4863-EE273CDA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142603-474C-5409-B34D-B4515A9C1A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E8EAA8-2322-E66F-B780-547FDE6E1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75AC6A-D567-45EF-6E48-B4B90647BC83}"/>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6" name="Footer Placeholder 5">
            <a:extLst>
              <a:ext uri="{FF2B5EF4-FFF2-40B4-BE49-F238E27FC236}">
                <a16:creationId xmlns:a16="http://schemas.microsoft.com/office/drawing/2014/main" id="{201F5441-E660-CCFA-F14F-D5DD3096F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8EDAB1-5C9C-8779-30AC-6185D0FC4EEC}"/>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289559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8C9D-C798-7BF1-8151-0AC56C30D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44131F-6113-6EB0-E4E3-478F9536D3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A05A8F-36D9-9996-4CA6-18B559C72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8AB6CD-A599-8E4C-85C1-6AD4A31C5910}"/>
              </a:ext>
            </a:extLst>
          </p:cNvPr>
          <p:cNvSpPr>
            <a:spLocks noGrp="1"/>
          </p:cNvSpPr>
          <p:nvPr>
            <p:ph type="dt" sz="half" idx="10"/>
          </p:nvPr>
        </p:nvSpPr>
        <p:spPr/>
        <p:txBody>
          <a:bodyPr/>
          <a:lstStyle/>
          <a:p>
            <a:fld id="{2E58F92F-6FD8-A142-9932-28BBE7BB2A3E}" type="datetimeFigureOut">
              <a:rPr lang="en-US" smtClean="0"/>
              <a:t>3/23/2023</a:t>
            </a:fld>
            <a:endParaRPr lang="en-US"/>
          </a:p>
        </p:txBody>
      </p:sp>
      <p:sp>
        <p:nvSpPr>
          <p:cNvPr id="6" name="Footer Placeholder 5">
            <a:extLst>
              <a:ext uri="{FF2B5EF4-FFF2-40B4-BE49-F238E27FC236}">
                <a16:creationId xmlns:a16="http://schemas.microsoft.com/office/drawing/2014/main" id="{3299B124-A146-E3E1-013A-76E6D6018B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938072-F4B1-D480-214C-AF3A3A2E2454}"/>
              </a:ext>
            </a:extLst>
          </p:cNvPr>
          <p:cNvSpPr>
            <a:spLocks noGrp="1"/>
          </p:cNvSpPr>
          <p:nvPr>
            <p:ph type="sldNum" sz="quarter" idx="12"/>
          </p:nvPr>
        </p:nvSpPr>
        <p:spPr/>
        <p:txBody>
          <a:bodyPr/>
          <a:lstStyle/>
          <a:p>
            <a:fld id="{B78F8EB7-AE1A-774C-998E-A2347F0912D1}" type="slidenum">
              <a:rPr lang="en-US" smtClean="0"/>
              <a:t>‹#›</a:t>
            </a:fld>
            <a:endParaRPr lang="en-US"/>
          </a:p>
        </p:txBody>
      </p:sp>
    </p:spTree>
    <p:extLst>
      <p:ext uri="{BB962C8B-B14F-4D97-AF65-F5344CB8AC3E}">
        <p14:creationId xmlns:p14="http://schemas.microsoft.com/office/powerpoint/2010/main" val="8684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337EA-AA4F-2E6E-51BB-D915EB8EE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E64E44-C401-0038-8325-B79A0E4610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60124-7822-3597-089A-ABFD9DF1E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8F92F-6FD8-A142-9932-28BBE7BB2A3E}" type="datetimeFigureOut">
              <a:rPr lang="en-US" smtClean="0"/>
              <a:t>3/23/2023</a:t>
            </a:fld>
            <a:endParaRPr lang="en-US"/>
          </a:p>
        </p:txBody>
      </p:sp>
      <p:sp>
        <p:nvSpPr>
          <p:cNvPr id="5" name="Footer Placeholder 4">
            <a:extLst>
              <a:ext uri="{FF2B5EF4-FFF2-40B4-BE49-F238E27FC236}">
                <a16:creationId xmlns:a16="http://schemas.microsoft.com/office/drawing/2014/main" id="{F20CC862-E29B-FD67-415D-AA700E290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EB142E-98A2-E184-B75D-7493A7A07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F8EB7-AE1A-774C-998E-A2347F0912D1}" type="slidenum">
              <a:rPr lang="en-US" smtClean="0"/>
              <a:t>‹#›</a:t>
            </a:fld>
            <a:endParaRPr lang="en-US"/>
          </a:p>
        </p:txBody>
      </p:sp>
    </p:spTree>
    <p:extLst>
      <p:ext uri="{BB962C8B-B14F-4D97-AF65-F5344CB8AC3E}">
        <p14:creationId xmlns:p14="http://schemas.microsoft.com/office/powerpoint/2010/main" val="167652677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32BBF9-D47D-30FB-3858-4BF9198A9746}"/>
              </a:ext>
            </a:extLst>
          </p:cNvPr>
          <p:cNvSpPr>
            <a:spLocks noGrp="1"/>
          </p:cNvSpPr>
          <p:nvPr>
            <p:ph type="ctrTitle"/>
          </p:nvPr>
        </p:nvSpPr>
        <p:spPr>
          <a:xfrm>
            <a:off x="5093520" y="2744662"/>
            <a:ext cx="6589707" cy="2387600"/>
          </a:xfrm>
        </p:spPr>
        <p:txBody>
          <a:bodyPr>
            <a:normAutofit/>
          </a:bodyPr>
          <a:lstStyle/>
          <a:p>
            <a:pPr algn="r"/>
            <a:r>
              <a:rPr lang="en-US">
                <a:solidFill>
                  <a:srgbClr val="FFFFFF"/>
                </a:solidFill>
              </a:rPr>
              <a:t>Student Views: ChatGPT </a:t>
            </a:r>
          </a:p>
        </p:txBody>
      </p:sp>
      <p:sp>
        <p:nvSpPr>
          <p:cNvPr id="3" name="Subtitle 2">
            <a:extLst>
              <a:ext uri="{FF2B5EF4-FFF2-40B4-BE49-F238E27FC236}">
                <a16:creationId xmlns:a16="http://schemas.microsoft.com/office/drawing/2014/main" id="{497DEB3C-F913-6D02-2562-D769C56B8089}"/>
              </a:ext>
            </a:extLst>
          </p:cNvPr>
          <p:cNvSpPr>
            <a:spLocks noGrp="1"/>
          </p:cNvSpPr>
          <p:nvPr>
            <p:ph type="subTitle" idx="1"/>
          </p:nvPr>
        </p:nvSpPr>
        <p:spPr>
          <a:xfrm>
            <a:off x="5093520" y="5224337"/>
            <a:ext cx="6589707" cy="1329443"/>
          </a:xfrm>
        </p:spPr>
        <p:txBody>
          <a:bodyPr>
            <a:normAutofit/>
          </a:bodyPr>
          <a:lstStyle/>
          <a:p>
            <a:pPr algn="r"/>
            <a:r>
              <a:rPr lang="en-US">
                <a:solidFill>
                  <a:srgbClr val="FFFFFF"/>
                </a:solidFill>
              </a:rPr>
              <a:t>Informal Poll of Writing and Learning Center Student Users</a:t>
            </a:r>
          </a:p>
          <a:p>
            <a:pPr algn="r"/>
            <a:r>
              <a:rPr lang="en-US">
                <a:solidFill>
                  <a:srgbClr val="FFFFFF"/>
                </a:solidFill>
              </a:rPr>
              <a:t>March 2023</a:t>
            </a:r>
          </a:p>
        </p:txBody>
      </p:sp>
      <p:cxnSp>
        <p:nvCxnSpPr>
          <p:cNvPr id="12" name="Straight Connector 11">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5740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9E4285-B5A6-4FB8-2A8C-817EB1D31427}"/>
              </a:ext>
            </a:extLst>
          </p:cNvPr>
          <p:cNvSpPr>
            <a:spLocks noGrp="1"/>
          </p:cNvSpPr>
          <p:nvPr>
            <p:ph type="title"/>
          </p:nvPr>
        </p:nvSpPr>
        <p:spPr>
          <a:xfrm>
            <a:off x="838200" y="365125"/>
            <a:ext cx="5558489" cy="1325563"/>
          </a:xfrm>
        </p:spPr>
        <p:txBody>
          <a:bodyPr>
            <a:normAutofit/>
          </a:bodyPr>
          <a:lstStyle/>
          <a:p>
            <a:r>
              <a:rPr lang="en-US" sz="3400"/>
              <a:t>Surveyed students who have used services so far this spring:</a:t>
            </a:r>
          </a:p>
        </p:txBody>
      </p:sp>
      <p:sp>
        <p:nvSpPr>
          <p:cNvPr id="19" name="Freeform: Shape 18">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Content Placeholder 2">
            <a:extLst>
              <a:ext uri="{FF2B5EF4-FFF2-40B4-BE49-F238E27FC236}">
                <a16:creationId xmlns:a16="http://schemas.microsoft.com/office/drawing/2014/main" id="{5336481A-7D88-4D41-A117-A72FCF28EF24}"/>
              </a:ext>
            </a:extLst>
          </p:cNvPr>
          <p:cNvSpPr>
            <a:spLocks noGrp="1"/>
          </p:cNvSpPr>
          <p:nvPr>
            <p:ph idx="1"/>
          </p:nvPr>
        </p:nvSpPr>
        <p:spPr>
          <a:xfrm>
            <a:off x="838200" y="1825625"/>
            <a:ext cx="5558489" cy="4351338"/>
          </a:xfrm>
        </p:spPr>
        <p:txBody>
          <a:bodyPr vert="horz" lIns="91440" tIns="45720" rIns="91440" bIns="45720" rtlCol="0" anchor="t">
            <a:normAutofit fontScale="92500" lnSpcReduction="10000"/>
          </a:bodyPr>
          <a:lstStyle/>
          <a:p>
            <a:r>
              <a:rPr lang="en-US" b="1"/>
              <a:t>127 respondents</a:t>
            </a:r>
            <a:r>
              <a:rPr lang="en-US"/>
              <a:t>, majority undergraduates</a:t>
            </a:r>
          </a:p>
          <a:p>
            <a:r>
              <a:rPr lang="en-US" b="1"/>
              <a:t>89% have heard of </a:t>
            </a:r>
            <a:r>
              <a:rPr lang="en-US" b="1" err="1"/>
              <a:t>ChatGPT</a:t>
            </a:r>
            <a:endParaRPr lang="en-US" b="1"/>
          </a:p>
          <a:p>
            <a:r>
              <a:rPr lang="en-US" b="1"/>
              <a:t>39% have tried </a:t>
            </a:r>
            <a:r>
              <a:rPr lang="en-US" b="1" err="1"/>
              <a:t>ChatGPT</a:t>
            </a:r>
            <a:endParaRPr lang="en-US" b="1"/>
          </a:p>
          <a:p>
            <a:r>
              <a:rPr lang="en-US"/>
              <a:t>What did they use it for? </a:t>
            </a:r>
            <a:endParaRPr lang="en-US">
              <a:cs typeface="Calibri"/>
            </a:endParaRPr>
          </a:p>
          <a:p>
            <a:pPr lvl="2"/>
            <a:r>
              <a:rPr lang="en-US"/>
              <a:t>Research, looking for sources</a:t>
            </a:r>
            <a:endParaRPr lang="en-US">
              <a:cs typeface="Calibri"/>
            </a:endParaRPr>
          </a:p>
          <a:p>
            <a:pPr lvl="2"/>
            <a:r>
              <a:rPr lang="en-US"/>
              <a:t>Itinerary for an upcoming trip</a:t>
            </a:r>
            <a:endParaRPr lang="en-US">
              <a:cs typeface="Calibri"/>
            </a:endParaRPr>
          </a:p>
          <a:p>
            <a:pPr lvl="2"/>
            <a:r>
              <a:rPr lang="en-US"/>
              <a:t>Existential questions, advice, generating ideas</a:t>
            </a:r>
            <a:endParaRPr lang="en-US">
              <a:cs typeface="Calibri"/>
            </a:endParaRPr>
          </a:p>
          <a:p>
            <a:pPr lvl="2"/>
            <a:r>
              <a:rPr lang="en-US"/>
              <a:t>Emails, cover letters, resumes, examples of genres</a:t>
            </a:r>
          </a:p>
          <a:p>
            <a:pPr lvl="2"/>
            <a:r>
              <a:rPr lang="en-US">
                <a:cs typeface="Calibri"/>
              </a:rPr>
              <a:t>Difficult concepts, stats tutoring</a:t>
            </a:r>
          </a:p>
          <a:p>
            <a:pPr lvl="2"/>
            <a:r>
              <a:rPr lang="en-US">
                <a:cs typeface="Calibri"/>
              </a:rPr>
              <a:t>Cleaning up writing</a:t>
            </a:r>
          </a:p>
        </p:txBody>
      </p:sp>
      <p:sp>
        <p:nvSpPr>
          <p:cNvPr id="21" name="Oval 20">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lock Arc 22">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27" name="Straight Connector 26">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Arc 30">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Shape 32">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59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6370B2-EB80-90A2-0B69-3508C640C90B}"/>
              </a:ext>
            </a:extLst>
          </p:cNvPr>
          <p:cNvSpPr>
            <a:spLocks noGrp="1"/>
          </p:cNvSpPr>
          <p:nvPr>
            <p:ph type="title"/>
          </p:nvPr>
        </p:nvSpPr>
        <p:spPr>
          <a:xfrm>
            <a:off x="1389278" y="1233241"/>
            <a:ext cx="3240506" cy="4064628"/>
          </a:xfrm>
        </p:spPr>
        <p:txBody>
          <a:bodyPr>
            <a:normAutofit/>
          </a:bodyPr>
          <a:lstStyle/>
          <a:p>
            <a:r>
              <a:rPr lang="en-US">
                <a:solidFill>
                  <a:srgbClr val="FFFFFF"/>
                </a:solidFill>
              </a:rPr>
              <a:t>What did they think of their experiments?</a:t>
            </a:r>
          </a:p>
        </p:txBody>
      </p:sp>
      <p:sp>
        <p:nvSpPr>
          <p:cNvPr id="21" name="Freeform: Shape 2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33" name="Content Placeholder 2">
            <a:extLst>
              <a:ext uri="{FF2B5EF4-FFF2-40B4-BE49-F238E27FC236}">
                <a16:creationId xmlns:a16="http://schemas.microsoft.com/office/drawing/2014/main" id="{D82D688C-87E1-8F13-2D3A-5C978020C552}"/>
              </a:ext>
            </a:extLst>
          </p:cNvPr>
          <p:cNvGraphicFramePr>
            <a:graphicFrameLocks noGrp="1"/>
          </p:cNvGraphicFramePr>
          <p:nvPr>
            <p:ph idx="1"/>
            <p:extLst>
              <p:ext uri="{D42A27DB-BD31-4B8C-83A1-F6EECF244321}">
                <p14:modId xmlns:p14="http://schemas.microsoft.com/office/powerpoint/2010/main" val="2455342381"/>
              </p:ext>
            </p:extLst>
          </p:nvPr>
        </p:nvGraphicFramePr>
        <p:xfrm>
          <a:off x="6096000" y="139148"/>
          <a:ext cx="5264426" cy="6718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 name="Freeform: Shape 2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445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66F2021-996A-0251-17AC-717458FD306A}"/>
              </a:ext>
            </a:extLst>
          </p:cNvPr>
          <p:cNvSpPr>
            <a:spLocks noGrp="1"/>
          </p:cNvSpPr>
          <p:nvPr>
            <p:ph type="title"/>
          </p:nvPr>
        </p:nvSpPr>
        <p:spPr>
          <a:xfrm>
            <a:off x="1171074" y="1396686"/>
            <a:ext cx="3240506" cy="4064628"/>
          </a:xfrm>
        </p:spPr>
        <p:txBody>
          <a:bodyPr>
            <a:normAutofit/>
          </a:bodyPr>
          <a:lstStyle/>
          <a:p>
            <a:r>
              <a:rPr lang="en-US">
                <a:solidFill>
                  <a:srgbClr val="FFFFFF"/>
                </a:solidFill>
              </a:rPr>
              <a:t>What did they hear about ChatGPT in class?</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46B86C98-B04D-592D-7AB5-FDDF225F0C7E}"/>
              </a:ext>
            </a:extLst>
          </p:cNvPr>
          <p:cNvSpPr>
            <a:spLocks noGrp="1"/>
          </p:cNvSpPr>
          <p:nvPr>
            <p:ph idx="1"/>
          </p:nvPr>
        </p:nvSpPr>
        <p:spPr>
          <a:xfrm>
            <a:off x="5370153" y="1119031"/>
            <a:ext cx="5536397" cy="5015551"/>
          </a:xfrm>
        </p:spPr>
        <p:txBody>
          <a:bodyPr vert="horz" lIns="91440" tIns="45720" rIns="91440" bIns="45720" rtlCol="0" anchor="t">
            <a:normAutofit fontScale="85000" lnSpcReduction="10000"/>
          </a:bodyPr>
          <a:lstStyle/>
          <a:p>
            <a:pPr marL="0" indent="0" algn="ctr">
              <a:buNone/>
            </a:pPr>
            <a:r>
              <a:rPr lang="en-US" b="1"/>
              <a:t>49% had heard it mentioned in class</a:t>
            </a:r>
            <a:endParaRPr lang="en-US" b="1">
              <a:cs typeface="Calibri"/>
            </a:endParaRPr>
          </a:p>
          <a:p>
            <a:r>
              <a:rPr lang="en-US" sz="1800"/>
              <a:t>"I heard about its uses for allowing students to cheat on writing assignments, but also about it being used constructively for things like making resumes."</a:t>
            </a:r>
            <a:endParaRPr lang="en-US" sz="1800">
              <a:cs typeface="Calibri"/>
            </a:endParaRPr>
          </a:p>
          <a:p>
            <a:r>
              <a:rPr lang="en-US" sz="1800"/>
              <a:t>"I have heard that some students have used it to write essays for them."</a:t>
            </a:r>
          </a:p>
          <a:p>
            <a:r>
              <a:rPr lang="en-US" sz="1800"/>
              <a:t>"MEJO professor showed us that it can write code to help build websites”</a:t>
            </a:r>
          </a:p>
          <a:p>
            <a:r>
              <a:rPr lang="en-US" sz="1800"/>
              <a:t>“My ENGL 105 professor introduced it and explained how it could be a useful tool in the right context.  Really appreciate this pragmatic perspective.”</a:t>
            </a:r>
          </a:p>
          <a:p>
            <a:r>
              <a:rPr lang="en-US" sz="1800"/>
              <a:t>“My professors have said not to use it and that is a form of honor code violation and won’t help you learn the material.”</a:t>
            </a:r>
          </a:p>
          <a:p>
            <a:r>
              <a:rPr lang="en-US" sz="1800"/>
              <a:t>"To not use it for assignments” “It’s inaccurate”</a:t>
            </a:r>
          </a:p>
          <a:p>
            <a:r>
              <a:rPr lang="en-US" sz="1800"/>
              <a:t>“I heard that some students use it for their writing prompts and have been caught plagiarizing with the software." </a:t>
            </a:r>
          </a:p>
          <a:p>
            <a:r>
              <a:rPr lang="en-US" sz="1800"/>
              <a:t>“Professor used it to write directions for an in-class activity”</a:t>
            </a:r>
          </a:p>
          <a:p>
            <a:r>
              <a:rPr lang="en-US" sz="1800"/>
              <a:t>“A professor advised against using it but proceeded to show us how to use it”</a:t>
            </a:r>
          </a:p>
          <a:p>
            <a:endParaRPr lang="en-US" sz="1800"/>
          </a:p>
        </p:txBody>
      </p:sp>
    </p:spTree>
    <p:extLst>
      <p:ext uri="{BB962C8B-B14F-4D97-AF65-F5344CB8AC3E}">
        <p14:creationId xmlns:p14="http://schemas.microsoft.com/office/powerpoint/2010/main" val="208894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FFB33-599D-C37F-2765-DEF8EC5828B8}"/>
              </a:ext>
            </a:extLst>
          </p:cNvPr>
          <p:cNvSpPr>
            <a:spLocks noGrp="1"/>
          </p:cNvSpPr>
          <p:nvPr>
            <p:ph type="title"/>
          </p:nvPr>
        </p:nvSpPr>
        <p:spPr>
          <a:xfrm>
            <a:off x="1389278" y="1233241"/>
            <a:ext cx="3240506" cy="4064628"/>
          </a:xfrm>
        </p:spPr>
        <p:txBody>
          <a:bodyPr>
            <a:normAutofit/>
          </a:bodyPr>
          <a:lstStyle/>
          <a:p>
            <a:r>
              <a:rPr lang="en-US">
                <a:solidFill>
                  <a:srgbClr val="FFFFFF"/>
                </a:solidFill>
              </a:rPr>
              <a:t>Would you consider using it for an academic purpose? If so, how?</a:t>
            </a:r>
          </a:p>
        </p:txBody>
      </p:sp>
      <p:sp>
        <p:nvSpPr>
          <p:cNvPr id="23" name="Freeform: Shape 2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2FB46F5-E732-10C9-6645-BF772F1EE1C6}"/>
              </a:ext>
            </a:extLst>
          </p:cNvPr>
          <p:cNvSpPr>
            <a:spLocks noGrp="1"/>
          </p:cNvSpPr>
          <p:nvPr>
            <p:ph idx="1"/>
          </p:nvPr>
        </p:nvSpPr>
        <p:spPr>
          <a:xfrm>
            <a:off x="6096000" y="820880"/>
            <a:ext cx="5257799" cy="4889350"/>
          </a:xfrm>
        </p:spPr>
        <p:txBody>
          <a:bodyPr anchor="t">
            <a:normAutofit fontScale="70000" lnSpcReduction="20000"/>
          </a:bodyPr>
          <a:lstStyle/>
          <a:p>
            <a:r>
              <a:rPr lang="en-US" sz="3100" b="1"/>
              <a:t>45% said no</a:t>
            </a:r>
          </a:p>
          <a:p>
            <a:r>
              <a:rPr lang="en-US" sz="3100" b="1"/>
              <a:t>36% said maybe</a:t>
            </a:r>
          </a:p>
          <a:p>
            <a:r>
              <a:rPr lang="en-US" sz="3100" b="1"/>
              <a:t>19% said yes</a:t>
            </a:r>
          </a:p>
          <a:p>
            <a:pPr marL="0" indent="0">
              <a:buNone/>
            </a:pPr>
            <a:endParaRPr lang="en-US" b="1"/>
          </a:p>
          <a:p>
            <a:r>
              <a:rPr lang="en-US"/>
              <a:t>With outlines or learning about fundamental topics</a:t>
            </a:r>
            <a:endParaRPr lang="en-US">
              <a:cs typeface="Calibri"/>
            </a:endParaRPr>
          </a:p>
          <a:p>
            <a:r>
              <a:rPr lang="en-US"/>
              <a:t>If the assignment required using it to test its writing quality</a:t>
            </a:r>
          </a:p>
          <a:p>
            <a:r>
              <a:rPr lang="en-US">
                <a:cs typeface="Calibri"/>
              </a:rPr>
              <a:t>Like Grammarly (so I don’t have to pay)</a:t>
            </a:r>
          </a:p>
          <a:p>
            <a:r>
              <a:rPr lang="en-US"/>
              <a:t>Idea stimulation, technical help, and fact checking</a:t>
            </a:r>
            <a:endParaRPr lang="en-US">
              <a:cs typeface="Calibri"/>
            </a:endParaRPr>
          </a:p>
          <a:p>
            <a:r>
              <a:rPr lang="en-US"/>
              <a:t>Help generate ideas for papers, like using Google</a:t>
            </a:r>
            <a:endParaRPr lang="en-US">
              <a:cs typeface="Calibri" panose="020F0502020204030204"/>
            </a:endParaRPr>
          </a:p>
          <a:p>
            <a:r>
              <a:rPr lang="en-US"/>
              <a:t>For help studying but in some cases it failed miserably at this task</a:t>
            </a:r>
          </a:p>
          <a:p>
            <a:r>
              <a:rPr lang="en-US">
                <a:cs typeface="Calibri" panose="020F0502020204030204"/>
              </a:rPr>
              <a:t>Email creation</a:t>
            </a:r>
          </a:p>
          <a:p>
            <a:endParaRPr lang="en-US"/>
          </a:p>
        </p:txBody>
      </p:sp>
      <p:sp>
        <p:nvSpPr>
          <p:cNvPr id="29" name="Freeform: Shape 2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563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C577B0-FD98-0E64-D2D7-D6E88885F33B}"/>
              </a:ext>
            </a:extLst>
          </p:cNvPr>
          <p:cNvSpPr>
            <a:spLocks noGrp="1"/>
          </p:cNvSpPr>
          <p:nvPr>
            <p:ph type="title"/>
          </p:nvPr>
        </p:nvSpPr>
        <p:spPr>
          <a:xfrm>
            <a:off x="686834" y="1153572"/>
            <a:ext cx="3200400" cy="4461163"/>
          </a:xfrm>
        </p:spPr>
        <p:txBody>
          <a:bodyPr>
            <a:normAutofit/>
          </a:bodyPr>
          <a:lstStyle/>
          <a:p>
            <a:r>
              <a:rPr lang="en-US">
                <a:solidFill>
                  <a:srgbClr val="FFFFFF"/>
                </a:solidFill>
              </a:rPr>
              <a:t>Additional student comments on ChatGPT</a:t>
            </a:r>
          </a:p>
        </p:txBody>
      </p:sp>
      <p:sp>
        <p:nvSpPr>
          <p:cNvPr id="1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5A82561D-8E0E-6489-D488-6261AA3320A4}"/>
              </a:ext>
            </a:extLst>
          </p:cNvPr>
          <p:cNvSpPr>
            <a:spLocks noGrp="1"/>
          </p:cNvSpPr>
          <p:nvPr>
            <p:ph idx="1"/>
          </p:nvPr>
        </p:nvSpPr>
        <p:spPr>
          <a:xfrm>
            <a:off x="4447308" y="591344"/>
            <a:ext cx="6906491" cy="5585619"/>
          </a:xfrm>
        </p:spPr>
        <p:txBody>
          <a:bodyPr anchor="ctr">
            <a:normAutofit fontScale="92500" lnSpcReduction="20000"/>
          </a:bodyPr>
          <a:lstStyle/>
          <a:p>
            <a:r>
              <a:rPr lang="en-US"/>
              <a:t>“I think it can be a fantastic resource when used ethically”</a:t>
            </a:r>
          </a:p>
          <a:p>
            <a:r>
              <a:rPr lang="en-US"/>
              <a:t>“I think these services are useful when you need to generate generic responses to aid in web or service navigation” </a:t>
            </a:r>
            <a:endParaRPr lang="en-US">
              <a:cs typeface="Calibri"/>
            </a:endParaRPr>
          </a:p>
          <a:p>
            <a:r>
              <a:rPr lang="en-US"/>
              <a:t>“I'm honestly unnerved by the simultaneous accuracy and inaccuracy of </a:t>
            </a:r>
            <a:r>
              <a:rPr lang="en-US" err="1"/>
              <a:t>ChatGPT</a:t>
            </a:r>
            <a:r>
              <a:rPr lang="en-US"/>
              <a:t>”</a:t>
            </a:r>
          </a:p>
          <a:p>
            <a:r>
              <a:rPr lang="en-US">
                <a:cs typeface="Calibri"/>
              </a:rPr>
              <a:t>"I usually hear about it used as a joke”</a:t>
            </a:r>
            <a:endParaRPr lang="en-US"/>
          </a:p>
          <a:p>
            <a:r>
              <a:rPr lang="en-US">
                <a:cs typeface="Calibri"/>
              </a:rPr>
              <a:t>“I have concerns about academic dishonesty and ethics in using AI.  However, AI is only going to get better and we need to find away to integrate it into our learning experience without losing academic integrity”</a:t>
            </a:r>
          </a:p>
          <a:p>
            <a:r>
              <a:rPr lang="en-US">
                <a:cs typeface="Calibri"/>
              </a:rPr>
              <a:t>“It’s super cool—but not cool to cheat on school work using them”</a:t>
            </a:r>
          </a:p>
          <a:p>
            <a:r>
              <a:rPr lang="en-US">
                <a:cs typeface="Calibri"/>
              </a:rPr>
              <a:t>“I mean, I kind of consider it to be cheating.”</a:t>
            </a:r>
          </a:p>
        </p:txBody>
      </p:sp>
    </p:spTree>
    <p:extLst>
      <p:ext uri="{BB962C8B-B14F-4D97-AF65-F5344CB8AC3E}">
        <p14:creationId xmlns:p14="http://schemas.microsoft.com/office/powerpoint/2010/main" val="413382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C577B0-FD98-0E64-D2D7-D6E88885F33B}"/>
              </a:ext>
            </a:extLst>
          </p:cNvPr>
          <p:cNvSpPr>
            <a:spLocks noGrp="1"/>
          </p:cNvSpPr>
          <p:nvPr>
            <p:ph type="title"/>
          </p:nvPr>
        </p:nvSpPr>
        <p:spPr>
          <a:xfrm>
            <a:off x="686834" y="1153572"/>
            <a:ext cx="3200400" cy="4461163"/>
          </a:xfrm>
        </p:spPr>
        <p:txBody>
          <a:bodyPr>
            <a:normAutofit/>
          </a:bodyPr>
          <a:lstStyle/>
          <a:p>
            <a:r>
              <a:rPr lang="en-US">
                <a:solidFill>
                  <a:srgbClr val="FFFFFF"/>
                </a:solidFill>
              </a:rPr>
              <a:t>Additional student comments on ChatGPT</a:t>
            </a:r>
          </a:p>
        </p:txBody>
      </p:sp>
      <p:sp>
        <p:nvSpPr>
          <p:cNvPr id="1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5A82561D-8E0E-6489-D488-6261AA3320A4}"/>
              </a:ext>
            </a:extLst>
          </p:cNvPr>
          <p:cNvSpPr>
            <a:spLocks noGrp="1"/>
          </p:cNvSpPr>
          <p:nvPr>
            <p:ph idx="1"/>
          </p:nvPr>
        </p:nvSpPr>
        <p:spPr>
          <a:xfrm>
            <a:off x="4447308" y="591344"/>
            <a:ext cx="6906491" cy="5585619"/>
          </a:xfrm>
        </p:spPr>
        <p:txBody>
          <a:bodyPr anchor="ctr">
            <a:normAutofit fontScale="77500" lnSpcReduction="20000"/>
          </a:bodyPr>
          <a:lstStyle/>
          <a:p>
            <a:r>
              <a:rPr lang="en-US"/>
              <a:t>“ It is very smart”</a:t>
            </a:r>
          </a:p>
          <a:p>
            <a:r>
              <a:rPr lang="en-US"/>
              <a:t>“Personally, I don’t like them.  I prefer doing my own work to ensure that it meets my standards for quality” </a:t>
            </a:r>
          </a:p>
          <a:p>
            <a:r>
              <a:rPr lang="en-US">
                <a:cs typeface="Calibri"/>
              </a:rPr>
              <a:t>“I think it’s a very powerful tool but personally feel like using it as a means to complete my academic work is cheating myself”</a:t>
            </a:r>
          </a:p>
          <a:p>
            <a:r>
              <a:rPr lang="en-US">
                <a:cs typeface="Calibri"/>
              </a:rPr>
              <a:t>“I believe that </a:t>
            </a:r>
            <a:r>
              <a:rPr lang="en-US" err="1">
                <a:cs typeface="Calibri"/>
              </a:rPr>
              <a:t>ChatGPT</a:t>
            </a:r>
            <a:r>
              <a:rPr lang="en-US">
                <a:cs typeface="Calibri"/>
              </a:rPr>
              <a:t> and AI art should not be used in the classroom or as homework the same way you wouldn’t ask a peer to do something for you in class”</a:t>
            </a:r>
          </a:p>
          <a:p>
            <a:r>
              <a:rPr lang="en-US">
                <a:cs typeface="Calibri"/>
              </a:rPr>
              <a:t>“</a:t>
            </a:r>
            <a:r>
              <a:rPr lang="en-US" err="1">
                <a:cs typeface="Calibri"/>
              </a:rPr>
              <a:t>ChatGPT</a:t>
            </a:r>
            <a:r>
              <a:rPr lang="en-US">
                <a:cs typeface="Calibri"/>
              </a:rPr>
              <a:t> is extremely helpful in academic settings and should not be banned”</a:t>
            </a:r>
          </a:p>
          <a:p>
            <a:r>
              <a:rPr lang="en-US">
                <a:cs typeface="Calibri"/>
              </a:rPr>
              <a:t>“I think AI services like </a:t>
            </a:r>
            <a:r>
              <a:rPr lang="en-US" err="1">
                <a:cs typeface="Calibri"/>
              </a:rPr>
              <a:t>ChatGPT</a:t>
            </a:r>
            <a:r>
              <a:rPr lang="en-US">
                <a:cs typeface="Calibri"/>
              </a:rPr>
              <a:t> could become pretty dangerous…I feel like there’s a line we have to be careful not to cross, especially when it comes to academics”</a:t>
            </a:r>
          </a:p>
          <a:p>
            <a:r>
              <a:rPr lang="en-US">
                <a:cs typeface="Calibri"/>
              </a:rPr>
              <a:t>“Using </a:t>
            </a:r>
            <a:r>
              <a:rPr lang="en-US" err="1">
                <a:cs typeface="Calibri"/>
              </a:rPr>
              <a:t>ChatGPT</a:t>
            </a:r>
            <a:r>
              <a:rPr lang="en-US">
                <a:cs typeface="Calibri"/>
              </a:rPr>
              <a:t> should not be discouraged by academic institutions” </a:t>
            </a:r>
          </a:p>
        </p:txBody>
      </p:sp>
    </p:spTree>
    <p:extLst>
      <p:ext uri="{BB962C8B-B14F-4D97-AF65-F5344CB8AC3E}">
        <p14:creationId xmlns:p14="http://schemas.microsoft.com/office/powerpoint/2010/main" val="2511429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Student Views: ChatGPT </vt:lpstr>
      <vt:lpstr>Surveyed students who have used services so far this spring:</vt:lpstr>
      <vt:lpstr>What did they think of their experiments?</vt:lpstr>
      <vt:lpstr>What did they hear about ChatGPT in class?</vt:lpstr>
      <vt:lpstr>Would you consider using it for an academic purpose? If so, how?</vt:lpstr>
      <vt:lpstr>Additional student comments on ChatGPT</vt:lpstr>
      <vt:lpstr>Additional student comments on ChatGPT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Views: ChatGPT </dc:title>
  <dc:creator>Abels, Kimberly Town</dc:creator>
  <cp:revision>2</cp:revision>
  <dcterms:created xsi:type="dcterms:W3CDTF">2023-03-20T15:07:00Z</dcterms:created>
  <dcterms:modified xsi:type="dcterms:W3CDTF">2023-03-23T14:02:15Z</dcterms:modified>
</cp:coreProperties>
</file>