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1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9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88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8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2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9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75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8617-5E46-4C1A-96E1-E3B9F14C2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C82DD-ED1E-4F86-A330-D1267138F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C97B6-B6DC-4B5A-89A0-8506DF22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471F9-0AC0-4384-9242-D97BD607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05363-994D-40A3-98E4-CC616D84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8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09DD-28B5-49D1-AFCD-79E7CCCB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B4AD-97CD-4EDB-AC46-26AE360B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CA669-020A-41EE-8A81-B20BFFF7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70C7-9039-4420-A9E4-A50854FE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1171-07F4-44BB-9DB4-79C92E89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34FAB-E2BB-4242-AB08-8B73F58C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D4169-E56D-40E3-902C-F5A40416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A560F-B0B7-4E01-9CEB-531E67EB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5A8A6-D69A-4328-83F1-E4D376D0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637D1-CBFB-4AE2-BBB4-16474AD3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2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B4DD-5EBF-44EB-8E13-C02F4E97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E60D-9EE8-40A2-A856-EA35D93F9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BBE15-5399-45ED-9A5E-8CCC58D2C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4E93E-3A9C-49EC-9924-7181F5EF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EA66E-3A60-4169-94E7-AABDCCE7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4C853-2636-4C98-B905-9846B37D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6C67-490B-4B3A-A16A-BFBDA170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74ADF-5A67-4312-A6FC-0D155364F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38FBD-306E-4DD7-A936-1861C83F6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49543-7C7A-4DF5-A0B8-85D0865BE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3FCEA3-B2C9-47C2-91A3-7DDF00D19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8BF2C-6A59-438D-9505-759D3624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763F3-39FD-4D92-9394-8FAF99C2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CDB6B-2B36-4B71-A6FB-C5A99A0D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28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8A0A-C26F-4AEA-9D03-D62B2165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0AFC7-86E1-4195-A005-92C65D80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A2624-C521-4773-8C4B-611261BF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CC395-4374-4A8A-8455-49833CBE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69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13377-B6BF-4936-BBC9-BA9A3100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6A66D-6B5C-4D71-B293-292654CD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F902B-567B-4409-9DE0-8A60FB74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9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A788-45DA-4630-83C8-CDAAFFA3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15C2-7CB2-4E9E-91EC-1700F2E3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17C05-DD72-40E0-80AC-EEC91C69E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26EC9-63CF-43EC-80B3-BA0D749F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8F89D-A7A4-440E-85DB-931B3BF6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32583-2B72-4799-83CB-757790E0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4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1978-1C9B-4F4F-89E7-20288C57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5A362-6BA6-43EF-814E-39B062A44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E47F4-AF04-49F4-81E8-7B34D1FB5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D33C2-CA22-4919-85C4-7DA49CFF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12F0B-5D83-45B5-A02A-70F1C28EC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480E0-7606-41A5-8118-3A2E7CDA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6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2EB1-B805-40FF-A89F-CB636816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A50ED-6DD0-4A1F-BE7E-B2B5764A7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6CC1C-73F6-4A91-8363-74323CDE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A9C18-227C-4D77-9E69-2F0C8099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085D0-DE59-46F9-97CE-46443EF1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3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E635F-F43A-4AAA-8550-A93478726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F7291-BAEF-4E48-98AE-ECD4ECA10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EBE48-F909-422D-8421-73D742FD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9B304-B413-408F-80F7-78A701D3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F564-417D-4D91-9402-CC05571B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6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7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FA572F1-BBE8-4445-822B-73FAE0536CF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A8F798B-1C83-40E8-AF30-83D6093F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0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5F99B-6D3C-457D-B4F6-B56F0BC0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2CE57-EDCC-4958-BB1C-A1631D885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C9A34-DF15-49E6-BE1E-5EFD5CBD6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8B98-4E8D-48E1-A8B7-A07DF15644C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E2FC8-8DC0-4075-8B00-F6DCF6EC2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0F973-A51D-4589-A1D8-DB1CAB022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DA17-9454-4DEA-AC0C-717A658C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7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rading_in_educ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i.library.jhu.edu/2018/04/11/what-is-specifications-grading-and-why-should-you-consider-using-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jeffreyaustin.org/2020/04/17/labor-based-grad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962833-2EBB-47A0-9823-D4F8E16E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49B37-E17E-8EC6-2E1D-CC0FA812D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313" y="687388"/>
            <a:ext cx="6290687" cy="5483225"/>
          </a:xfrm>
          <a:effectLst/>
        </p:spPr>
        <p:txBody>
          <a:bodyPr wrap="square" anchor="ctr">
            <a:normAutofit/>
          </a:bodyPr>
          <a:lstStyle/>
          <a:p>
            <a:pPr algn="l"/>
            <a:r>
              <a:rPr lang="en-US" sz="7200" dirty="0">
                <a:solidFill>
                  <a:schemeClr val="tx1">
                    <a:lumMod val="95000"/>
                  </a:schemeClr>
                </a:solidFill>
              </a:rPr>
              <a:t>Contract grading, from our correspondent in the field…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4D09E-6FDB-D229-35E6-D058FBC1C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2895646" cy="4267200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chemeClr val="tx1">
                    <a:lumMod val="95000"/>
                  </a:schemeClr>
                </a:solidFill>
              </a:rPr>
              <a:t>Anna Agbe-Davies (ANTH)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580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6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77D416-66F5-413A-9B46-6289471B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9A044-FAEE-4E0A-3FBB-4275CD0F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0" y="365125"/>
            <a:ext cx="3849831" cy="1325563"/>
          </a:xfrm>
        </p:spPr>
        <p:txBody>
          <a:bodyPr>
            <a:normAutofit/>
          </a:bodyPr>
          <a:lstStyle/>
          <a:p>
            <a:r>
              <a:rPr lang="en-US" sz="3100" dirty="0"/>
              <a:t>Who could contract grading be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5955F-D18F-7CC1-EA69-1F532F17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0" y="1825625"/>
            <a:ext cx="4068147" cy="4892416"/>
          </a:xfrm>
        </p:spPr>
        <p:txBody>
          <a:bodyPr>
            <a:normAutofit/>
          </a:bodyPr>
          <a:lstStyle/>
          <a:p>
            <a:r>
              <a:rPr lang="en-US" sz="2000" dirty="0"/>
              <a:t>Students</a:t>
            </a:r>
          </a:p>
          <a:p>
            <a:pPr lvl="1"/>
            <a:r>
              <a:rPr lang="en-US" sz="2000" dirty="0"/>
              <a:t>ANTH 392 = advanced undergraduates</a:t>
            </a:r>
          </a:p>
          <a:p>
            <a:r>
              <a:rPr lang="en-US" sz="2000" dirty="0"/>
              <a:t>Faculty</a:t>
            </a:r>
          </a:p>
          <a:p>
            <a:pPr lvl="1"/>
            <a:r>
              <a:rPr lang="en-US" sz="2000" dirty="0"/>
              <a:t>I like working on process, development </a:t>
            </a:r>
          </a:p>
          <a:p>
            <a:pPr lvl="1"/>
            <a:r>
              <a:rPr lang="en-US" sz="2000" dirty="0"/>
              <a:t>I hate reducing student work to a single number or letter</a:t>
            </a:r>
          </a:p>
          <a:p>
            <a:r>
              <a:rPr lang="en-US" sz="2000" dirty="0"/>
              <a:t>The “real world”</a:t>
            </a:r>
          </a:p>
          <a:p>
            <a:pPr lvl="1"/>
            <a:r>
              <a:rPr lang="en-US" sz="2000" dirty="0"/>
              <a:t>Products are evaluated…</a:t>
            </a:r>
          </a:p>
          <a:p>
            <a:pPr lvl="1"/>
            <a:r>
              <a:rPr lang="en-US" sz="2000" dirty="0"/>
              <a:t>…however, there’s often more than one way into the woods.</a:t>
            </a:r>
          </a:p>
          <a:p>
            <a:pPr lvl="1"/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7510D-1878-F290-5DC7-BD0141332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" r="29570"/>
          <a:stretch/>
        </p:blipFill>
        <p:spPr>
          <a:xfrm>
            <a:off x="4636008" y="698194"/>
            <a:ext cx="7555992" cy="54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5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89C1B8B3-9FDD-4D8C-9C4D-2FD7CFA2F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6B6B5-0AB1-42FB-AADA-3F7A32812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621608-9CD2-4995-A12A-43D384833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480" y="1200152"/>
            <a:ext cx="6897171" cy="4457696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6800" b="1" dirty="0">
                <a:solidFill>
                  <a:srgbClr val="FFFFFF"/>
                </a:solidFill>
              </a:rPr>
              <a:t>Professional Development and Career Exploration</a:t>
            </a:r>
            <a:br>
              <a:rPr lang="en-US" sz="68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ANTH 392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Fall 2022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W 4:40-7:10pm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Prof. Agbe-Davies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A40F9-23E7-4269-A73D-9D2223DFF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5502" y="1200152"/>
            <a:ext cx="2816535" cy="4457696"/>
          </a:xfrm>
        </p:spPr>
        <p:txBody>
          <a:bodyPr anchor="ctr">
            <a:no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Do people ask you </a:t>
            </a:r>
            <a:r>
              <a:rPr lang="en-US" sz="1800" b="1" dirty="0">
                <a:solidFill>
                  <a:srgbClr val="FFFFFF"/>
                </a:solidFill>
              </a:rPr>
              <a:t>“What are you going to do with that?” </a:t>
            </a:r>
            <a:r>
              <a:rPr lang="en-US" sz="1800" dirty="0">
                <a:solidFill>
                  <a:srgbClr val="FFFFFF"/>
                </a:solidFill>
              </a:rPr>
              <a:t>when they find out what you’re studying in college?  This class is designed to help </a:t>
            </a:r>
            <a:r>
              <a:rPr lang="en-US" sz="1800">
                <a:solidFill>
                  <a:srgbClr val="FFFFFF"/>
                </a:solidFill>
              </a:rPr>
              <a:t>you </a:t>
            </a:r>
            <a:r>
              <a:rPr lang="en-US" sz="1800" b="1">
                <a:solidFill>
                  <a:srgbClr val="FFFFFF"/>
                </a:solidFill>
              </a:rPr>
              <a:t>develop </a:t>
            </a:r>
            <a:r>
              <a:rPr lang="en-US" sz="1800" b="1" dirty="0">
                <a:solidFill>
                  <a:srgbClr val="FFFFFF"/>
                </a:solidFill>
              </a:rPr>
              <a:t>a vision for your future that draws on your training</a:t>
            </a:r>
            <a:r>
              <a:rPr lang="en-US" sz="1800" dirty="0">
                <a:solidFill>
                  <a:srgbClr val="FFFFFF"/>
                </a:solidFill>
              </a:rPr>
              <a:t>.  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Contrary to popular belief, a degree in </a:t>
            </a:r>
            <a:r>
              <a:rPr lang="en-US" sz="1800" b="1" dirty="0">
                <a:solidFill>
                  <a:srgbClr val="FFFFFF"/>
                </a:solidFill>
              </a:rPr>
              <a:t>anthropology</a:t>
            </a:r>
            <a:r>
              <a:rPr lang="en-US" sz="1800" dirty="0">
                <a:solidFill>
                  <a:srgbClr val="FFFFFF"/>
                </a:solidFill>
              </a:rPr>
              <a:t> or </a:t>
            </a:r>
            <a:r>
              <a:rPr lang="en-US" sz="1800" b="1" dirty="0">
                <a:solidFill>
                  <a:srgbClr val="FFFFFF"/>
                </a:solidFill>
              </a:rPr>
              <a:t>archaeology</a:t>
            </a:r>
            <a:r>
              <a:rPr lang="en-US" sz="1800" dirty="0">
                <a:solidFill>
                  <a:srgbClr val="FFFFFF"/>
                </a:solidFill>
              </a:rPr>
              <a:t> is a great preparation for life after college.  In this course, we’ll </a:t>
            </a:r>
            <a:r>
              <a:rPr lang="en-US" sz="1800" b="1" dirty="0">
                <a:solidFill>
                  <a:srgbClr val="FFFFFF"/>
                </a:solidFill>
              </a:rPr>
              <a:t>explore your options and develop additional tools to make the most of your degree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93A9CEA1-EFF3-40F6-AB36-E232925E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4632" y="2286000"/>
            <a:ext cx="27432" cy="22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4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9F3E-02A8-D777-7733-2E72AEC1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contract grading?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8443-C840-E68B-0167-AC7F6A12E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42" y="1476462"/>
            <a:ext cx="10863742" cy="5134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</a:t>
            </a:r>
            <a:r>
              <a:rPr lang="en-US" dirty="0"/>
              <a:t>a form of </a:t>
            </a:r>
            <a:r>
              <a:rPr lang="en-US" dirty="0">
                <a:hlinkClick r:id="rId2" tooltip="Grading in education"/>
              </a:rPr>
              <a:t>grading</a:t>
            </a:r>
            <a:r>
              <a:rPr lang="en-US" dirty="0"/>
              <a:t> which results from cooperation between an instructor and their student(s), and entails completion of a contracted number of assignments of specified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quality that correspond to specific letter grades.” </a:t>
            </a:r>
          </a:p>
          <a:p>
            <a:pPr marL="0" indent="0">
              <a:buNone/>
            </a:pPr>
            <a:r>
              <a:rPr lang="en-US" dirty="0"/>
              <a:t>Often </a:t>
            </a:r>
          </a:p>
          <a:p>
            <a:pPr marL="0" indent="0">
              <a:buNone/>
            </a:pPr>
            <a:r>
              <a:rPr lang="en-US" dirty="0"/>
              <a:t>1 “there are no finite amount of, say, "A" grades given in the class. Any student who completes the work that corresponds to a "B" grade will receive a "B". </a:t>
            </a:r>
          </a:p>
          <a:p>
            <a:pPr marL="0" indent="0">
              <a:buNone/>
            </a:pPr>
            <a:r>
              <a:rPr lang="en-US" dirty="0"/>
              <a:t>2 “instructors and students know exactly what is expected from them to receive a certain letter grade.”</a:t>
            </a:r>
          </a:p>
          <a:p>
            <a:pPr marL="0" indent="0">
              <a:buNone/>
            </a:pPr>
            <a:r>
              <a:rPr lang="en-US" dirty="0"/>
              <a:t>--Wikipedia “Contract grading” 28 Feb 2023</a:t>
            </a:r>
          </a:p>
        </p:txBody>
      </p:sp>
    </p:spTree>
    <p:extLst>
      <p:ext uri="{BB962C8B-B14F-4D97-AF65-F5344CB8AC3E}">
        <p14:creationId xmlns:p14="http://schemas.microsoft.com/office/powerpoint/2010/main" val="59972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101D-C36D-A7D1-7C4F-6D897DF0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/>
              <a:t>Where might one apply contract grading?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65EB3-4324-ECFA-6328-2682FBD7D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" r="-644" b="2"/>
          <a:stretch/>
        </p:blipFill>
        <p:spPr>
          <a:xfrm>
            <a:off x="838199" y="2268111"/>
            <a:ext cx="4773165" cy="32560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1B0BE-1ECA-98E2-6907-B0BE4F634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48069"/>
            <a:ext cx="5257799" cy="4228893"/>
          </a:xfrm>
        </p:spPr>
        <p:txBody>
          <a:bodyPr>
            <a:normAutofit/>
          </a:bodyPr>
          <a:lstStyle/>
          <a:p>
            <a:r>
              <a:rPr lang="en-US" dirty="0"/>
              <a:t>In a rubric for an individual assignment</a:t>
            </a:r>
          </a:p>
          <a:p>
            <a:pPr lvl="1"/>
            <a:r>
              <a:rPr lang="en-US" dirty="0"/>
              <a:t>ANTH 101 projects</a:t>
            </a:r>
          </a:p>
          <a:p>
            <a:pPr lvl="1"/>
            <a:r>
              <a:rPr lang="en-US" dirty="0"/>
              <a:t>“An A project contains 1, 2, 3.  A B project contains 1 and 2…”</a:t>
            </a:r>
          </a:p>
          <a:p>
            <a:r>
              <a:rPr lang="en-US" dirty="0"/>
              <a:t>In a syllabus for an entire course</a:t>
            </a:r>
          </a:p>
          <a:p>
            <a:pPr lvl="1"/>
            <a:r>
              <a:rPr lang="en-US" dirty="0"/>
              <a:t>ANTH 392</a:t>
            </a:r>
          </a:p>
          <a:p>
            <a:pPr lvl="1"/>
            <a:r>
              <a:rPr lang="en-US" dirty="0"/>
              <a:t>“A student submitting # assignments with # attendance will receive an A…”</a:t>
            </a:r>
          </a:p>
        </p:txBody>
      </p:sp>
    </p:spTree>
    <p:extLst>
      <p:ext uri="{BB962C8B-B14F-4D97-AF65-F5344CB8AC3E}">
        <p14:creationId xmlns:p14="http://schemas.microsoft.com/office/powerpoint/2010/main" val="238230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889D-71B1-ECEC-114A-8FA07AE2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sz="4200"/>
              <a:t>When is contract grading helpful?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656A-C2B0-85C1-2939-021005417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825625"/>
            <a:ext cx="6662057" cy="4667250"/>
          </a:xfrm>
        </p:spPr>
        <p:txBody>
          <a:bodyPr>
            <a:normAutofit/>
          </a:bodyPr>
          <a:lstStyle/>
          <a:p>
            <a:r>
              <a:rPr lang="en-US" dirty="0"/>
              <a:t>For giving critical feedback (without the threat of a “bad grade”)</a:t>
            </a:r>
          </a:p>
          <a:p>
            <a:r>
              <a:rPr lang="en-US" dirty="0"/>
              <a:t>To encourage experimentation and creativity</a:t>
            </a:r>
          </a:p>
          <a:p>
            <a:r>
              <a:rPr lang="en-US" dirty="0"/>
              <a:t>When there is no single correct answer or ideal product</a:t>
            </a:r>
          </a:p>
          <a:p>
            <a:r>
              <a:rPr lang="en-US" dirty="0"/>
              <a:t>To draw attention to an important process (such as revision)</a:t>
            </a:r>
          </a:p>
          <a:p>
            <a:r>
              <a:rPr lang="en-US" dirty="0"/>
              <a:t>For allocating instructor time to the places where it matters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98F8BE62-C744-6C9E-1670-8B2113F4A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54" r="8396"/>
          <a:stretch/>
        </p:blipFill>
        <p:spPr>
          <a:xfrm>
            <a:off x="7848600" y="10"/>
            <a:ext cx="43434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5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2C05-3A56-0714-57B4-301533AC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could one implement contract grading?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93A6F-0472-F243-3816-B4B50E21D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clear on what you want students to take with them from the assignment or class</a:t>
            </a:r>
          </a:p>
          <a:p>
            <a:r>
              <a:rPr lang="en-US" dirty="0"/>
              <a:t>Be clear about what criteria really matter to you</a:t>
            </a:r>
          </a:p>
          <a:p>
            <a:r>
              <a:rPr lang="en-US" dirty="0"/>
              <a:t>Prepare for a </a:t>
            </a:r>
            <a:r>
              <a:rPr lang="en-US" dirty="0" err="1"/>
              <a:t>looooooooong</a:t>
            </a:r>
            <a:r>
              <a:rPr lang="en-US" dirty="0"/>
              <a:t> discussion with your students!</a:t>
            </a:r>
          </a:p>
        </p:txBody>
      </p:sp>
    </p:spTree>
    <p:extLst>
      <p:ext uri="{BB962C8B-B14F-4D97-AF65-F5344CB8AC3E}">
        <p14:creationId xmlns:p14="http://schemas.microsoft.com/office/powerpoint/2010/main" val="66491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C22F-1903-9BE9-B608-8ACC0A2D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n-US" sz="4200"/>
              <a:t>Why (on earth) would one try contract grading?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372EA-F0D2-9938-312E-CD920814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1825625"/>
            <a:ext cx="648788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Some say it is more authentic</a:t>
            </a:r>
            <a:r>
              <a:rPr lang="en-US" sz="2600" baseline="30000" dirty="0"/>
              <a:t>1</a:t>
            </a:r>
          </a:p>
          <a:p>
            <a:r>
              <a:rPr lang="en-US" sz="2600" dirty="0"/>
              <a:t>Some say it is more equitable</a:t>
            </a:r>
            <a:r>
              <a:rPr lang="en-US" sz="2600" baseline="30000" dirty="0"/>
              <a:t>2</a:t>
            </a:r>
          </a:p>
          <a:p>
            <a:r>
              <a:rPr lang="en-US" sz="2600" dirty="0"/>
              <a:t>For me, it restores joy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/>
              <a:t>1 </a:t>
            </a:r>
            <a:r>
              <a:rPr lang="en-US" sz="2600" dirty="0">
                <a:hlinkClick r:id="rId3"/>
              </a:rPr>
              <a:t>https://ii.library.jhu.edu/2018/04/11/what-is-specifications-grading-and-why-should-you-consider-using-it/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2 </a:t>
            </a:r>
            <a:r>
              <a:rPr lang="en-US" sz="2600" dirty="0">
                <a:hlinkClick r:id="rId4"/>
              </a:rPr>
              <a:t>https://jeffreyaustin.org/2020/04/17/labor-based-grading/</a:t>
            </a:r>
            <a:r>
              <a:rPr lang="en-US" sz="2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0D764-7B04-00CD-55E1-3CB505FCB2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21" r="36846" b="1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916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109</TotalTime>
  <Words>494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Depth</vt:lpstr>
      <vt:lpstr>Office Theme</vt:lpstr>
      <vt:lpstr>Contract grading, from our correspondent in the field…</vt:lpstr>
      <vt:lpstr>Who could contract grading be for?</vt:lpstr>
      <vt:lpstr>Professional Development and Career Exploration ANTH 392 Fall 2022 W 4:40-7:10pm Prof. Agbe-Davies </vt:lpstr>
      <vt:lpstr>What is contract grading?</vt:lpstr>
      <vt:lpstr>Where might one apply contract grading?</vt:lpstr>
      <vt:lpstr>When is contract grading helpful?</vt:lpstr>
      <vt:lpstr>How could one implement contract grading?</vt:lpstr>
      <vt:lpstr>Why (on earth) would one try contract grading?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grading, from our correspondent in the field…</dc:title>
  <dc:creator>Agbe-Davies, Anna Sophia</dc:creator>
  <cp:lastModifiedBy>Agbe-Davies, Anna Sophia</cp:lastModifiedBy>
  <cp:revision>3</cp:revision>
  <dcterms:created xsi:type="dcterms:W3CDTF">2023-02-28T21:17:24Z</dcterms:created>
  <dcterms:modified xsi:type="dcterms:W3CDTF">2023-03-13T17:33:07Z</dcterms:modified>
</cp:coreProperties>
</file>