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4" r:id="rId5"/>
    <p:sldMasterId id="2147493467" r:id="rId6"/>
    <p:sldMasterId id="2147493470" r:id="rId7"/>
    <p:sldMasterId id="2147493473" r:id="rId8"/>
    <p:sldMasterId id="2147493478" r:id="rId9"/>
    <p:sldMasterId id="2147493482" r:id="rId10"/>
  </p:sldMasterIdLst>
  <p:notesMasterIdLst>
    <p:notesMasterId r:id="rId27"/>
  </p:notesMasterIdLst>
  <p:handoutMasterIdLst>
    <p:handoutMasterId r:id="rId28"/>
  </p:handoutMasterIdLst>
  <p:sldIdLst>
    <p:sldId id="256" r:id="rId11"/>
    <p:sldId id="267" r:id="rId12"/>
    <p:sldId id="258" r:id="rId13"/>
    <p:sldId id="257" r:id="rId14"/>
    <p:sldId id="295" r:id="rId15"/>
    <p:sldId id="294" r:id="rId16"/>
    <p:sldId id="312" r:id="rId17"/>
    <p:sldId id="313" r:id="rId18"/>
    <p:sldId id="314" r:id="rId19"/>
    <p:sldId id="315" r:id="rId20"/>
    <p:sldId id="316" r:id="rId21"/>
    <p:sldId id="299" r:id="rId22"/>
    <p:sldId id="301" r:id="rId23"/>
    <p:sldId id="302" r:id="rId24"/>
    <p:sldId id="303" r:id="rId25"/>
    <p:sldId id="2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9">
          <p15:clr>
            <a:srgbClr val="A4A3A4"/>
          </p15:clr>
        </p15:guide>
        <p15:guide id="2" pos="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56800-0FE8-9E43-A233-3BFE7EA5FBD2}" v="32" dt="2023-03-13T17:24:4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23" autoAdjust="0"/>
    <p:restoredTop sz="92330"/>
  </p:normalViewPr>
  <p:slideViewPr>
    <p:cSldViewPr snapToGrid="0" snapToObjects="1">
      <p:cViewPr varScale="1">
        <p:scale>
          <a:sx n="110" d="100"/>
          <a:sy n="110" d="100"/>
        </p:scale>
        <p:origin x="600" y="184"/>
      </p:cViewPr>
      <p:guideLst>
        <p:guide orient="horz" pos="2149"/>
        <p:guide pos="504"/>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tt, Laura" userId="75777e71-f653-49a7-9cbc-aa6e95e3b95a" providerId="ADAL" clId="{98F56800-0FE8-9E43-A233-3BFE7EA5FBD2}"/>
    <pc:docChg chg="delSld">
      <pc:chgData name="Ott, Laura" userId="75777e71-f653-49a7-9cbc-aa6e95e3b95a" providerId="ADAL" clId="{98F56800-0FE8-9E43-A233-3BFE7EA5FBD2}" dt="2023-03-21T20:08:58.313" v="1" actId="2696"/>
      <pc:docMkLst>
        <pc:docMk/>
      </pc:docMkLst>
      <pc:sldChg chg="del">
        <pc:chgData name="Ott, Laura" userId="75777e71-f653-49a7-9cbc-aa6e95e3b95a" providerId="ADAL" clId="{98F56800-0FE8-9E43-A233-3BFE7EA5FBD2}" dt="2023-03-21T20:08:57.811" v="0" actId="2696"/>
        <pc:sldMkLst>
          <pc:docMk/>
          <pc:sldMk cId="2770508930" sldId="260"/>
        </pc:sldMkLst>
      </pc:sldChg>
      <pc:sldChg chg="del">
        <pc:chgData name="Ott, Laura" userId="75777e71-f653-49a7-9cbc-aa6e95e3b95a" providerId="ADAL" clId="{98F56800-0FE8-9E43-A233-3BFE7EA5FBD2}" dt="2023-03-21T20:08:58.313" v="1" actId="2696"/>
        <pc:sldMkLst>
          <pc:docMk/>
          <pc:sldMk cId="3084289081"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891628-DCB1-AD43-B2BD-CA5B9B002DDF}" type="datetimeFigureOut">
              <a:rPr lang="en-US" smtClean="0"/>
              <a:t>3/21/23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F8A03B-908E-DC44-95D9-4548A0B70543}" type="slidenum">
              <a:rPr lang="en-US" smtClean="0"/>
              <a:t>‹#›</a:t>
            </a:fld>
            <a:endParaRPr lang="en-US"/>
          </a:p>
        </p:txBody>
      </p:sp>
    </p:spTree>
    <p:extLst>
      <p:ext uri="{BB962C8B-B14F-4D97-AF65-F5344CB8AC3E}">
        <p14:creationId xmlns:p14="http://schemas.microsoft.com/office/powerpoint/2010/main" val="55101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19B42-2AC0-DA4E-9A5B-4300CC3B07EC}" type="datetimeFigureOut">
              <a:rPr lang="en-US" smtClean="0"/>
              <a:t>3/21/23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14B80-9BD1-C144-A5B5-685BC9CC73EE}" type="slidenum">
              <a:rPr lang="en-US" smtClean="0"/>
              <a:t>‹#›</a:t>
            </a:fld>
            <a:endParaRPr lang="en-US"/>
          </a:p>
        </p:txBody>
      </p:sp>
    </p:spTree>
    <p:extLst>
      <p:ext uri="{BB962C8B-B14F-4D97-AF65-F5344CB8AC3E}">
        <p14:creationId xmlns:p14="http://schemas.microsoft.com/office/powerpoint/2010/main" val="6914848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President’s Council of Advisors on Science and Technology has called for a 33% increase in the number of science, technology, engineering, and mathematics (STEM) bachelor’s degrees completed per year and recommended adoption of empirically validated teaching practices as critical to achieving that goal</a:t>
            </a:r>
            <a:endParaRPr lang="en-US" dirty="0"/>
          </a:p>
        </p:txBody>
      </p:sp>
      <p:sp>
        <p:nvSpPr>
          <p:cNvPr id="4" name="Slide Number Placeholder 3"/>
          <p:cNvSpPr>
            <a:spLocks noGrp="1"/>
          </p:cNvSpPr>
          <p:nvPr>
            <p:ph type="sldNum" sz="quarter" idx="5"/>
          </p:nvPr>
        </p:nvSpPr>
        <p:spPr/>
        <p:txBody>
          <a:bodyPr/>
          <a:lstStyle/>
          <a:p>
            <a:fld id="{AB814B80-9BD1-C144-A5B5-685BC9CC73EE}" type="slidenum">
              <a:rPr lang="en-US" smtClean="0"/>
              <a:t>2</a:t>
            </a:fld>
            <a:endParaRPr lang="en-US"/>
          </a:p>
        </p:txBody>
      </p:sp>
    </p:spTree>
    <p:extLst>
      <p:ext uri="{BB962C8B-B14F-4D97-AF65-F5344CB8AC3E}">
        <p14:creationId xmlns:p14="http://schemas.microsoft.com/office/powerpoint/2010/main" val="84398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DBER is an interdisciplinary field situated at the nexus of science, social science, and education </a:t>
            </a:r>
          </a:p>
        </p:txBody>
      </p:sp>
      <p:sp>
        <p:nvSpPr>
          <p:cNvPr id="4" name="Slide Number Placeholder 3"/>
          <p:cNvSpPr>
            <a:spLocks noGrp="1"/>
          </p:cNvSpPr>
          <p:nvPr>
            <p:ph type="sldNum" sz="quarter" idx="5"/>
          </p:nvPr>
        </p:nvSpPr>
        <p:spPr/>
        <p:txBody>
          <a:bodyPr/>
          <a:lstStyle/>
          <a:p>
            <a:fld id="{AB814B80-9BD1-C144-A5B5-685BC9CC73EE}" type="slidenum">
              <a:rPr lang="en-US" smtClean="0"/>
              <a:t>5</a:t>
            </a:fld>
            <a:endParaRPr lang="en-US"/>
          </a:p>
        </p:txBody>
      </p:sp>
    </p:spTree>
    <p:extLst>
      <p:ext uri="{BB962C8B-B14F-4D97-AF65-F5344CB8AC3E}">
        <p14:creationId xmlns:p14="http://schemas.microsoft.com/office/powerpoint/2010/main" val="15357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14B80-9BD1-C144-A5B5-685BC9CC73EE}" type="slidenum">
              <a:rPr lang="en-US" smtClean="0"/>
              <a:t>12</a:t>
            </a:fld>
            <a:endParaRPr lang="en-US"/>
          </a:p>
        </p:txBody>
      </p:sp>
    </p:spTree>
    <p:extLst>
      <p:ext uri="{BB962C8B-B14F-4D97-AF65-F5344CB8AC3E}">
        <p14:creationId xmlns:p14="http://schemas.microsoft.com/office/powerpoint/2010/main" val="296516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14B80-9BD1-C144-A5B5-685BC9CC73EE}" type="slidenum">
              <a:rPr lang="en-US" smtClean="0"/>
              <a:t>13</a:t>
            </a:fld>
            <a:endParaRPr lang="en-US"/>
          </a:p>
        </p:txBody>
      </p:sp>
    </p:spTree>
    <p:extLst>
      <p:ext uri="{BB962C8B-B14F-4D97-AF65-F5344CB8AC3E}">
        <p14:creationId xmlns:p14="http://schemas.microsoft.com/office/powerpoint/2010/main" val="224553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14B80-9BD1-C144-A5B5-685BC9CC73EE}" type="slidenum">
              <a:rPr lang="en-US" smtClean="0"/>
              <a:t>15</a:t>
            </a:fld>
            <a:endParaRPr lang="en-US"/>
          </a:p>
        </p:txBody>
      </p:sp>
    </p:spTree>
    <p:extLst>
      <p:ext uri="{BB962C8B-B14F-4D97-AF65-F5344CB8AC3E}">
        <p14:creationId xmlns:p14="http://schemas.microsoft.com/office/powerpoint/2010/main" val="632900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5"/>
            <a:ext cx="9144000" cy="50527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4653643"/>
            <a:ext cx="9144000" cy="517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Department Name</a:t>
            </a:r>
            <a:endParaRPr lang="en-US" dirty="0"/>
          </a:p>
        </p:txBody>
      </p:sp>
      <p:sp>
        <p:nvSpPr>
          <p:cNvPr id="11" name="Title Placeholder 1"/>
          <p:cNvSpPr>
            <a:spLocks noGrp="1"/>
          </p:cNvSpPr>
          <p:nvPr>
            <p:ph type="title"/>
          </p:nvPr>
        </p:nvSpPr>
        <p:spPr>
          <a:xfrm>
            <a:off x="353784" y="342900"/>
            <a:ext cx="8485415" cy="3966029"/>
          </a:xfrm>
          <a:prstGeom prst="rect">
            <a:avLst/>
          </a:prstGeom>
        </p:spPr>
        <p:txBody>
          <a:bodyPr vert="horz" lIns="91440" tIns="45720" rIns="91440" bIns="45720" rtlCol="0" anchor="ctr">
            <a:normAutofit/>
          </a:bodyPr>
          <a:lstStyle>
            <a:lvl1pPr>
              <a:defRPr sz="5400"/>
            </a:lvl1pPr>
          </a:lstStyle>
          <a:p>
            <a:r>
              <a:rPr lang="en-US" dirty="0"/>
              <a:t>Click to edit Master title style</a:t>
            </a:r>
          </a:p>
        </p:txBody>
      </p:sp>
      <p:pic>
        <p:nvPicPr>
          <p:cNvPr id="13" name="Picture 12" descr="UNC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84" y="5601368"/>
            <a:ext cx="3028426" cy="831711"/>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63E268E-DA18-874E-8CBA-6F80F366F288}" type="slidenum">
              <a:rPr lang="en-US" smtClean="0"/>
              <a:t>‹#›</a:t>
            </a:fld>
            <a:endParaRPr lang="en-US"/>
          </a:p>
        </p:txBody>
      </p:sp>
      <p:sp>
        <p:nvSpPr>
          <p:cNvPr id="7" name="Footer Placeholder 4"/>
          <p:cNvSpPr>
            <a:spLocks noGrp="1"/>
          </p:cNvSpPr>
          <p:nvPr>
            <p:ph type="ftr" sz="quarter" idx="11"/>
          </p:nvPr>
        </p:nvSpPr>
        <p:spPr>
          <a:xfrm>
            <a:off x="263527" y="6356351"/>
            <a:ext cx="4465357" cy="501648"/>
          </a:xfrm>
        </p:spPr>
        <p:txBody>
          <a:bodyPr/>
          <a:lstStyle/>
          <a:p>
            <a:r>
              <a:rPr lang="en-US"/>
              <a:t>Department Name</a:t>
            </a:r>
            <a:endParaRPr lang="en-US" dirty="0"/>
          </a:p>
        </p:txBody>
      </p:sp>
    </p:spTree>
    <p:extLst>
      <p:ext uri="{BB962C8B-B14F-4D97-AF65-F5344CB8AC3E}">
        <p14:creationId xmlns:p14="http://schemas.microsoft.com/office/powerpoint/2010/main" val="248003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Department Name</a:t>
            </a:r>
            <a:endParaRPr lang="en-US" dirty="0"/>
          </a:p>
        </p:txBody>
      </p:sp>
      <p:sp>
        <p:nvSpPr>
          <p:cNvPr id="4" name="Slide Number Placeholder 3"/>
          <p:cNvSpPr>
            <a:spLocks noGrp="1"/>
          </p:cNvSpPr>
          <p:nvPr>
            <p:ph type="sldNum" sz="quarter" idx="11"/>
          </p:nvPr>
        </p:nvSpPr>
        <p:spPr/>
        <p:txBody>
          <a:bodyPr/>
          <a:lstStyle/>
          <a:p>
            <a:fld id="{263E268E-DA18-874E-8CBA-6F80F366F288}" type="slidenum">
              <a:rPr lang="en-US" smtClean="0"/>
              <a:pPr/>
              <a:t>‹#›</a:t>
            </a:fld>
            <a:endParaRPr lang="en-US" dirty="0"/>
          </a:p>
        </p:txBody>
      </p:sp>
      <p:sp>
        <p:nvSpPr>
          <p:cNvPr id="7" name="Content Placeholder 2"/>
          <p:cNvSpPr>
            <a:spLocks noGrp="1"/>
          </p:cNvSpPr>
          <p:nvPr>
            <p:ph idx="13"/>
          </p:nvPr>
        </p:nvSpPr>
        <p:spPr>
          <a:xfrm>
            <a:off x="342900" y="1481139"/>
            <a:ext cx="4074272" cy="4478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726827" y="1481139"/>
            <a:ext cx="4074272" cy="4478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58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Department Name</a:t>
            </a:r>
            <a:endParaRPr lang="en-US" dirty="0"/>
          </a:p>
        </p:txBody>
      </p:sp>
      <p:sp>
        <p:nvSpPr>
          <p:cNvPr id="4" name="Slide Number Placeholder 3"/>
          <p:cNvSpPr>
            <a:spLocks noGrp="1"/>
          </p:cNvSpPr>
          <p:nvPr>
            <p:ph type="sldNum" sz="quarter" idx="11"/>
          </p:nvPr>
        </p:nvSpPr>
        <p:spPr/>
        <p:txBody>
          <a:body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27758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Rectangle 2"/>
          <p:cNvSpPr/>
          <p:nvPr userDrawn="1"/>
        </p:nvSpPr>
        <p:spPr>
          <a:xfrm>
            <a:off x="0" y="6"/>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68714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6"/>
            <a:ext cx="9144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91471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2199" y="1481138"/>
            <a:ext cx="3898900" cy="4505297"/>
          </a:xfrm>
        </p:spPr>
        <p:txBody>
          <a:bodyPr/>
          <a:lstStyle>
            <a:lvl1pPr marL="0" indent="0" algn="l">
              <a:buNone/>
              <a:defRPr>
                <a:solidFill>
                  <a:srgbClr val="ADADA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Picture Placeholder 8"/>
          <p:cNvSpPr>
            <a:spLocks noGrp="1"/>
          </p:cNvSpPr>
          <p:nvPr>
            <p:ph type="pic" sz="quarter" idx="13"/>
          </p:nvPr>
        </p:nvSpPr>
        <p:spPr>
          <a:xfrm>
            <a:off x="9" y="0"/>
            <a:ext cx="4562475" cy="6858000"/>
          </a:xfrm>
        </p:spPr>
        <p:txBody>
          <a:bodyPr/>
          <a:lstStyle/>
          <a:p>
            <a:endParaRPr lang="en-US"/>
          </a:p>
        </p:txBody>
      </p:sp>
      <p:sp>
        <p:nvSpPr>
          <p:cNvPr id="6"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126598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2199" y="1481139"/>
            <a:ext cx="3898900" cy="44624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3"/>
          </p:nvPr>
        </p:nvSpPr>
        <p:spPr>
          <a:xfrm>
            <a:off x="9" y="0"/>
            <a:ext cx="4562475" cy="6858000"/>
          </a:xfrm>
        </p:spPr>
        <p:txBody>
          <a:bodyPr/>
          <a:lstStyle/>
          <a:p>
            <a:endParaRPr lang="en-US"/>
          </a:p>
        </p:txBody>
      </p:sp>
      <p:sp>
        <p:nvSpPr>
          <p:cNvPr id="8"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dirty="0"/>
          </a:p>
        </p:txBody>
      </p:sp>
      <p:sp>
        <p:nvSpPr>
          <p:cNvPr id="11"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227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63000" y="6356357"/>
            <a:ext cx="381000" cy="501647"/>
          </a:xfrm>
          <a:prstGeom prst="rect">
            <a:avLst/>
          </a:prstGeom>
        </p:spPr>
        <p:txBody>
          <a:bodyPr/>
          <a:lstStyle/>
          <a:p>
            <a:fld id="{263E268E-DA18-874E-8CBA-6F80F366F288}" type="slidenum">
              <a:rPr lang="en-US" smtClean="0"/>
              <a:pPr/>
              <a:t>‹#›</a:t>
            </a:fld>
            <a:endParaRPr lang="en-US" dirty="0"/>
          </a:p>
        </p:txBody>
      </p:sp>
      <p:sp>
        <p:nvSpPr>
          <p:cNvPr id="4" name="Picture Placeholder 8"/>
          <p:cNvSpPr>
            <a:spLocks noGrp="1"/>
          </p:cNvSpPr>
          <p:nvPr>
            <p:ph type="pic" sz="quarter" idx="13"/>
          </p:nvPr>
        </p:nvSpPr>
        <p:spPr>
          <a:xfrm>
            <a:off x="9" y="0"/>
            <a:ext cx="4562475" cy="6858000"/>
          </a:xfrm>
        </p:spPr>
        <p:txBody>
          <a:bodyPr/>
          <a:lstStyle/>
          <a:p>
            <a:endParaRPr lang="en-US"/>
          </a:p>
        </p:txBody>
      </p:sp>
      <p:sp>
        <p:nvSpPr>
          <p:cNvPr id="5"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8293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C_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1437" y="2998700"/>
            <a:ext cx="3041126" cy="835200"/>
          </a:xfrm>
          <a:prstGeom prst="rect">
            <a:avLst/>
          </a:prstGeom>
        </p:spPr>
      </p:pic>
    </p:spTree>
    <p:extLst>
      <p:ext uri="{BB962C8B-B14F-4D97-AF65-F5344CB8AC3E}">
        <p14:creationId xmlns:p14="http://schemas.microsoft.com/office/powerpoint/2010/main" val="385524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787900" y="2857500"/>
            <a:ext cx="3534344" cy="1143000"/>
          </a:xfrm>
          <a:prstGeom prst="rect">
            <a:avLst/>
          </a:prstGeom>
        </p:spPr>
        <p:txBody>
          <a:bodyPr anchor="ctr" anchorCtr="0"/>
          <a:lstStyle>
            <a:lvl1pPr algn="l">
              <a:defRPr sz="1600">
                <a:solidFill>
                  <a:schemeClr val="bg1"/>
                </a:solidFill>
              </a:defRPr>
            </a:lvl1pPr>
          </a:lstStyle>
          <a:p>
            <a:r>
              <a:rPr lang="en-US" dirty="0"/>
              <a:t>Click to edit Master title style</a:t>
            </a:r>
          </a:p>
        </p:txBody>
      </p:sp>
      <p:pic>
        <p:nvPicPr>
          <p:cNvPr id="4" name="Picture 3" descr="UNC_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 y="2998700"/>
            <a:ext cx="3041126" cy="835200"/>
          </a:xfrm>
          <a:prstGeom prst="rect">
            <a:avLst/>
          </a:prstGeom>
        </p:spPr>
      </p:pic>
    </p:spTree>
    <p:extLst>
      <p:ext uri="{BB962C8B-B14F-4D97-AF65-F5344CB8AC3E}">
        <p14:creationId xmlns:p14="http://schemas.microsoft.com/office/powerpoint/2010/main" val="275791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flipV="1">
            <a:off x="0" y="5052786"/>
            <a:ext cx="9144000" cy="18052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4653643"/>
            <a:ext cx="9144000" cy="517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a:t>Department Name</a:t>
            </a:r>
            <a:endParaRPr lang="en-US" dirty="0"/>
          </a:p>
        </p:txBody>
      </p:sp>
      <p:sp>
        <p:nvSpPr>
          <p:cNvPr id="6" name="Title Placeholder 1"/>
          <p:cNvSpPr>
            <a:spLocks noGrp="1"/>
          </p:cNvSpPr>
          <p:nvPr>
            <p:ph type="title"/>
          </p:nvPr>
        </p:nvSpPr>
        <p:spPr>
          <a:xfrm>
            <a:off x="353784" y="342900"/>
            <a:ext cx="8485415" cy="3966029"/>
          </a:xfrm>
          <a:prstGeom prst="rect">
            <a:avLst/>
          </a:prstGeom>
        </p:spPr>
        <p:txBody>
          <a:bodyPr vert="horz" lIns="91440" tIns="45720" rIns="91440" bIns="45720" rtlCol="0" anchor="ctr">
            <a:normAutofit/>
          </a:bodyPr>
          <a:lstStyle>
            <a:lvl1pPr>
              <a:defRPr sz="5400">
                <a:solidFill>
                  <a:schemeClr val="tx1"/>
                </a:solidFill>
              </a:defRPr>
            </a:lvl1pPr>
          </a:lstStyle>
          <a:p>
            <a:r>
              <a:rPr lang="en-US" dirty="0"/>
              <a:t>Click to edit Master title style</a:t>
            </a:r>
          </a:p>
        </p:txBody>
      </p:sp>
      <p:pic>
        <p:nvPicPr>
          <p:cNvPr id="9" name="Picture 8" descr="UNC_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84" y="5585943"/>
            <a:ext cx="3041126" cy="835200"/>
          </a:xfrm>
          <a:prstGeom prst="rect">
            <a:avLst/>
          </a:prstGeom>
        </p:spPr>
      </p:pic>
    </p:spTree>
    <p:extLst>
      <p:ext uri="{BB962C8B-B14F-4D97-AF65-F5344CB8AC3E}">
        <p14:creationId xmlns:p14="http://schemas.microsoft.com/office/powerpoint/2010/main" val="107055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2899" y="2290983"/>
            <a:ext cx="8466890" cy="602252"/>
          </a:xfrm>
          <a:prstGeom prst="rect">
            <a:avLst/>
          </a:prstGeom>
        </p:spPr>
        <p:txBody>
          <a:bodyPr>
            <a:noAutofit/>
          </a:bodyPr>
          <a:lstStyle>
            <a:lvl1pPr>
              <a:defRPr sz="3000"/>
            </a:lvl1pPr>
          </a:lstStyle>
          <a:p>
            <a:r>
              <a:rPr lang="en-US" dirty="0"/>
              <a:t>Click to edit Master title style</a:t>
            </a:r>
          </a:p>
        </p:txBody>
      </p:sp>
      <p:sp>
        <p:nvSpPr>
          <p:cNvPr id="3" name="Subtitle 2"/>
          <p:cNvSpPr>
            <a:spLocks noGrp="1"/>
          </p:cNvSpPr>
          <p:nvPr>
            <p:ph type="subTitle" idx="1"/>
          </p:nvPr>
        </p:nvSpPr>
        <p:spPr>
          <a:xfrm>
            <a:off x="342899" y="2893231"/>
            <a:ext cx="8466890" cy="1665401"/>
          </a:xfrm>
          <a:prstGeom prst="rect">
            <a:avLst/>
          </a:prstGeom>
        </p:spPr>
        <p:txBody>
          <a:bodyPr/>
          <a:lstStyle>
            <a:lvl1pPr marL="0" indent="0" algn="ctr">
              <a:lnSpc>
                <a:spcPct val="100000"/>
              </a:lnSpc>
              <a:spcBef>
                <a:spcPts val="300"/>
              </a:spcBef>
              <a:buNone/>
              <a:defRPr sz="4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p>
          <a:p>
            <a:r>
              <a:rPr lang="en-US" dirty="0"/>
              <a:t>subtitle style</a:t>
            </a:r>
          </a:p>
        </p:txBody>
      </p:sp>
    </p:spTree>
    <p:extLst>
      <p:ext uri="{BB962C8B-B14F-4D97-AF65-F5344CB8AC3E}">
        <p14:creationId xmlns:p14="http://schemas.microsoft.com/office/powerpoint/2010/main" val="18215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
            <a:ext cx="9144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342899" y="2290983"/>
            <a:ext cx="8466890" cy="602252"/>
          </a:xfrm>
          <a:prstGeom prst="rect">
            <a:avLst/>
          </a:prstGeom>
        </p:spPr>
        <p:txBody>
          <a:bodyPr>
            <a:noAutofit/>
          </a:bodyPr>
          <a:lstStyle>
            <a:lvl1pPr>
              <a:defRPr sz="30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342899" y="2893231"/>
            <a:ext cx="8466890" cy="1665401"/>
          </a:xfrm>
          <a:prstGeom prst="rect">
            <a:avLst/>
          </a:prstGeom>
        </p:spPr>
        <p:txBody>
          <a:bodyPr/>
          <a:lstStyle>
            <a:lvl1pPr marL="0" indent="0" algn="ctr">
              <a:lnSpc>
                <a:spcPct val="100000"/>
              </a:lnSpc>
              <a:spcBef>
                <a:spcPts val="300"/>
              </a:spcBef>
              <a:buNone/>
              <a:defRPr sz="4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p>
          <a:p>
            <a:r>
              <a:rPr lang="en-US" dirty="0"/>
              <a:t>subtitle style</a:t>
            </a:r>
          </a:p>
        </p:txBody>
      </p:sp>
    </p:spTree>
    <p:extLst>
      <p:ext uri="{BB962C8B-B14F-4D97-AF65-F5344CB8AC3E}">
        <p14:creationId xmlns:p14="http://schemas.microsoft.com/office/powerpoint/2010/main" val="258466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
            <a:ext cx="9144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2090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9197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
            <a:ext cx="4572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5983" y="889000"/>
            <a:ext cx="2956673" cy="5080000"/>
          </a:xfrm>
        </p:spPr>
        <p:txBody>
          <a:bodyPr>
            <a:normAutofit/>
          </a:bodyPr>
          <a:lstStyle>
            <a:lvl1pPr>
              <a:defRPr sz="2000"/>
            </a:lvl1pPr>
          </a:lstStyle>
          <a:p>
            <a:r>
              <a:rPr lang="en-US" dirty="0"/>
              <a:t>Click to edit Master title style</a:t>
            </a:r>
          </a:p>
        </p:txBody>
      </p:sp>
      <p:sp>
        <p:nvSpPr>
          <p:cNvPr id="9" name="Subtitle 2"/>
          <p:cNvSpPr>
            <a:spLocks noGrp="1"/>
          </p:cNvSpPr>
          <p:nvPr>
            <p:ph type="subTitle" idx="1"/>
          </p:nvPr>
        </p:nvSpPr>
        <p:spPr>
          <a:xfrm>
            <a:off x="5343152" y="889000"/>
            <a:ext cx="2956673" cy="5080000"/>
          </a:xfrm>
        </p:spPr>
        <p:txBody>
          <a:bodyPr anchor="ctr" anchorCtr="0">
            <a:normAutofit/>
          </a:bodyPr>
          <a:lstStyle>
            <a:lvl1pPr marL="0" indent="0" algn="l">
              <a:buNone/>
              <a:defRPr sz="200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1506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
            <a:ext cx="4572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815983" y="889000"/>
            <a:ext cx="2956673" cy="5080000"/>
          </a:xfrm>
        </p:spPr>
        <p:txBody>
          <a:bodyPr>
            <a:normAutofit/>
          </a:bodyPr>
          <a:lstStyle>
            <a:lvl1pPr>
              <a:defRPr sz="2000"/>
            </a:lvl1pPr>
          </a:lstStyle>
          <a:p>
            <a:r>
              <a:rPr lang="en-US" dirty="0"/>
              <a:t>Click to edit Master title style</a:t>
            </a:r>
          </a:p>
        </p:txBody>
      </p:sp>
      <p:sp>
        <p:nvSpPr>
          <p:cNvPr id="7" name="Subtitle 2"/>
          <p:cNvSpPr>
            <a:spLocks noGrp="1"/>
          </p:cNvSpPr>
          <p:nvPr>
            <p:ph type="subTitle" idx="1"/>
          </p:nvPr>
        </p:nvSpPr>
        <p:spPr>
          <a:xfrm>
            <a:off x="5343152" y="889000"/>
            <a:ext cx="2956673" cy="5080000"/>
          </a:xfrm>
        </p:spPr>
        <p:txBody>
          <a:bodyPr anchor="ctr" anchorCtr="0">
            <a:normAutofit/>
          </a:bodyPr>
          <a:lstStyle>
            <a:lvl1pPr marL="0" indent="0" algn="l">
              <a:buNone/>
              <a:defRPr sz="200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7128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4" y="1481138"/>
            <a:ext cx="8448676" cy="4449762"/>
          </a:xfrm>
        </p:spPr>
        <p:txBody>
          <a:bodyPr/>
          <a:lstStyle>
            <a:lvl1pPr marL="0" indent="0" algn="l">
              <a:buNone/>
              <a:defRPr>
                <a:solidFill>
                  <a:srgbClr val="ADADA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63E268E-DA18-874E-8CBA-6F80F366F288}" type="slidenum">
              <a:rPr lang="en-US" smtClean="0"/>
              <a:t>‹#›</a:t>
            </a:fld>
            <a:endParaRPr lang="en-US"/>
          </a:p>
        </p:txBody>
      </p:sp>
      <p:sp>
        <p:nvSpPr>
          <p:cNvPr id="8" name="Footer Placeholder 4"/>
          <p:cNvSpPr>
            <a:spLocks noGrp="1"/>
          </p:cNvSpPr>
          <p:nvPr>
            <p:ph type="ftr" sz="quarter" idx="11"/>
          </p:nvPr>
        </p:nvSpPr>
        <p:spPr>
          <a:xfrm>
            <a:off x="263527" y="6356351"/>
            <a:ext cx="4465357" cy="501648"/>
          </a:xfrm>
        </p:spPr>
        <p:txBody>
          <a:bodyPr/>
          <a:lstStyle/>
          <a:p>
            <a:r>
              <a:rPr lang="en-US"/>
              <a:t>Department Name</a:t>
            </a:r>
            <a:endParaRPr lang="en-US" dirty="0"/>
          </a:p>
        </p:txBody>
      </p:sp>
      <p:sp>
        <p:nvSpPr>
          <p:cNvPr id="9" name="Title Placeholder 1"/>
          <p:cNvSpPr>
            <a:spLocks noGrp="1"/>
          </p:cNvSpPr>
          <p:nvPr>
            <p:ph type="title"/>
          </p:nvPr>
        </p:nvSpPr>
        <p:spPr>
          <a:xfrm>
            <a:off x="352424" y="219137"/>
            <a:ext cx="8448675" cy="10259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85317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84" y="342900"/>
            <a:ext cx="8485415" cy="3966029"/>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353784" y="4640943"/>
            <a:ext cx="4319824" cy="517069"/>
          </a:xfrm>
          <a:prstGeom prst="rect">
            <a:avLst/>
          </a:prstGeom>
        </p:spPr>
        <p:txBody>
          <a:bodyPr vert="horz" lIns="91440" tIns="45720" rIns="91440" bIns="45720" rtlCol="0" anchor="ctr"/>
          <a:lstStyle>
            <a:lvl1pPr algn="l">
              <a:defRPr sz="1200">
                <a:solidFill>
                  <a:schemeClr val="bg1"/>
                </a:solidFill>
              </a:defRPr>
            </a:lvl1pPr>
          </a:lstStyle>
          <a:p>
            <a:r>
              <a:rPr lang="en-US"/>
              <a:t>Department Name</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85" r:id="rId2"/>
  </p:sldLayoutIdLst>
  <p:hf hdr="0" dt="0"/>
  <p:txStyles>
    <p:titleStyle>
      <a:lvl1pPr algn="l" defTabSz="457200" rtl="0" eaLnBrk="1" latinLnBrk="0" hangingPunct="1">
        <a:spcBef>
          <a:spcPct val="0"/>
        </a:spcBef>
        <a:buNone/>
        <a:defRPr sz="5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42900" y="1739404"/>
            <a:ext cx="8453521" cy="1143000"/>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983934668"/>
      </p:ext>
    </p:extLst>
  </p:cSld>
  <p:clrMap bg1="lt1" tx1="dk1" bg2="lt2" tx2="dk2" accent1="accent1" accent2="accent2" accent3="accent3" accent4="accent4" accent5="accent5" accent6="accent6" hlink="hlink" folHlink="folHlink"/>
  <p:sldLayoutIdLst>
    <p:sldLayoutId id="2147493465" r:id="rId1"/>
    <p:sldLayoutId id="2147493466" r:id="rId2"/>
  </p:sldLayoutIdLst>
  <p:hf hdr="0" dt="0"/>
  <p:txStyles>
    <p:titleStyle>
      <a:lvl1pPr algn="ctr" defTabSz="457200" rtl="0" eaLnBrk="1" latinLnBrk="0" hangingPunct="1">
        <a:spcBef>
          <a:spcPct val="0"/>
        </a:spcBef>
        <a:buNone/>
        <a:defRPr sz="3000" i="1" kern="1200">
          <a:solidFill>
            <a:schemeClr val="bg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1"/>
          <p:cNvSpPr txBox="1">
            <a:spLocks/>
          </p:cNvSpPr>
          <p:nvPr userDrawn="1"/>
        </p:nvSpPr>
        <p:spPr>
          <a:xfrm>
            <a:off x="815980" y="826752"/>
            <a:ext cx="7527919" cy="52094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mj-lt"/>
                <a:ea typeface="+mj-ea"/>
                <a:cs typeface="+mj-cs"/>
              </a:defRPr>
            </a:lvl1pPr>
          </a:lstStyle>
          <a:p>
            <a:endParaRPr lang="en-US" dirty="0">
              <a:solidFill>
                <a:schemeClr val="tx1"/>
              </a:solidFill>
            </a:endParaRPr>
          </a:p>
        </p:txBody>
      </p:sp>
      <p:sp>
        <p:nvSpPr>
          <p:cNvPr id="6" name="Title Placeholder 5"/>
          <p:cNvSpPr>
            <a:spLocks noGrp="1"/>
          </p:cNvSpPr>
          <p:nvPr>
            <p:ph type="title"/>
          </p:nvPr>
        </p:nvSpPr>
        <p:spPr>
          <a:xfrm>
            <a:off x="800101" y="849656"/>
            <a:ext cx="7543799" cy="515868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0172573"/>
      </p:ext>
    </p:extLst>
  </p:cSld>
  <p:clrMap bg1="lt1" tx1="dk1" bg2="lt2" tx2="dk2" accent1="accent1" accent2="accent2" accent3="accent3" accent4="accent4" accent5="accent5" accent6="accent6" hlink="hlink" folHlink="folHlink"/>
  <p:sldLayoutIdLst>
    <p:sldLayoutId id="2147493468" r:id="rId1"/>
    <p:sldLayoutId id="2147493469" r:id="rId2"/>
  </p:sldLayoutIdLst>
  <p:hf hd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5167"/>
            <a:ext cx="8458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600206"/>
            <a:ext cx="84582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0859217"/>
      </p:ext>
    </p:extLst>
  </p:cSld>
  <p:clrMap bg1="lt1" tx1="dk1" bg2="lt2" tx2="dk2" accent1="accent1" accent2="accent2" accent3="accent3" accent4="accent4" accent5="accent5" accent6="accent6" hlink="hlink" folHlink="folHlink"/>
  <p:sldLayoutIdLst>
    <p:sldLayoutId id="2147493471" r:id="rId1"/>
    <p:sldLayoutId id="2147493472" r:id="rId2"/>
  </p:sldLayoutIdLst>
  <p:hf hd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1"/>
            <a:ext cx="9144000" cy="5016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656320" y="6356351"/>
            <a:ext cx="487680" cy="5016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2424" y="219137"/>
            <a:ext cx="8448675" cy="10259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52424" y="1481138"/>
            <a:ext cx="8433550" cy="4478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2900" y="6356351"/>
            <a:ext cx="4465357" cy="501648"/>
          </a:xfrm>
          <a:prstGeom prst="rect">
            <a:avLst/>
          </a:prstGeom>
        </p:spPr>
        <p:txBody>
          <a:bodyPr vert="horz" lIns="91440" tIns="45720" rIns="91440" bIns="45720" rtlCol="0" anchor="ctr"/>
          <a:lstStyle>
            <a:lvl1pPr algn="l">
              <a:defRPr sz="1200">
                <a:solidFill>
                  <a:schemeClr val="bg1"/>
                </a:solidFill>
              </a:defRPr>
            </a:lvl1pPr>
          </a:lstStyle>
          <a:p>
            <a:r>
              <a:rPr lang="en-US" dirty="0"/>
              <a:t>Department Name</a:t>
            </a:r>
          </a:p>
        </p:txBody>
      </p:sp>
      <p:sp>
        <p:nvSpPr>
          <p:cNvPr id="6"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dirty="0"/>
          </a:p>
        </p:txBody>
      </p:sp>
      <p:cxnSp>
        <p:nvCxnSpPr>
          <p:cNvPr id="11" name="Straight Connector 10"/>
          <p:cNvCxnSpPr/>
          <p:nvPr userDrawn="1"/>
        </p:nvCxnSpPr>
        <p:spPr>
          <a:xfrm>
            <a:off x="367548" y="1242907"/>
            <a:ext cx="8433551" cy="0"/>
          </a:xfrm>
          <a:prstGeom prst="line">
            <a:avLst/>
          </a:prstGeom>
          <a:ln w="12700" cmpd="sng">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70218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 id="2147493477" r:id="rId4"/>
    <p:sldLayoutId id="2147493486" r:id="rId5"/>
    <p:sldLayoutId id="2147493487" r:id="rId6"/>
  </p:sldLayoutIdLst>
  <p:hf hdr="0" dt="0"/>
  <p:txStyles>
    <p:titleStyle>
      <a:lvl1pPr algn="l" defTabSz="457200" rtl="0" eaLnBrk="1" latinLnBrk="0" hangingPunct="1">
        <a:lnSpc>
          <a:spcPct val="100000"/>
        </a:lnSpc>
        <a:spcBef>
          <a:spcPct val="0"/>
        </a:spcBef>
        <a:spcAft>
          <a:spcPts val="0"/>
        </a:spcAft>
        <a:buNone/>
        <a:defRPr sz="22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accent6">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6">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6">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02199" y="1481139"/>
            <a:ext cx="3898899" cy="45132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4572000" y="6356351"/>
            <a:ext cx="4572000" cy="5016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8656320" y="6356351"/>
            <a:ext cx="487680" cy="5016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56320" y="6356357"/>
            <a:ext cx="487680" cy="501647"/>
          </a:xfrm>
          <a:prstGeom prst="rect">
            <a:avLst/>
          </a:prstGeom>
        </p:spPr>
        <p:txBody>
          <a:bodyPr vert="horz" lIns="91440" tIns="45720" rIns="91440" bIns="45720" rtlCol="0" anchor="ctr"/>
          <a:lstStyle>
            <a:lvl1pPr algn="ctr">
              <a:defRPr sz="1200">
                <a:solidFill>
                  <a:srgbClr val="FFFFFF"/>
                </a:solidFill>
              </a:defRPr>
            </a:lvl1pPr>
          </a:lstStyle>
          <a:p>
            <a:fld id="{263E268E-DA18-874E-8CBA-6F80F366F288}" type="slidenum">
              <a:rPr lang="en-US" smtClean="0"/>
              <a:pPr/>
              <a:t>‹#›</a:t>
            </a:fld>
            <a:endParaRPr lang="en-US" dirty="0"/>
          </a:p>
        </p:txBody>
      </p:sp>
      <p:cxnSp>
        <p:nvCxnSpPr>
          <p:cNvPr id="18" name="Straight Connector 17"/>
          <p:cNvCxnSpPr/>
          <p:nvPr userDrawn="1"/>
        </p:nvCxnSpPr>
        <p:spPr>
          <a:xfrm>
            <a:off x="4902200" y="1242907"/>
            <a:ext cx="3898899" cy="0"/>
          </a:xfrm>
          <a:prstGeom prst="line">
            <a:avLst/>
          </a:prstGeom>
          <a:ln w="12700" cmpd="sng">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0" name="Title Placeholder 3"/>
          <p:cNvSpPr>
            <a:spLocks noGrp="1"/>
          </p:cNvSpPr>
          <p:nvPr>
            <p:ph type="title"/>
          </p:nvPr>
        </p:nvSpPr>
        <p:spPr>
          <a:xfrm>
            <a:off x="4902199" y="274638"/>
            <a:ext cx="3898900" cy="97046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521705"/>
      </p:ext>
    </p:extLst>
  </p:cSld>
  <p:clrMap bg1="lt1" tx1="dk1" bg2="lt2" tx2="dk2" accent1="accent1" accent2="accent2" accent3="accent3" accent4="accent4" accent5="accent5" accent6="accent6" hlink="hlink" folHlink="folHlink"/>
  <p:sldLayoutIdLst>
    <p:sldLayoutId id="2147493479" r:id="rId1"/>
    <p:sldLayoutId id="2147493480" r:id="rId2"/>
    <p:sldLayoutId id="2147493481" r:id="rId3"/>
  </p:sldLayoutIdLst>
  <p:hf hdr="0" dt="0"/>
  <p:txStyles>
    <p:titleStyle>
      <a:lvl1pPr algn="l" defTabSz="457200" rtl="0" eaLnBrk="1" latinLnBrk="0" hangingPunct="1">
        <a:spcBef>
          <a:spcPct val="0"/>
        </a:spcBef>
        <a:buNone/>
        <a:defRPr sz="22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accent6">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6">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6">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
            <a:ext cx="9144000" cy="685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2537512"/>
            <a:ext cx="9144000" cy="178298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465263"/>
      </p:ext>
    </p:extLst>
  </p:cSld>
  <p:clrMap bg1="lt1" tx1="dk1" bg2="lt2" tx2="dk2" accent1="accent1" accent2="accent2" accent3="accent3" accent4="accent4" accent5="accent5" accent6="accent6" hlink="hlink" folHlink="folHlink"/>
  <p:sldLayoutIdLst>
    <p:sldLayoutId id="2147493483" r:id="rId1"/>
    <p:sldLayoutId id="214749348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a:t>
            </a:r>
            <a:r>
              <a:rPr lang="en-US" sz="3200" i="0" u="none" strike="noStrike" dirty="0">
                <a:effectLst/>
              </a:rPr>
              <a:t>ngaging Undergraduates in Disciplinary-Based </a:t>
            </a:r>
            <a:r>
              <a:rPr lang="en-US" sz="3200" dirty="0"/>
              <a:t>E</a:t>
            </a:r>
            <a:r>
              <a:rPr lang="en-US" sz="3200" i="0" u="none" strike="noStrike" dirty="0">
                <a:effectLst/>
              </a:rPr>
              <a:t>ducation </a:t>
            </a:r>
            <a:r>
              <a:rPr lang="en-US" sz="3200" dirty="0"/>
              <a:t>R</a:t>
            </a:r>
            <a:r>
              <a:rPr lang="en-US" sz="3200" i="0" u="none" strike="noStrike" dirty="0">
                <a:effectLst/>
              </a:rPr>
              <a:t>esearch to Build </a:t>
            </a:r>
            <a:r>
              <a:rPr lang="en-US" sz="3200" dirty="0"/>
              <a:t>S</a:t>
            </a:r>
            <a:r>
              <a:rPr lang="en-US" sz="3200" i="0" u="none" strike="noStrike" dirty="0">
                <a:effectLst/>
              </a:rPr>
              <a:t>cientific </a:t>
            </a:r>
            <a:r>
              <a:rPr lang="en-US" sz="3200" dirty="0"/>
              <a:t>C</a:t>
            </a:r>
            <a:r>
              <a:rPr lang="en-US" sz="3200" i="0" u="none" strike="noStrike" dirty="0">
                <a:effectLst/>
              </a:rPr>
              <a:t>ompetencies</a:t>
            </a:r>
            <a:br>
              <a:rPr lang="en-US" sz="8000" dirty="0"/>
            </a:br>
            <a:r>
              <a:rPr lang="en-US" sz="2000" dirty="0"/>
              <a:t>Laura E. Ott, Ph.D.</a:t>
            </a:r>
            <a:br>
              <a:rPr lang="en-US" sz="2000" dirty="0"/>
            </a:br>
            <a:r>
              <a:rPr lang="en-US" sz="2000" dirty="0"/>
              <a:t>Department of Biology</a:t>
            </a:r>
            <a:br>
              <a:rPr lang="en-US" sz="2000" dirty="0"/>
            </a:br>
            <a:br>
              <a:rPr lang="en-US" sz="2000" dirty="0"/>
            </a:br>
            <a:endParaRPr lang="en-US" dirty="0"/>
          </a:p>
        </p:txBody>
      </p:sp>
    </p:spTree>
    <p:extLst>
      <p:ext uri="{BB962C8B-B14F-4D97-AF65-F5344CB8AC3E}">
        <p14:creationId xmlns:p14="http://schemas.microsoft.com/office/powerpoint/2010/main" val="181357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692877-A05E-E850-FD3E-755B1B057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938"/>
            <a:ext cx="9144000" cy="58245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9E53F1-4EF3-E66C-566E-80273C374198}"/>
              </a:ext>
            </a:extLst>
          </p:cNvPr>
          <p:cNvSpPr txBox="1"/>
          <p:nvPr/>
        </p:nvSpPr>
        <p:spPr>
          <a:xfrm>
            <a:off x="134911" y="6445770"/>
            <a:ext cx="2893102" cy="369332"/>
          </a:xfrm>
          <a:prstGeom prst="rect">
            <a:avLst/>
          </a:prstGeom>
          <a:noFill/>
        </p:spPr>
        <p:txBody>
          <a:bodyPr wrap="square" rtlCol="0">
            <a:spAutoFit/>
          </a:bodyPr>
          <a:lstStyle/>
          <a:p>
            <a:r>
              <a:rPr lang="en-US" dirty="0" err="1">
                <a:solidFill>
                  <a:schemeClr val="bg1"/>
                </a:solidFill>
              </a:rPr>
              <a:t>Shoaf</a:t>
            </a:r>
            <a:r>
              <a:rPr lang="en-US" dirty="0">
                <a:solidFill>
                  <a:schemeClr val="bg1"/>
                </a:solidFill>
              </a:rPr>
              <a:t>, et al., 2023</a:t>
            </a:r>
          </a:p>
        </p:txBody>
      </p:sp>
    </p:spTree>
    <p:extLst>
      <p:ext uri="{BB962C8B-B14F-4D97-AF65-F5344CB8AC3E}">
        <p14:creationId xmlns:p14="http://schemas.microsoft.com/office/powerpoint/2010/main" val="314141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0C745-41AE-4BA6-AE52-7AF98BA6E6B2}"/>
              </a:ext>
            </a:extLst>
          </p:cNvPr>
          <p:cNvPicPr>
            <a:picLocks noChangeAspect="1"/>
          </p:cNvPicPr>
          <p:nvPr/>
        </p:nvPicPr>
        <p:blipFill>
          <a:blip r:embed="rId2"/>
          <a:stretch>
            <a:fillRect/>
          </a:stretch>
        </p:blipFill>
        <p:spPr>
          <a:xfrm>
            <a:off x="1437211" y="412230"/>
            <a:ext cx="6269577" cy="1636566"/>
          </a:xfrm>
          <a:prstGeom prst="rect">
            <a:avLst/>
          </a:prstGeom>
        </p:spPr>
      </p:pic>
      <p:sp>
        <p:nvSpPr>
          <p:cNvPr id="4" name="TextBox 3">
            <a:extLst>
              <a:ext uri="{FF2B5EF4-FFF2-40B4-BE49-F238E27FC236}">
                <a16:creationId xmlns:a16="http://schemas.microsoft.com/office/drawing/2014/main" id="{6D41A06C-AA28-BD76-455B-B017F82DBCB7}"/>
              </a:ext>
            </a:extLst>
          </p:cNvPr>
          <p:cNvSpPr txBox="1"/>
          <p:nvPr/>
        </p:nvSpPr>
        <p:spPr>
          <a:xfrm>
            <a:off x="134911" y="6445770"/>
            <a:ext cx="2893102" cy="369332"/>
          </a:xfrm>
          <a:prstGeom prst="rect">
            <a:avLst/>
          </a:prstGeom>
          <a:noFill/>
        </p:spPr>
        <p:txBody>
          <a:bodyPr wrap="square" rtlCol="0">
            <a:spAutoFit/>
          </a:bodyPr>
          <a:lstStyle/>
          <a:p>
            <a:r>
              <a:rPr lang="en-US" dirty="0" err="1">
                <a:solidFill>
                  <a:schemeClr val="bg1"/>
                </a:solidFill>
              </a:rPr>
              <a:t>Shoaf</a:t>
            </a:r>
            <a:r>
              <a:rPr lang="en-US" dirty="0">
                <a:solidFill>
                  <a:schemeClr val="bg1"/>
                </a:solidFill>
              </a:rPr>
              <a:t>, et al., 2023</a:t>
            </a:r>
          </a:p>
        </p:txBody>
      </p:sp>
      <p:pic>
        <p:nvPicPr>
          <p:cNvPr id="5" name="Picture 4">
            <a:extLst>
              <a:ext uri="{FF2B5EF4-FFF2-40B4-BE49-F238E27FC236}">
                <a16:creationId xmlns:a16="http://schemas.microsoft.com/office/drawing/2014/main" id="{EBA0732E-0554-583D-1DB4-0617FDD09A6C}"/>
              </a:ext>
            </a:extLst>
          </p:cNvPr>
          <p:cNvPicPr>
            <a:picLocks noChangeAspect="1"/>
          </p:cNvPicPr>
          <p:nvPr/>
        </p:nvPicPr>
        <p:blipFill>
          <a:blip r:embed="rId3"/>
          <a:stretch>
            <a:fillRect/>
          </a:stretch>
        </p:blipFill>
        <p:spPr>
          <a:xfrm>
            <a:off x="1442495" y="2516108"/>
            <a:ext cx="6259010" cy="3929662"/>
          </a:xfrm>
          <a:prstGeom prst="rect">
            <a:avLst/>
          </a:prstGeom>
        </p:spPr>
      </p:pic>
    </p:spTree>
    <p:extLst>
      <p:ext uri="{BB962C8B-B14F-4D97-AF65-F5344CB8AC3E}">
        <p14:creationId xmlns:p14="http://schemas.microsoft.com/office/powerpoint/2010/main" val="244000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183F-F8AC-E249-B88C-6B86E7A24319}"/>
              </a:ext>
            </a:extLst>
          </p:cNvPr>
          <p:cNvSpPr>
            <a:spLocks noGrp="1"/>
          </p:cNvSpPr>
          <p:nvPr>
            <p:ph type="title"/>
          </p:nvPr>
        </p:nvSpPr>
        <p:spPr>
          <a:xfrm>
            <a:off x="817417" y="-302660"/>
            <a:ext cx="7543799" cy="5158689"/>
          </a:xfrm>
        </p:spPr>
        <p:txBody>
          <a:bodyPr/>
          <a:lstStyle/>
          <a:p>
            <a:pPr algn="ctr"/>
            <a:r>
              <a:rPr lang="en-US" i="1" dirty="0">
                <a:solidFill>
                  <a:schemeClr val="bg1"/>
                </a:solidFill>
              </a:rPr>
              <a:t>“[BIOL] 295 has taught me how to not only work independently through the research process but has also given me the tools necessary to feel comfortable working as part of a larger research group.” </a:t>
            </a:r>
            <a:br>
              <a:rPr lang="en-US" b="0" dirty="0"/>
            </a:br>
            <a:br>
              <a:rPr lang="en-US" dirty="0"/>
            </a:br>
            <a:endParaRPr lang="en-US" dirty="0"/>
          </a:p>
        </p:txBody>
      </p:sp>
      <p:sp>
        <p:nvSpPr>
          <p:cNvPr id="3" name="Title 1">
            <a:extLst>
              <a:ext uri="{FF2B5EF4-FFF2-40B4-BE49-F238E27FC236}">
                <a16:creationId xmlns:a16="http://schemas.microsoft.com/office/drawing/2014/main" id="{C4AEA331-287E-9341-8A9D-1BD6A1826A0B}"/>
              </a:ext>
            </a:extLst>
          </p:cNvPr>
          <p:cNvSpPr txBox="1">
            <a:spLocks/>
          </p:cNvSpPr>
          <p:nvPr/>
        </p:nvSpPr>
        <p:spPr>
          <a:xfrm>
            <a:off x="800100" y="2276685"/>
            <a:ext cx="7543799" cy="515868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spcAft>
                <a:spcPts val="0"/>
              </a:spcAft>
              <a:buNone/>
              <a:defRPr sz="2200" b="1" kern="1200">
                <a:solidFill>
                  <a:schemeClr val="tx2"/>
                </a:solidFill>
                <a:latin typeface="+mj-lt"/>
                <a:ea typeface="+mj-ea"/>
                <a:cs typeface="+mj-cs"/>
              </a:defRPr>
            </a:lvl1pPr>
          </a:lstStyle>
          <a:p>
            <a:pPr algn="ctr"/>
            <a:r>
              <a:rPr lang="en-US" i="1" dirty="0">
                <a:solidFill>
                  <a:schemeClr val="bg1"/>
                </a:solidFill>
              </a:rPr>
              <a:t>“I really appreciate having the opportunity to work with and analyze large datasets, the quantitative skills I am learning in [BIOL 295] feel very translatable to the wet lab.” </a:t>
            </a:r>
            <a:br>
              <a:rPr lang="en-US" b="0" dirty="0"/>
            </a:br>
            <a:br>
              <a:rPr lang="en-US" dirty="0"/>
            </a:br>
            <a:endParaRPr lang="en-US" dirty="0"/>
          </a:p>
        </p:txBody>
      </p:sp>
    </p:spTree>
    <p:extLst>
      <p:ext uri="{BB962C8B-B14F-4D97-AF65-F5344CB8AC3E}">
        <p14:creationId xmlns:p14="http://schemas.microsoft.com/office/powerpoint/2010/main" val="2615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DE09B24-E0B3-664A-AECE-C6F269CFB91F}"/>
              </a:ext>
            </a:extLst>
          </p:cNvPr>
          <p:cNvSpPr>
            <a:spLocks noGrp="1"/>
          </p:cNvSpPr>
          <p:nvPr>
            <p:ph type="subTitle" idx="1"/>
          </p:nvPr>
        </p:nvSpPr>
        <p:spPr/>
        <p:txBody>
          <a:bodyPr/>
          <a:lstStyle/>
          <a:p>
            <a:pPr algn="ctr"/>
            <a:r>
              <a:rPr lang="en-US" sz="2400" b="1" i="1" dirty="0">
                <a:solidFill>
                  <a:schemeClr val="tx1"/>
                </a:solidFill>
              </a:rPr>
              <a:t>Do students engaged in BER develop psycho-social indicators of science identity and research self-efficacy?</a:t>
            </a:r>
          </a:p>
          <a:p>
            <a:pPr algn="ctr"/>
            <a:endParaRPr lang="en-US" sz="2400" b="1" i="1" dirty="0">
              <a:solidFill>
                <a:schemeClr val="tx1"/>
              </a:solidFill>
            </a:endParaRPr>
          </a:p>
          <a:p>
            <a:pPr algn="ctr"/>
            <a:r>
              <a:rPr lang="en-US" sz="2400" b="1" i="1" dirty="0">
                <a:solidFill>
                  <a:schemeClr val="tx1"/>
                </a:solidFill>
              </a:rPr>
              <a:t>Do we observe gains in these psycho-social measures similar to ”traditional” research experiences in biology?</a:t>
            </a:r>
          </a:p>
          <a:p>
            <a:pPr algn="ctr"/>
            <a:endParaRPr lang="en-US" b="1" i="1" dirty="0">
              <a:solidFill>
                <a:schemeClr val="tx1"/>
              </a:solidFill>
            </a:endParaRPr>
          </a:p>
          <a:p>
            <a:pPr marL="457200" indent="-457200">
              <a:buFont typeface="Arial" panose="020B0604020202020204" pitchFamily="34" charset="0"/>
              <a:buChar char="•"/>
            </a:pPr>
            <a:r>
              <a:rPr lang="en-US" sz="2000" b="1" dirty="0">
                <a:solidFill>
                  <a:schemeClr val="tx2"/>
                </a:solidFill>
              </a:rPr>
              <a:t>Science Identity </a:t>
            </a:r>
            <a:r>
              <a:rPr lang="en-US" sz="2000" dirty="0">
                <a:solidFill>
                  <a:schemeClr val="tx2"/>
                </a:solidFill>
              </a:rPr>
              <a:t>– 4-item measure adapted from </a:t>
            </a:r>
            <a:r>
              <a:rPr lang="en-US" sz="2000" dirty="0" err="1">
                <a:solidFill>
                  <a:schemeClr val="tx2"/>
                </a:solidFill>
              </a:rPr>
              <a:t>Chemers</a:t>
            </a:r>
            <a:r>
              <a:rPr lang="en-US" sz="2000" dirty="0">
                <a:solidFill>
                  <a:schemeClr val="tx2"/>
                </a:solidFill>
              </a:rPr>
              <a:t>, et al. (2011).</a:t>
            </a:r>
          </a:p>
          <a:p>
            <a:pPr marL="457200" indent="-457200">
              <a:buFont typeface="Arial" panose="020B0604020202020204" pitchFamily="34" charset="0"/>
              <a:buChar char="•"/>
            </a:pPr>
            <a:r>
              <a:rPr lang="en-US" sz="2000" b="1" dirty="0">
                <a:solidFill>
                  <a:schemeClr val="tx2"/>
                </a:solidFill>
              </a:rPr>
              <a:t>Research Self-Efficacy </a:t>
            </a:r>
            <a:r>
              <a:rPr lang="en-US" sz="2000" dirty="0">
                <a:solidFill>
                  <a:schemeClr val="tx2"/>
                </a:solidFill>
              </a:rPr>
              <a:t>– 13-item measure adapted from </a:t>
            </a:r>
            <a:r>
              <a:rPr lang="en-US" sz="2000" dirty="0" err="1">
                <a:solidFill>
                  <a:schemeClr val="tx2"/>
                </a:solidFill>
              </a:rPr>
              <a:t>Chemers</a:t>
            </a:r>
            <a:r>
              <a:rPr lang="en-US" sz="2000" dirty="0">
                <a:solidFill>
                  <a:schemeClr val="tx2"/>
                </a:solidFill>
              </a:rPr>
              <a:t>, et al. (2011); Estrada, et al. (2011); Syed, et al. (2019).  </a:t>
            </a:r>
          </a:p>
          <a:p>
            <a:pPr marL="457200" indent="-457200">
              <a:buFont typeface="Arial" panose="020B0604020202020204" pitchFamily="34" charset="0"/>
              <a:buChar char="•"/>
            </a:pPr>
            <a:endParaRPr lang="en-US" dirty="0">
              <a:solidFill>
                <a:schemeClr val="tx1"/>
              </a:solidFill>
            </a:endParaRPr>
          </a:p>
        </p:txBody>
      </p:sp>
      <p:sp>
        <p:nvSpPr>
          <p:cNvPr id="3" name="Slide Number Placeholder 2">
            <a:extLst>
              <a:ext uri="{FF2B5EF4-FFF2-40B4-BE49-F238E27FC236}">
                <a16:creationId xmlns:a16="http://schemas.microsoft.com/office/drawing/2014/main" id="{6D8B3788-06E9-A642-9DCF-4FF921584035}"/>
              </a:ext>
            </a:extLst>
          </p:cNvPr>
          <p:cNvSpPr>
            <a:spLocks noGrp="1"/>
          </p:cNvSpPr>
          <p:nvPr>
            <p:ph type="sldNum" sz="quarter" idx="12"/>
          </p:nvPr>
        </p:nvSpPr>
        <p:spPr/>
        <p:txBody>
          <a:bodyPr/>
          <a:lstStyle/>
          <a:p>
            <a:fld id="{263E268E-DA18-874E-8CBA-6F80F366F288}" type="slidenum">
              <a:rPr lang="en-US" smtClean="0"/>
              <a:t>13</a:t>
            </a:fld>
            <a:endParaRPr lang="en-US"/>
          </a:p>
        </p:txBody>
      </p:sp>
      <p:sp>
        <p:nvSpPr>
          <p:cNvPr id="5" name="Title 4">
            <a:extLst>
              <a:ext uri="{FF2B5EF4-FFF2-40B4-BE49-F238E27FC236}">
                <a16:creationId xmlns:a16="http://schemas.microsoft.com/office/drawing/2014/main" id="{CF6754F9-C9BF-9740-AD8F-A81812A29302}"/>
              </a:ext>
            </a:extLst>
          </p:cNvPr>
          <p:cNvSpPr>
            <a:spLocks noGrp="1"/>
          </p:cNvSpPr>
          <p:nvPr>
            <p:ph type="title"/>
          </p:nvPr>
        </p:nvSpPr>
        <p:spPr/>
        <p:txBody>
          <a:bodyPr/>
          <a:lstStyle/>
          <a:p>
            <a:r>
              <a:rPr lang="en-US" dirty="0"/>
              <a:t>Current BIOL 295 Assessment</a:t>
            </a:r>
          </a:p>
        </p:txBody>
      </p:sp>
    </p:spTree>
    <p:extLst>
      <p:ext uri="{BB962C8B-B14F-4D97-AF65-F5344CB8AC3E}">
        <p14:creationId xmlns:p14="http://schemas.microsoft.com/office/powerpoint/2010/main" val="35917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039E1-F685-6245-873D-C10E784F9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636" y="1304636"/>
            <a:ext cx="4248727" cy="4248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D3340B-3742-C448-A18F-5B181164768E}"/>
              </a:ext>
            </a:extLst>
          </p:cNvPr>
          <p:cNvSpPr txBox="1"/>
          <p:nvPr/>
        </p:nvSpPr>
        <p:spPr>
          <a:xfrm>
            <a:off x="0" y="6488668"/>
            <a:ext cx="5569527" cy="369332"/>
          </a:xfrm>
          <a:prstGeom prst="rect">
            <a:avLst/>
          </a:prstGeom>
          <a:noFill/>
        </p:spPr>
        <p:txBody>
          <a:bodyPr wrap="square" rtlCol="0">
            <a:spAutoFit/>
          </a:bodyPr>
          <a:lstStyle/>
          <a:p>
            <a:r>
              <a:rPr lang="en-US" dirty="0">
                <a:solidFill>
                  <a:schemeClr val="bg1"/>
                </a:solidFill>
              </a:rPr>
              <a:t>https://bio.unc.edu/cber-lab/ </a:t>
            </a:r>
          </a:p>
        </p:txBody>
      </p:sp>
    </p:spTree>
    <p:extLst>
      <p:ext uri="{BB962C8B-B14F-4D97-AF65-F5344CB8AC3E}">
        <p14:creationId xmlns:p14="http://schemas.microsoft.com/office/powerpoint/2010/main" val="402235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9737D-C3A1-B44C-80FA-12DED211BD47}"/>
              </a:ext>
            </a:extLst>
          </p:cNvPr>
          <p:cNvSpPr>
            <a:spLocks noGrp="1"/>
          </p:cNvSpPr>
          <p:nvPr>
            <p:ph type="title"/>
          </p:nvPr>
        </p:nvSpPr>
        <p:spPr/>
        <p:txBody>
          <a:bodyPr/>
          <a:lstStyle/>
          <a:p>
            <a:r>
              <a:rPr lang="en-US" dirty="0"/>
              <a:t>Acknowledgements</a:t>
            </a:r>
          </a:p>
        </p:txBody>
      </p:sp>
      <p:sp>
        <p:nvSpPr>
          <p:cNvPr id="3" name="Slide Number Placeholder 2">
            <a:extLst>
              <a:ext uri="{FF2B5EF4-FFF2-40B4-BE49-F238E27FC236}">
                <a16:creationId xmlns:a16="http://schemas.microsoft.com/office/drawing/2014/main" id="{47998042-1288-F843-B6B8-7DCDCCBE33D3}"/>
              </a:ext>
            </a:extLst>
          </p:cNvPr>
          <p:cNvSpPr>
            <a:spLocks noGrp="1"/>
          </p:cNvSpPr>
          <p:nvPr>
            <p:ph type="sldNum" sz="quarter" idx="11"/>
          </p:nvPr>
        </p:nvSpPr>
        <p:spPr/>
        <p:txBody>
          <a:bodyPr/>
          <a:lstStyle/>
          <a:p>
            <a:fld id="{263E268E-DA18-874E-8CBA-6F80F366F288}" type="slidenum">
              <a:rPr lang="en-US" smtClean="0"/>
              <a:t>15</a:t>
            </a:fld>
            <a:endParaRPr lang="en-US"/>
          </a:p>
        </p:txBody>
      </p:sp>
      <p:sp>
        <p:nvSpPr>
          <p:cNvPr id="2" name="Subtitle 1">
            <a:extLst>
              <a:ext uri="{FF2B5EF4-FFF2-40B4-BE49-F238E27FC236}">
                <a16:creationId xmlns:a16="http://schemas.microsoft.com/office/drawing/2014/main" id="{B243D6A2-1884-4942-B4C8-93550C35BE63}"/>
              </a:ext>
            </a:extLst>
          </p:cNvPr>
          <p:cNvSpPr>
            <a:spLocks noGrp="1"/>
          </p:cNvSpPr>
          <p:nvPr>
            <p:ph idx="13"/>
          </p:nvPr>
        </p:nvSpPr>
        <p:spPr>
          <a:xfrm>
            <a:off x="342901" y="1245100"/>
            <a:ext cx="5478781" cy="4995862"/>
          </a:xfrm>
        </p:spPr>
        <p:txBody>
          <a:bodyPr>
            <a:normAutofit fontScale="62500" lnSpcReduction="20000"/>
          </a:bodyPr>
          <a:lstStyle/>
          <a:p>
            <a:pPr marL="0" indent="0">
              <a:buNone/>
            </a:pPr>
            <a:r>
              <a:rPr lang="en-US" b="1" dirty="0">
                <a:solidFill>
                  <a:schemeClr val="tx2"/>
                </a:solidFill>
              </a:rPr>
              <a:t>UNC Department of Biology</a:t>
            </a:r>
          </a:p>
          <a:p>
            <a:r>
              <a:rPr lang="en-US" dirty="0">
                <a:solidFill>
                  <a:schemeClr val="tx2"/>
                </a:solidFill>
              </a:rPr>
              <a:t>Dr. Eric Hastie</a:t>
            </a:r>
          </a:p>
          <a:p>
            <a:r>
              <a:rPr lang="en-US" dirty="0">
                <a:solidFill>
                  <a:schemeClr val="tx2"/>
                </a:solidFill>
              </a:rPr>
              <a:t>Dr. Mara Evans</a:t>
            </a:r>
          </a:p>
          <a:p>
            <a:r>
              <a:rPr lang="en-US" dirty="0">
                <a:solidFill>
                  <a:schemeClr val="tx2"/>
                </a:solidFill>
              </a:rPr>
              <a:t>Dr. Kelly Hogan</a:t>
            </a:r>
          </a:p>
          <a:p>
            <a:r>
              <a:rPr lang="en-US" dirty="0">
                <a:solidFill>
                  <a:schemeClr val="tx2"/>
                </a:solidFill>
              </a:rPr>
              <a:t>Dr. Jason Reed</a:t>
            </a:r>
          </a:p>
          <a:p>
            <a:r>
              <a:rPr lang="en-US" dirty="0">
                <a:solidFill>
                  <a:schemeClr val="tx2"/>
                </a:solidFill>
              </a:rPr>
              <a:t>Summer Montgomery</a:t>
            </a:r>
          </a:p>
          <a:p>
            <a:r>
              <a:rPr lang="en-US" dirty="0">
                <a:solidFill>
                  <a:schemeClr val="tx2"/>
                </a:solidFill>
              </a:rPr>
              <a:t>Noah Clifford</a:t>
            </a:r>
          </a:p>
          <a:p>
            <a:r>
              <a:rPr lang="en-US" dirty="0">
                <a:solidFill>
                  <a:schemeClr val="tx2"/>
                </a:solidFill>
              </a:rPr>
              <a:t>Lettie Hughes</a:t>
            </a:r>
          </a:p>
          <a:p>
            <a:r>
              <a:rPr lang="en-US" dirty="0">
                <a:solidFill>
                  <a:schemeClr val="tx2"/>
                </a:solidFill>
              </a:rPr>
              <a:t>Parker </a:t>
            </a:r>
            <a:r>
              <a:rPr lang="en-US" dirty="0" err="1">
                <a:solidFill>
                  <a:schemeClr val="tx2"/>
                </a:solidFill>
              </a:rPr>
              <a:t>Shoaf</a:t>
            </a:r>
            <a:endParaRPr lang="en-US" dirty="0">
              <a:solidFill>
                <a:schemeClr val="tx2"/>
              </a:solidFill>
            </a:endParaRPr>
          </a:p>
          <a:p>
            <a:r>
              <a:rPr lang="en-US" dirty="0">
                <a:solidFill>
                  <a:schemeClr val="tx2"/>
                </a:solidFill>
              </a:rPr>
              <a:t>BIOL 295 students</a:t>
            </a:r>
          </a:p>
          <a:p>
            <a:r>
              <a:rPr lang="en-US" dirty="0">
                <a:solidFill>
                  <a:schemeClr val="tx2"/>
                </a:solidFill>
              </a:rPr>
              <a:t>BIOL 448 students</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r>
              <a:rPr lang="en-US" b="1" dirty="0">
                <a:solidFill>
                  <a:schemeClr val="tx2"/>
                </a:solidFill>
              </a:rPr>
              <a:t>NC State University</a:t>
            </a:r>
          </a:p>
          <a:p>
            <a:r>
              <a:rPr lang="en-US" dirty="0">
                <a:solidFill>
                  <a:schemeClr val="tx2"/>
                </a:solidFill>
              </a:rPr>
              <a:t>Dr. Claire Gordy</a:t>
            </a:r>
          </a:p>
          <a:p>
            <a:r>
              <a:rPr lang="en-US" dirty="0">
                <a:solidFill>
                  <a:schemeClr val="tx2"/>
                </a:solidFill>
              </a:rPr>
              <a:t>Dr. Melissa Ramirez</a:t>
            </a:r>
          </a:p>
          <a:p>
            <a:r>
              <a:rPr lang="en-US" dirty="0">
                <a:solidFill>
                  <a:schemeClr val="tx2"/>
                </a:solidFill>
              </a:rPr>
              <a:t>Dr. Erin McKenney</a:t>
            </a:r>
          </a:p>
          <a:p>
            <a:r>
              <a:rPr lang="en-US" dirty="0">
                <a:solidFill>
                  <a:schemeClr val="tx2"/>
                </a:solidFill>
              </a:rPr>
              <a:t>Dr. Marta </a:t>
            </a:r>
            <a:r>
              <a:rPr lang="en-US" dirty="0" err="1">
                <a:solidFill>
                  <a:schemeClr val="tx2"/>
                </a:solidFill>
              </a:rPr>
              <a:t>Klesath</a:t>
            </a:r>
            <a:endParaRPr lang="en-US" dirty="0">
              <a:solidFill>
                <a:schemeClr val="tx2"/>
              </a:solidFill>
            </a:endParaRPr>
          </a:p>
          <a:p>
            <a:r>
              <a:rPr lang="en-US" dirty="0">
                <a:solidFill>
                  <a:schemeClr val="tx2"/>
                </a:solidFill>
              </a:rPr>
              <a:t>Katie French</a:t>
            </a:r>
          </a:p>
          <a:p>
            <a:endParaRPr lang="en-US" b="1" dirty="0">
              <a:solidFill>
                <a:schemeClr val="tx2"/>
              </a:solidFill>
            </a:endParaRPr>
          </a:p>
          <a:p>
            <a:pPr marL="457200" indent="-457200">
              <a:buFont typeface="Arial" panose="020B0604020202020204" pitchFamily="34" charset="0"/>
              <a:buChar char="•"/>
            </a:pPr>
            <a:endParaRPr lang="en-US" dirty="0">
              <a:solidFill>
                <a:schemeClr val="tx2"/>
              </a:solidFill>
            </a:endParaRPr>
          </a:p>
        </p:txBody>
      </p:sp>
      <p:sp>
        <p:nvSpPr>
          <p:cNvPr id="6" name="Content Placeholder 5">
            <a:extLst>
              <a:ext uri="{FF2B5EF4-FFF2-40B4-BE49-F238E27FC236}">
                <a16:creationId xmlns:a16="http://schemas.microsoft.com/office/drawing/2014/main" id="{9DEEC55D-0671-1842-A7F7-A0318B672D9C}"/>
              </a:ext>
            </a:extLst>
          </p:cNvPr>
          <p:cNvSpPr>
            <a:spLocks noGrp="1"/>
          </p:cNvSpPr>
          <p:nvPr>
            <p:ph idx="14"/>
          </p:nvPr>
        </p:nvSpPr>
        <p:spPr>
          <a:xfrm>
            <a:off x="3646025" y="1666334"/>
            <a:ext cx="5155074" cy="4478406"/>
          </a:xfrm>
        </p:spPr>
        <p:txBody>
          <a:bodyPr>
            <a:normAutofit/>
          </a:bodyPr>
          <a:lstStyle/>
          <a:p>
            <a:pPr marL="0" indent="0">
              <a:buNone/>
            </a:pPr>
            <a:r>
              <a:rPr lang="en-US" sz="1800" dirty="0">
                <a:solidFill>
                  <a:schemeClr val="tx2"/>
                </a:solidFill>
              </a:rPr>
              <a:t>This work was supported by grants from the UNC Center of Faculty Excellence Lenovo Award Program and the UNC System Undergraduate Research Program awarded to the Carolina Biology Education Research Lab directed by Dr. Eric Hastie and Dr. Laura Ott.</a:t>
            </a: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r>
              <a:rPr lang="en-US" sz="1800" dirty="0">
                <a:solidFill>
                  <a:schemeClr val="tx2"/>
                </a:solidFill>
              </a:rPr>
              <a:t>The NCSU STEM BUILD project was supported by the National Science Foundation under RCN-UBE INCUBATOR #2018668 (Co-PIs: Gordy and Ramirez).</a:t>
            </a:r>
          </a:p>
        </p:txBody>
      </p:sp>
    </p:spTree>
    <p:extLst>
      <p:ext uri="{BB962C8B-B14F-4D97-AF65-F5344CB8AC3E}">
        <p14:creationId xmlns:p14="http://schemas.microsoft.com/office/powerpoint/2010/main" val="7940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52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6889E-56F2-6A4A-BFD0-9507E5422E65}"/>
              </a:ext>
            </a:extLst>
          </p:cNvPr>
          <p:cNvPicPr>
            <a:picLocks noChangeAspect="1"/>
          </p:cNvPicPr>
          <p:nvPr/>
        </p:nvPicPr>
        <p:blipFill>
          <a:blip r:embed="rId3"/>
          <a:stretch>
            <a:fillRect/>
          </a:stretch>
        </p:blipFill>
        <p:spPr>
          <a:xfrm>
            <a:off x="188563" y="1190398"/>
            <a:ext cx="4061524" cy="4477203"/>
          </a:xfrm>
          <a:prstGeom prst="rect">
            <a:avLst/>
          </a:prstGeom>
          <a:ln>
            <a:solidFill>
              <a:schemeClr val="accent2"/>
            </a:solidFill>
          </a:ln>
        </p:spPr>
      </p:pic>
      <p:sp>
        <p:nvSpPr>
          <p:cNvPr id="6" name="Title 1">
            <a:extLst>
              <a:ext uri="{FF2B5EF4-FFF2-40B4-BE49-F238E27FC236}">
                <a16:creationId xmlns:a16="http://schemas.microsoft.com/office/drawing/2014/main" id="{BC087D6D-C091-0B4D-A269-9AD0C55BE174}"/>
              </a:ext>
            </a:extLst>
          </p:cNvPr>
          <p:cNvSpPr txBox="1">
            <a:spLocks/>
          </p:cNvSpPr>
          <p:nvPr/>
        </p:nvSpPr>
        <p:spPr>
          <a:xfrm>
            <a:off x="4572000" y="1045599"/>
            <a:ext cx="4266706" cy="5158689"/>
          </a:xfrm>
          <a:prstGeom prst="rect">
            <a:avLst/>
          </a:prstGeom>
        </p:spPr>
        <p:txBody>
          <a:bodyPr vert="horz" lIns="91440" tIns="45720" rIns="91440" bIns="45720" rtlCol="0" anchor="ctr">
            <a:normAutofit fontScale="97500"/>
          </a:bodyPr>
          <a:lstStyle>
            <a:lvl1pPr algn="l" defTabSz="457200" rtl="0" eaLnBrk="1" latinLnBrk="0" hangingPunct="1">
              <a:lnSpc>
                <a:spcPct val="100000"/>
              </a:lnSpc>
              <a:spcBef>
                <a:spcPct val="0"/>
              </a:spcBef>
              <a:spcAft>
                <a:spcPts val="0"/>
              </a:spcAft>
              <a:buNone/>
              <a:defRPr sz="2200" b="1" kern="1200">
                <a:solidFill>
                  <a:schemeClr val="tx2"/>
                </a:solidFill>
                <a:latin typeface="+mj-lt"/>
                <a:ea typeface="+mj-ea"/>
                <a:cs typeface="+mj-cs"/>
              </a:defRPr>
            </a:lvl1pPr>
          </a:lstStyle>
          <a:p>
            <a:r>
              <a:rPr lang="en-US" sz="2600" dirty="0">
                <a:solidFill>
                  <a:schemeClr val="bg1"/>
                </a:solidFill>
              </a:rPr>
              <a:t>One of the five major recommendations that came out of the PCAST report as ways to improve STEM education is to engage</a:t>
            </a:r>
            <a:r>
              <a:rPr lang="en-US" sz="2600" b="0" dirty="0">
                <a:solidFill>
                  <a:schemeClr val="bg1"/>
                </a:solidFill>
              </a:rPr>
              <a:t> </a:t>
            </a:r>
            <a:r>
              <a:rPr lang="en-US" sz="2600" dirty="0">
                <a:solidFill>
                  <a:schemeClr val="bg1"/>
                </a:solidFill>
              </a:rPr>
              <a:t>students in authentic inquiry experiences</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16256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4322" y="-630229"/>
            <a:ext cx="7543799" cy="5158689"/>
          </a:xfrm>
        </p:spPr>
        <p:txBody>
          <a:bodyPr/>
          <a:lstStyle/>
          <a:p>
            <a:pPr algn="ctr"/>
            <a:r>
              <a:rPr lang="en-US" i="1" dirty="0"/>
              <a:t>In the field of biology, there is an assumption that to build students’ research competencies, we </a:t>
            </a:r>
            <a:r>
              <a:rPr lang="en-US" b="1" i="1" u="sng" dirty="0"/>
              <a:t>must</a:t>
            </a:r>
            <a:r>
              <a:rPr lang="en-US" i="1" dirty="0"/>
              <a:t> engage them in wet lab, bioinformatics, or field research.</a:t>
            </a:r>
          </a:p>
        </p:txBody>
      </p:sp>
      <p:sp>
        <p:nvSpPr>
          <p:cNvPr id="3" name="Title 3">
            <a:extLst>
              <a:ext uri="{FF2B5EF4-FFF2-40B4-BE49-F238E27FC236}">
                <a16:creationId xmlns:a16="http://schemas.microsoft.com/office/drawing/2014/main" id="{319E1AC5-5338-0C4D-8225-770ED9C3A0D9}"/>
              </a:ext>
            </a:extLst>
          </p:cNvPr>
          <p:cNvSpPr txBox="1">
            <a:spLocks/>
          </p:cNvSpPr>
          <p:nvPr/>
        </p:nvSpPr>
        <p:spPr>
          <a:xfrm>
            <a:off x="884321" y="1949115"/>
            <a:ext cx="7543799" cy="51586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mj-lt"/>
                <a:ea typeface="+mj-ea"/>
                <a:cs typeface="+mj-cs"/>
              </a:defRPr>
            </a:lvl1pPr>
          </a:lstStyle>
          <a:p>
            <a:pPr algn="ctr"/>
            <a:r>
              <a:rPr lang="en-US" i="1" dirty="0"/>
              <a:t>The challenge, however, is that we don’t have enough labs or opportunities for our growing student populations.</a:t>
            </a:r>
          </a:p>
        </p:txBody>
      </p:sp>
    </p:spTree>
    <p:extLst>
      <p:ext uri="{BB962C8B-B14F-4D97-AF65-F5344CB8AC3E}">
        <p14:creationId xmlns:p14="http://schemas.microsoft.com/office/powerpoint/2010/main" val="13721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8555" y="2026957"/>
            <a:ext cx="8466890" cy="1665401"/>
          </a:xfrm>
        </p:spPr>
        <p:txBody>
          <a:bodyPr/>
          <a:lstStyle/>
          <a:p>
            <a:r>
              <a:rPr lang="en-US" dirty="0"/>
              <a:t>Could students develop the same research competencies through biology education research (BER)?</a:t>
            </a:r>
          </a:p>
        </p:txBody>
      </p:sp>
    </p:spTree>
    <p:extLst>
      <p:ext uri="{BB962C8B-B14F-4D97-AF65-F5344CB8AC3E}">
        <p14:creationId xmlns:p14="http://schemas.microsoft.com/office/powerpoint/2010/main" val="137547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8899-D5EF-8241-B4BC-C36FA09BE774}"/>
              </a:ext>
            </a:extLst>
          </p:cNvPr>
          <p:cNvSpPr>
            <a:spLocks noGrp="1"/>
          </p:cNvSpPr>
          <p:nvPr>
            <p:ph type="title"/>
          </p:nvPr>
        </p:nvSpPr>
        <p:spPr/>
        <p:txBody>
          <a:bodyPr/>
          <a:lstStyle/>
          <a:p>
            <a:r>
              <a:rPr lang="en-US" dirty="0"/>
              <a:t>Disciplinary-Based Education Research (DBER)</a:t>
            </a:r>
          </a:p>
        </p:txBody>
      </p:sp>
      <p:sp>
        <p:nvSpPr>
          <p:cNvPr id="4" name="Slide Number Placeholder 3">
            <a:extLst>
              <a:ext uri="{FF2B5EF4-FFF2-40B4-BE49-F238E27FC236}">
                <a16:creationId xmlns:a16="http://schemas.microsoft.com/office/drawing/2014/main" id="{7FB99AFF-FE15-5749-B615-B7463760FA14}"/>
              </a:ext>
            </a:extLst>
          </p:cNvPr>
          <p:cNvSpPr>
            <a:spLocks noGrp="1"/>
          </p:cNvSpPr>
          <p:nvPr>
            <p:ph type="sldNum" sz="quarter" idx="12"/>
          </p:nvPr>
        </p:nvSpPr>
        <p:spPr/>
        <p:txBody>
          <a:bodyPr/>
          <a:lstStyle/>
          <a:p>
            <a:fld id="{263E268E-DA18-874E-8CBA-6F80F366F288}" type="slidenum">
              <a:rPr lang="en-US" smtClean="0"/>
              <a:t>5</a:t>
            </a:fld>
            <a:endParaRPr lang="en-US"/>
          </a:p>
        </p:txBody>
      </p:sp>
      <p:pic>
        <p:nvPicPr>
          <p:cNvPr id="7" name="Picture 6">
            <a:extLst>
              <a:ext uri="{FF2B5EF4-FFF2-40B4-BE49-F238E27FC236}">
                <a16:creationId xmlns:a16="http://schemas.microsoft.com/office/drawing/2014/main" id="{354357FD-34D3-5C4B-BC4E-A52593AEAC07}"/>
              </a:ext>
            </a:extLst>
          </p:cNvPr>
          <p:cNvPicPr>
            <a:picLocks noChangeAspect="1"/>
          </p:cNvPicPr>
          <p:nvPr/>
        </p:nvPicPr>
        <p:blipFill>
          <a:blip r:embed="rId3"/>
          <a:stretch>
            <a:fillRect/>
          </a:stretch>
        </p:blipFill>
        <p:spPr>
          <a:xfrm>
            <a:off x="1861660" y="1456682"/>
            <a:ext cx="5301140" cy="4694736"/>
          </a:xfrm>
          <a:prstGeom prst="rect">
            <a:avLst/>
          </a:prstGeom>
        </p:spPr>
      </p:pic>
      <p:sp>
        <p:nvSpPr>
          <p:cNvPr id="8" name="Footer Placeholder 3">
            <a:extLst>
              <a:ext uri="{FF2B5EF4-FFF2-40B4-BE49-F238E27FC236}">
                <a16:creationId xmlns:a16="http://schemas.microsoft.com/office/drawing/2014/main" id="{13976C8B-E69F-E545-B622-F71FC17FF8E9}"/>
              </a:ext>
            </a:extLst>
          </p:cNvPr>
          <p:cNvSpPr>
            <a:spLocks noGrp="1"/>
          </p:cNvSpPr>
          <p:nvPr>
            <p:ph type="ftr" sz="quarter" idx="11"/>
          </p:nvPr>
        </p:nvSpPr>
        <p:spPr>
          <a:xfrm>
            <a:off x="263527" y="6356351"/>
            <a:ext cx="4465357" cy="501648"/>
          </a:xfrm>
        </p:spPr>
        <p:txBody>
          <a:bodyPr/>
          <a:lstStyle/>
          <a:p>
            <a:r>
              <a:rPr lang="en-US" dirty="0"/>
              <a:t>Dolan, et al. (2017)</a:t>
            </a:r>
          </a:p>
        </p:txBody>
      </p:sp>
    </p:spTree>
    <p:extLst>
      <p:ext uri="{BB962C8B-B14F-4D97-AF65-F5344CB8AC3E}">
        <p14:creationId xmlns:p14="http://schemas.microsoft.com/office/powerpoint/2010/main" val="285933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AB59BA-C237-9C42-B6BA-3B9FCB35ED2D}"/>
              </a:ext>
            </a:extLst>
          </p:cNvPr>
          <p:cNvPicPr>
            <a:picLocks noChangeAspect="1"/>
          </p:cNvPicPr>
          <p:nvPr/>
        </p:nvPicPr>
        <p:blipFill>
          <a:blip r:embed="rId2"/>
          <a:stretch>
            <a:fillRect/>
          </a:stretch>
        </p:blipFill>
        <p:spPr>
          <a:xfrm>
            <a:off x="498047" y="0"/>
            <a:ext cx="8147906" cy="6858000"/>
          </a:xfrm>
          <a:prstGeom prst="rect">
            <a:avLst/>
          </a:prstGeom>
        </p:spPr>
      </p:pic>
    </p:spTree>
    <p:extLst>
      <p:ext uri="{BB962C8B-B14F-4D97-AF65-F5344CB8AC3E}">
        <p14:creationId xmlns:p14="http://schemas.microsoft.com/office/powerpoint/2010/main" val="315037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A96F-69D4-5A6C-C5E8-456C850AD425}"/>
              </a:ext>
            </a:extLst>
          </p:cNvPr>
          <p:cNvSpPr>
            <a:spLocks noGrp="1"/>
          </p:cNvSpPr>
          <p:nvPr>
            <p:ph type="title"/>
          </p:nvPr>
        </p:nvSpPr>
        <p:spPr/>
        <p:txBody>
          <a:bodyPr/>
          <a:lstStyle/>
          <a:p>
            <a:r>
              <a:rPr lang="en-US" dirty="0"/>
              <a:t>Example projects</a:t>
            </a:r>
          </a:p>
        </p:txBody>
      </p:sp>
      <p:sp>
        <p:nvSpPr>
          <p:cNvPr id="3" name="Content Placeholder 2">
            <a:extLst>
              <a:ext uri="{FF2B5EF4-FFF2-40B4-BE49-F238E27FC236}">
                <a16:creationId xmlns:a16="http://schemas.microsoft.com/office/drawing/2014/main" id="{C671CBC6-FA8B-8BE3-0DF6-1BBBE828A3BB}"/>
              </a:ext>
            </a:extLst>
          </p:cNvPr>
          <p:cNvSpPr>
            <a:spLocks noGrp="1"/>
          </p:cNvSpPr>
          <p:nvPr>
            <p:ph idx="1"/>
          </p:nvPr>
        </p:nvSpPr>
        <p:spPr/>
        <p:txBody>
          <a:bodyPr/>
          <a:lstStyle/>
          <a:p>
            <a:r>
              <a:rPr lang="en-US" dirty="0">
                <a:solidFill>
                  <a:schemeClr val="accent1"/>
                </a:solidFill>
              </a:rPr>
              <a:t>Design, implementation and assessment of active learning case studies</a:t>
            </a:r>
          </a:p>
          <a:p>
            <a:r>
              <a:rPr lang="en-US" b="1" dirty="0">
                <a:solidFill>
                  <a:schemeClr val="accent1"/>
                </a:solidFill>
              </a:rPr>
              <a:t>Design, implementation, and assessment of tactile teaching tool activities with guided-inquiry</a:t>
            </a:r>
          </a:p>
          <a:p>
            <a:r>
              <a:rPr lang="en-US" dirty="0">
                <a:solidFill>
                  <a:schemeClr val="accent1"/>
                </a:solidFill>
              </a:rPr>
              <a:t>Evaluating how students prepare exam cheat sheets and if certain approaches correlate to student exam outcomes</a:t>
            </a:r>
          </a:p>
        </p:txBody>
      </p:sp>
      <p:sp>
        <p:nvSpPr>
          <p:cNvPr id="4" name="Slide Number Placeholder 3">
            <a:extLst>
              <a:ext uri="{FF2B5EF4-FFF2-40B4-BE49-F238E27FC236}">
                <a16:creationId xmlns:a16="http://schemas.microsoft.com/office/drawing/2014/main" id="{4390419D-0153-7236-C154-EB736425C29F}"/>
              </a:ext>
            </a:extLst>
          </p:cNvPr>
          <p:cNvSpPr>
            <a:spLocks noGrp="1"/>
          </p:cNvSpPr>
          <p:nvPr>
            <p:ph type="sldNum" sz="quarter" idx="12"/>
          </p:nvPr>
        </p:nvSpPr>
        <p:spPr/>
        <p:txBody>
          <a:bodyPr/>
          <a:lstStyle/>
          <a:p>
            <a:fld id="{263E268E-DA18-874E-8CBA-6F80F366F288}" type="slidenum">
              <a:rPr lang="en-US" smtClean="0"/>
              <a:t>7</a:t>
            </a:fld>
            <a:endParaRPr lang="en-US"/>
          </a:p>
        </p:txBody>
      </p:sp>
    </p:spTree>
    <p:extLst>
      <p:ext uri="{BB962C8B-B14F-4D97-AF65-F5344CB8AC3E}">
        <p14:creationId xmlns:p14="http://schemas.microsoft.com/office/powerpoint/2010/main" val="25601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7F6FF3-A575-A12C-96F2-360D2CF2140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25133CB-9766-FDAE-DE11-80D00CD3FE59}"/>
              </a:ext>
            </a:extLst>
          </p:cNvPr>
          <p:cNvSpPr>
            <a:spLocks noGrp="1"/>
          </p:cNvSpPr>
          <p:nvPr>
            <p:ph type="sldNum" sz="quarter" idx="4294967295"/>
          </p:nvPr>
        </p:nvSpPr>
        <p:spPr>
          <a:xfrm>
            <a:off x="8656638" y="6356350"/>
            <a:ext cx="487362" cy="501650"/>
          </a:xfrm>
        </p:spPr>
        <p:txBody>
          <a:bodyPr/>
          <a:lstStyle/>
          <a:p>
            <a:fld id="{263E268E-DA18-874E-8CBA-6F80F366F288}" type="slidenum">
              <a:rPr lang="en-US" smtClean="0"/>
              <a:t>8</a:t>
            </a:fld>
            <a:endParaRPr lang="en-US"/>
          </a:p>
        </p:txBody>
      </p:sp>
      <p:pic>
        <p:nvPicPr>
          <p:cNvPr id="6" name="Picture 5">
            <a:extLst>
              <a:ext uri="{FF2B5EF4-FFF2-40B4-BE49-F238E27FC236}">
                <a16:creationId xmlns:a16="http://schemas.microsoft.com/office/drawing/2014/main" id="{1B90ED04-13BA-FEEA-F39F-D8EAD334A729}"/>
              </a:ext>
            </a:extLst>
          </p:cNvPr>
          <p:cNvPicPr>
            <a:picLocks noChangeAspect="1"/>
          </p:cNvPicPr>
          <p:nvPr/>
        </p:nvPicPr>
        <p:blipFill>
          <a:blip r:embed="rId2"/>
          <a:stretch>
            <a:fillRect/>
          </a:stretch>
        </p:blipFill>
        <p:spPr>
          <a:xfrm>
            <a:off x="685800" y="1117623"/>
            <a:ext cx="7772400" cy="4622753"/>
          </a:xfrm>
          <a:prstGeom prst="rect">
            <a:avLst/>
          </a:prstGeom>
        </p:spPr>
      </p:pic>
    </p:spTree>
    <p:extLst>
      <p:ext uri="{BB962C8B-B14F-4D97-AF65-F5344CB8AC3E}">
        <p14:creationId xmlns:p14="http://schemas.microsoft.com/office/powerpoint/2010/main" val="65289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EDA0-CDFF-E0BA-456F-C2FB08581A1F}"/>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4D533B8F-1A23-3209-D7B4-3EDADF046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7775"/>
            <a:ext cx="9144000" cy="43608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D41A1C-F2BD-7111-EA6A-3DF791D55B47}"/>
              </a:ext>
            </a:extLst>
          </p:cNvPr>
          <p:cNvSpPr txBox="1"/>
          <p:nvPr/>
        </p:nvSpPr>
        <p:spPr>
          <a:xfrm>
            <a:off x="134911" y="6445770"/>
            <a:ext cx="2893102" cy="369332"/>
          </a:xfrm>
          <a:prstGeom prst="rect">
            <a:avLst/>
          </a:prstGeom>
          <a:noFill/>
        </p:spPr>
        <p:txBody>
          <a:bodyPr wrap="square" rtlCol="0">
            <a:spAutoFit/>
          </a:bodyPr>
          <a:lstStyle/>
          <a:p>
            <a:r>
              <a:rPr lang="en-US" dirty="0" err="1"/>
              <a:t>Shoaf</a:t>
            </a:r>
            <a:r>
              <a:rPr lang="en-US" dirty="0"/>
              <a:t>, et al., 2023</a:t>
            </a:r>
          </a:p>
        </p:txBody>
      </p:sp>
    </p:spTree>
    <p:extLst>
      <p:ext uri="{BB962C8B-B14F-4D97-AF65-F5344CB8AC3E}">
        <p14:creationId xmlns:p14="http://schemas.microsoft.com/office/powerpoint/2010/main" val="1804871958"/>
      </p:ext>
    </p:extLst>
  </p:cSld>
  <p:clrMapOvr>
    <a:masterClrMapping/>
  </p:clrMapOvr>
</p:sld>
</file>

<file path=ppt/theme/theme1.xml><?xml version="1.0" encoding="utf-8"?>
<a:theme xmlns:a="http://schemas.openxmlformats.org/drawingml/2006/main" name="Title Slide 1">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Slide 1">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vider Slide 2">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plit Text">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xt">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xt / Imag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microsoft.com/sharepoint/v3/fields"/>
    <ds:schemaRef ds:uri="http://purl.org/dc/elements/1.1/"/>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1135</TotalTime>
  <Words>564</Words>
  <Application>Microsoft Macintosh PowerPoint</Application>
  <PresentationFormat>On-screen Show (4:3)</PresentationFormat>
  <Paragraphs>61</Paragraphs>
  <Slides>16</Slides>
  <Notes>5</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16</vt:i4>
      </vt:variant>
    </vt:vector>
  </HeadingPairs>
  <TitlesOfParts>
    <vt:vector size="26" baseType="lpstr">
      <vt:lpstr>Arial</vt:lpstr>
      <vt:lpstr>Calibri</vt:lpstr>
      <vt:lpstr>Cambria</vt:lpstr>
      <vt:lpstr>Title Slide 1</vt:lpstr>
      <vt:lpstr>Divider Slide 1</vt:lpstr>
      <vt:lpstr>Divider Slide 2</vt:lpstr>
      <vt:lpstr>Split Text</vt:lpstr>
      <vt:lpstr>Text</vt:lpstr>
      <vt:lpstr>Text / Image</vt:lpstr>
      <vt:lpstr>Closing Slide</vt:lpstr>
      <vt:lpstr>Engaging Undergraduates in Disciplinary-Based Education Research to Build Scientific Competencies Laura E. Ott, Ph.D. Department of Biology  </vt:lpstr>
      <vt:lpstr>PowerPoint Presentation</vt:lpstr>
      <vt:lpstr>In the field of biology, there is an assumption that to build students’ research competencies, we must engage them in wet lab, bioinformatics, or field research.</vt:lpstr>
      <vt:lpstr>PowerPoint Presentation</vt:lpstr>
      <vt:lpstr>Disciplinary-Based Education Research (DBER)</vt:lpstr>
      <vt:lpstr>PowerPoint Presentation</vt:lpstr>
      <vt:lpstr>Example projects</vt:lpstr>
      <vt:lpstr>PowerPoint Presentation</vt:lpstr>
      <vt:lpstr>PowerPoint Presentation</vt:lpstr>
      <vt:lpstr>PowerPoint Presentation</vt:lpstr>
      <vt:lpstr>PowerPoint Presentation</vt:lpstr>
      <vt:lpstr>“[BIOL] 295 has taught me how to not only work independently through the research process but has also given me the tools necessary to feel comfortable working as part of a larger research group.”   </vt:lpstr>
      <vt:lpstr>Current BIOL 295 Assessment</vt:lpstr>
      <vt:lpstr>PowerPoint Presentation</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Ott, Laura</cp:lastModifiedBy>
  <cp:revision>66</cp:revision>
  <dcterms:created xsi:type="dcterms:W3CDTF">2010-04-12T23:12:02Z</dcterms:created>
  <dcterms:modified xsi:type="dcterms:W3CDTF">2023-03-21T20:09:07Z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