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8" r:id="rId1"/>
  </p:sldMasterIdLst>
  <p:sldIdLst>
    <p:sldId id="259" r:id="rId2"/>
    <p:sldId id="256" r:id="rId3"/>
    <p:sldId id="258" r:id="rId4"/>
    <p:sldId id="257"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197"/>
  </p:normalViewPr>
  <p:slideViewPr>
    <p:cSldViewPr snapToGrid="0">
      <p:cViewPr varScale="1">
        <p:scale>
          <a:sx n="90" d="100"/>
          <a:sy n="90" d="100"/>
        </p:scale>
        <p:origin x="232"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D26CA9A-FDF2-5040-AC58-1DFBBBF65272}" type="datetimeFigureOut">
              <a:rPr lang="en-US" smtClean="0"/>
              <a:t>3/23/23</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22849293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26CA9A-FDF2-5040-AC58-1DFBBBF65272}"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272689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26CA9A-FDF2-5040-AC58-1DFBBBF65272}"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302039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26CA9A-FDF2-5040-AC58-1DFBBBF65272}"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73769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26CA9A-FDF2-5040-AC58-1DFBBBF65272}"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1499937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26CA9A-FDF2-5040-AC58-1DFBBBF65272}"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417888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26CA9A-FDF2-5040-AC58-1DFBBBF65272}"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4059606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26CA9A-FDF2-5040-AC58-1DFBBBF65272}"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1300398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26CA9A-FDF2-5040-AC58-1DFBBBF65272}"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146616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26CA9A-FDF2-5040-AC58-1DFBBBF65272}"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119870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26CA9A-FDF2-5040-AC58-1DFBBBF65272}"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20749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26CA9A-FDF2-5040-AC58-1DFBBBF65272}"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1464139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26CA9A-FDF2-5040-AC58-1DFBBBF65272}" type="datetimeFigureOut">
              <a:rPr lang="en-US" smtClean="0"/>
              <a:t>3/23/23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41697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26CA9A-FDF2-5040-AC58-1DFBBBF65272}" type="datetimeFigureOut">
              <a:rPr lang="en-US" smtClean="0"/>
              <a:t>3/23/23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140638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D26CA9A-FDF2-5040-AC58-1DFBBBF65272}" type="datetimeFigureOut">
              <a:rPr lang="en-US" smtClean="0"/>
              <a:t>3/23/23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86946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26CA9A-FDF2-5040-AC58-1DFBBBF65272}"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34908648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26CA9A-FDF2-5040-AC58-1DFBBBF65272}"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BE97B-9E6D-4747-A787-D845ECE98316}" type="slidenum">
              <a:rPr lang="en-US" smtClean="0"/>
              <a:t>‹#›</a:t>
            </a:fld>
            <a:endParaRPr lang="en-US"/>
          </a:p>
        </p:txBody>
      </p:sp>
    </p:spTree>
    <p:extLst>
      <p:ext uri="{BB962C8B-B14F-4D97-AF65-F5344CB8AC3E}">
        <p14:creationId xmlns:p14="http://schemas.microsoft.com/office/powerpoint/2010/main" val="92769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26CA9A-FDF2-5040-AC58-1DFBBBF65272}" type="datetimeFigureOut">
              <a:rPr lang="en-US" smtClean="0"/>
              <a:t>3/23/23</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3BE97B-9E6D-4747-A787-D845ECE98316}" type="slidenum">
              <a:rPr lang="en-US" smtClean="0"/>
              <a:t>‹#›</a:t>
            </a:fld>
            <a:endParaRPr lang="en-US"/>
          </a:p>
        </p:txBody>
      </p:sp>
    </p:spTree>
    <p:extLst>
      <p:ext uri="{BB962C8B-B14F-4D97-AF65-F5344CB8AC3E}">
        <p14:creationId xmlns:p14="http://schemas.microsoft.com/office/powerpoint/2010/main" val="3426601856"/>
      </p:ext>
    </p:extLst>
  </p:cSld>
  <p:clrMap bg1="dk1" tx1="lt1" bg2="dk2"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58A80A-AAFE-68C6-D961-BECBE2B58086}"/>
              </a:ext>
            </a:extLst>
          </p:cNvPr>
          <p:cNvSpPr>
            <a:spLocks noGrp="1"/>
          </p:cNvSpPr>
          <p:nvPr>
            <p:ph type="subTitle" idx="1"/>
          </p:nvPr>
        </p:nvSpPr>
        <p:spPr>
          <a:xfrm>
            <a:off x="1676398" y="599545"/>
            <a:ext cx="8839201" cy="972081"/>
          </a:xfrm>
          <a:solidFill>
            <a:schemeClr val="bg1"/>
          </a:solidFill>
        </p:spPr>
        <p:txBody>
          <a:bodyPr>
            <a:noAutofit/>
          </a:bodyPr>
          <a:lstStyle/>
          <a:p>
            <a:pPr algn="ctr"/>
            <a:r>
              <a:rPr lang="en-US" sz="4500" dirty="0"/>
              <a:t>Towards AUTHENTIC ASSESSMENT</a:t>
            </a:r>
          </a:p>
        </p:txBody>
      </p:sp>
      <p:sp>
        <p:nvSpPr>
          <p:cNvPr id="4" name="TextBox 3">
            <a:extLst>
              <a:ext uri="{FF2B5EF4-FFF2-40B4-BE49-F238E27FC236}">
                <a16:creationId xmlns:a16="http://schemas.microsoft.com/office/drawing/2014/main" id="{28B70DE3-E573-2286-70A1-38EA3377651A}"/>
              </a:ext>
            </a:extLst>
          </p:cNvPr>
          <p:cNvSpPr txBox="1"/>
          <p:nvPr/>
        </p:nvSpPr>
        <p:spPr>
          <a:xfrm>
            <a:off x="3917037" y="5132913"/>
            <a:ext cx="4357924" cy="1708160"/>
          </a:xfrm>
          <a:prstGeom prst="rect">
            <a:avLst/>
          </a:prstGeom>
          <a:noFill/>
        </p:spPr>
        <p:txBody>
          <a:bodyPr wrap="none" rtlCol="0">
            <a:spAutoFit/>
          </a:bodyPr>
          <a:lstStyle/>
          <a:p>
            <a:pPr algn="ctr"/>
            <a:r>
              <a:rPr lang="en-US" sz="3500" dirty="0"/>
              <a:t>Suzanne Lye, Ph.D.</a:t>
            </a:r>
          </a:p>
          <a:p>
            <a:pPr algn="ctr"/>
            <a:r>
              <a:rPr lang="en-US" sz="3500" dirty="0"/>
              <a:t>Department of Classics</a:t>
            </a:r>
          </a:p>
          <a:p>
            <a:pPr algn="ctr"/>
            <a:r>
              <a:rPr lang="en-US" sz="3500" dirty="0" err="1"/>
              <a:t>slye@unc.edu</a:t>
            </a:r>
            <a:endParaRPr lang="en-US" sz="3500" dirty="0"/>
          </a:p>
        </p:txBody>
      </p:sp>
      <p:pic>
        <p:nvPicPr>
          <p:cNvPr id="6" name="Picture 5">
            <a:extLst>
              <a:ext uri="{FF2B5EF4-FFF2-40B4-BE49-F238E27FC236}">
                <a16:creationId xmlns:a16="http://schemas.microsoft.com/office/drawing/2014/main" id="{194EEF15-3ED1-31C8-C48D-56BD31AF768F}"/>
              </a:ext>
            </a:extLst>
          </p:cNvPr>
          <p:cNvPicPr>
            <a:picLocks noChangeAspect="1"/>
          </p:cNvPicPr>
          <p:nvPr/>
        </p:nvPicPr>
        <p:blipFill>
          <a:blip r:embed="rId2"/>
          <a:stretch>
            <a:fillRect/>
          </a:stretch>
        </p:blipFill>
        <p:spPr>
          <a:xfrm>
            <a:off x="2628900" y="1961975"/>
            <a:ext cx="7258050" cy="2934050"/>
          </a:xfrm>
          <a:prstGeom prst="rect">
            <a:avLst/>
          </a:prstGeom>
        </p:spPr>
      </p:pic>
    </p:spTree>
    <p:extLst>
      <p:ext uri="{BB962C8B-B14F-4D97-AF65-F5344CB8AC3E}">
        <p14:creationId xmlns:p14="http://schemas.microsoft.com/office/powerpoint/2010/main" val="397200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58A80A-AAFE-68C6-D961-BECBE2B58086}"/>
              </a:ext>
            </a:extLst>
          </p:cNvPr>
          <p:cNvSpPr>
            <a:spLocks noGrp="1"/>
          </p:cNvSpPr>
          <p:nvPr>
            <p:ph type="subTitle" idx="1"/>
          </p:nvPr>
        </p:nvSpPr>
        <p:spPr>
          <a:xfrm>
            <a:off x="1676399" y="342370"/>
            <a:ext cx="8839201" cy="972081"/>
          </a:xfrm>
          <a:solidFill>
            <a:schemeClr val="bg1"/>
          </a:solidFill>
        </p:spPr>
        <p:txBody>
          <a:bodyPr>
            <a:noAutofit/>
          </a:bodyPr>
          <a:lstStyle/>
          <a:p>
            <a:pPr algn="ctr"/>
            <a:r>
              <a:rPr lang="en-US" sz="4500" dirty="0"/>
              <a:t>Towards AUTHENTIC ASSESSMENT</a:t>
            </a:r>
          </a:p>
        </p:txBody>
      </p:sp>
      <p:sp>
        <p:nvSpPr>
          <p:cNvPr id="4" name="TextBox 3">
            <a:extLst>
              <a:ext uri="{FF2B5EF4-FFF2-40B4-BE49-F238E27FC236}">
                <a16:creationId xmlns:a16="http://schemas.microsoft.com/office/drawing/2014/main" id="{28B70DE3-E573-2286-70A1-38EA3377651A}"/>
              </a:ext>
            </a:extLst>
          </p:cNvPr>
          <p:cNvSpPr txBox="1"/>
          <p:nvPr/>
        </p:nvSpPr>
        <p:spPr>
          <a:xfrm>
            <a:off x="542955" y="1314451"/>
            <a:ext cx="11387107" cy="6047809"/>
          </a:xfrm>
          <a:prstGeom prst="rect">
            <a:avLst/>
          </a:prstGeom>
          <a:noFill/>
        </p:spPr>
        <p:txBody>
          <a:bodyPr wrap="square" rtlCol="0">
            <a:spAutoFit/>
          </a:bodyPr>
          <a:lstStyle/>
          <a:p>
            <a:pPr marL="457200" indent="-457200">
              <a:buFont typeface="Arial" panose="020B0604020202020204" pitchFamily="34" charset="0"/>
              <a:buChar char="•"/>
            </a:pPr>
            <a:r>
              <a:rPr lang="en-US" sz="3200" dirty="0"/>
              <a:t>Create multiple access points for students to engage with course content (in person and online discussions, presentations, variety of assignments, etc.)</a:t>
            </a:r>
          </a:p>
          <a:p>
            <a:pPr marL="457200" indent="-457200">
              <a:buFont typeface="Arial" panose="020B0604020202020204" pitchFamily="34" charset="0"/>
              <a:buChar char="•"/>
            </a:pPr>
            <a:r>
              <a:rPr lang="en-US" sz="3200" dirty="0"/>
              <a:t>Create a series of activities that develop and hone transferable skills (e.g. presentation and communication skills)</a:t>
            </a:r>
          </a:p>
          <a:p>
            <a:pPr marL="457200" indent="-457200">
              <a:buFont typeface="Arial" panose="020B0604020202020204" pitchFamily="34" charset="0"/>
              <a:buChar char="•"/>
            </a:pPr>
            <a:r>
              <a:rPr lang="en-US" sz="3200" dirty="0"/>
              <a:t>Separate the assessment of knowledge from the assessment of effort</a:t>
            </a:r>
          </a:p>
          <a:p>
            <a:pPr marL="457200" indent="-457200">
              <a:buFont typeface="Arial" panose="020B0604020202020204" pitchFamily="34" charset="0"/>
              <a:buChar char="•"/>
            </a:pPr>
            <a:r>
              <a:rPr lang="en-US" sz="3200" dirty="0"/>
              <a:t>Assessment happens all the time and not limited to exams or homework assignments </a:t>
            </a:r>
          </a:p>
          <a:p>
            <a:pPr marL="457200" indent="-457200">
              <a:buFont typeface="Arial" panose="020B0604020202020204" pitchFamily="34" charset="0"/>
              <a:buChar char="•"/>
            </a:pPr>
            <a:r>
              <a:rPr lang="en-US" sz="3200" dirty="0"/>
              <a:t>Incorporate feedback loops and reflection (e.g. peer review, reflection questions in exams, midterm progress reports)</a:t>
            </a:r>
          </a:p>
          <a:p>
            <a:pPr marL="457200" indent="-457200">
              <a:buFont typeface="Arial" panose="020B0604020202020204" pitchFamily="34" charset="0"/>
              <a:buChar char="•"/>
            </a:pPr>
            <a:endParaRPr lang="en-US" sz="3500" dirty="0"/>
          </a:p>
        </p:txBody>
      </p:sp>
    </p:spTree>
    <p:extLst>
      <p:ext uri="{BB962C8B-B14F-4D97-AF65-F5344CB8AC3E}">
        <p14:creationId xmlns:p14="http://schemas.microsoft.com/office/powerpoint/2010/main" val="92166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5506CA6-8EEB-C413-6336-D2371EAFCD57}"/>
              </a:ext>
            </a:extLst>
          </p:cNvPr>
          <p:cNvSpPr>
            <a:spLocks noChangeArrowheads="1"/>
          </p:cNvSpPr>
          <p:nvPr/>
        </p:nvSpPr>
        <p:spPr bwMode="auto">
          <a:xfrm>
            <a:off x="1040524" y="-327855"/>
            <a:ext cx="9801484" cy="11897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eaLnBrk="1" fontAlgn="base" hangingPunct="1">
              <a:spcAft>
                <a:spcPts val="600"/>
              </a:spcAft>
              <a:buClrTx/>
              <a:buSzTx/>
              <a:tabLst/>
            </a:pPr>
            <a:r>
              <a:rPr kumimoji="0" lang="en-US" altLang="en-US" sz="4800" b="0" i="0" u="none" strike="noStrike" cap="all" normalizeH="0" baseline="0" dirty="0">
                <a:ln w="3175" cmpd="sng">
                  <a:noFill/>
                </a:ln>
                <a:latin typeface="+mj-lt"/>
                <a:ea typeface="+mj-ea"/>
                <a:cs typeface="+mj-cs"/>
              </a:rPr>
              <a:t>Grading Criteria: Language Class</a:t>
            </a:r>
          </a:p>
        </p:txBody>
      </p:sp>
      <p:graphicFrame>
        <p:nvGraphicFramePr>
          <p:cNvPr id="2" name="Table 1">
            <a:extLst>
              <a:ext uri="{FF2B5EF4-FFF2-40B4-BE49-F238E27FC236}">
                <a16:creationId xmlns:a16="http://schemas.microsoft.com/office/drawing/2014/main" id="{279B1E19-C123-9DCA-15CE-B48BC53BC64A}"/>
              </a:ext>
            </a:extLst>
          </p:cNvPr>
          <p:cNvGraphicFramePr>
            <a:graphicFrameLocks noGrp="1"/>
          </p:cNvGraphicFramePr>
          <p:nvPr>
            <p:extLst>
              <p:ext uri="{D42A27DB-BD31-4B8C-83A1-F6EECF244321}">
                <p14:modId xmlns:p14="http://schemas.microsoft.com/office/powerpoint/2010/main" val="1401970766"/>
              </p:ext>
            </p:extLst>
          </p:nvPr>
        </p:nvGraphicFramePr>
        <p:xfrm>
          <a:off x="956441" y="783837"/>
          <a:ext cx="10510346" cy="5943600"/>
        </p:xfrm>
        <a:graphic>
          <a:graphicData uri="http://schemas.openxmlformats.org/drawingml/2006/table">
            <a:tbl>
              <a:tblPr firstRow="1" firstCol="1" bandRow="1" bandCol="1">
                <a:tableStyleId>{5C22544A-7EE6-4342-B048-85BDC9FD1C3A}</a:tableStyleId>
              </a:tblPr>
              <a:tblGrid>
                <a:gridCol w="5255173">
                  <a:extLst>
                    <a:ext uri="{9D8B030D-6E8A-4147-A177-3AD203B41FA5}">
                      <a16:colId xmlns:a16="http://schemas.microsoft.com/office/drawing/2014/main" val="2750237927"/>
                    </a:ext>
                  </a:extLst>
                </a:gridCol>
                <a:gridCol w="5255173">
                  <a:extLst>
                    <a:ext uri="{9D8B030D-6E8A-4147-A177-3AD203B41FA5}">
                      <a16:colId xmlns:a16="http://schemas.microsoft.com/office/drawing/2014/main" val="2430440232"/>
                    </a:ext>
                  </a:extLst>
                </a:gridCol>
              </a:tblGrid>
              <a:tr h="264875">
                <a:tc>
                  <a:txBody>
                    <a:bodyPr/>
                    <a:lstStyle/>
                    <a:p>
                      <a:pPr marL="0" marR="0">
                        <a:spcBef>
                          <a:spcPts val="0"/>
                        </a:spcBef>
                        <a:spcAft>
                          <a:spcPts val="0"/>
                        </a:spcAft>
                      </a:pPr>
                      <a:r>
                        <a:rPr lang="en-US" sz="2600">
                          <a:effectLst/>
                        </a:rPr>
                        <a:t>Language Mastery (50%)</a:t>
                      </a:r>
                      <a:endParaRPr lang="en-US" sz="26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600">
                          <a:effectLst/>
                        </a:rPr>
                        <a:t>Professional Skills (50%)</a:t>
                      </a:r>
                      <a:endParaRPr lang="en-US" sz="26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1825044"/>
                  </a:ext>
                </a:extLst>
              </a:tr>
              <a:tr h="4237992">
                <a:tc>
                  <a:txBody>
                    <a:bodyPr/>
                    <a:lstStyle/>
                    <a:p>
                      <a:pPr marL="342900" marR="0" lvl="0" indent="-342900">
                        <a:spcBef>
                          <a:spcPts val="0"/>
                        </a:spcBef>
                        <a:spcAft>
                          <a:spcPts val="0"/>
                        </a:spcAft>
                        <a:buFont typeface="Symbol" pitchFamily="2" charset="2"/>
                        <a:buChar char=""/>
                      </a:pPr>
                      <a:r>
                        <a:rPr lang="en-US" sz="2600" dirty="0">
                          <a:effectLst/>
                        </a:rPr>
                        <a:t>Reading (prepared; at sight)</a:t>
                      </a:r>
                    </a:p>
                    <a:p>
                      <a:pPr marL="342900" marR="0" lvl="0" indent="-342900">
                        <a:spcBef>
                          <a:spcPts val="0"/>
                        </a:spcBef>
                        <a:spcAft>
                          <a:spcPts val="0"/>
                        </a:spcAft>
                        <a:buFont typeface="Symbol" pitchFamily="2" charset="2"/>
                        <a:buChar char=""/>
                      </a:pPr>
                      <a:r>
                        <a:rPr lang="en-US" sz="2600" dirty="0">
                          <a:effectLst/>
                        </a:rPr>
                        <a:t>Translating (verbally; on paper)</a:t>
                      </a:r>
                    </a:p>
                    <a:p>
                      <a:pPr marL="342900" marR="0" lvl="0" indent="-342900">
                        <a:spcBef>
                          <a:spcPts val="0"/>
                        </a:spcBef>
                        <a:spcAft>
                          <a:spcPts val="0"/>
                        </a:spcAft>
                        <a:buFont typeface="Symbol" pitchFamily="2" charset="2"/>
                        <a:buChar char=""/>
                      </a:pPr>
                      <a:r>
                        <a:rPr lang="en-US" sz="2600" dirty="0">
                          <a:effectLst/>
                        </a:rPr>
                        <a:t>Morphology</a:t>
                      </a:r>
                    </a:p>
                    <a:p>
                      <a:pPr marL="342900" marR="0" lvl="0" indent="-342900">
                        <a:spcBef>
                          <a:spcPts val="0"/>
                        </a:spcBef>
                        <a:spcAft>
                          <a:spcPts val="0"/>
                        </a:spcAft>
                        <a:buFont typeface="Symbol" pitchFamily="2" charset="2"/>
                        <a:buChar char=""/>
                      </a:pPr>
                      <a:r>
                        <a:rPr lang="en-US" sz="2600" dirty="0">
                          <a:effectLst/>
                        </a:rPr>
                        <a:t>Vocabulary</a:t>
                      </a:r>
                    </a:p>
                    <a:p>
                      <a:pPr marL="342900" marR="0" lvl="0" indent="-342900">
                        <a:spcBef>
                          <a:spcPts val="0"/>
                        </a:spcBef>
                        <a:spcAft>
                          <a:spcPts val="0"/>
                        </a:spcAft>
                        <a:buFont typeface="Symbol" pitchFamily="2" charset="2"/>
                        <a:buChar char=""/>
                      </a:pPr>
                      <a:r>
                        <a:rPr lang="en-US" sz="2600" dirty="0">
                          <a:effectLst/>
                        </a:rPr>
                        <a:t>Syntax</a:t>
                      </a:r>
                    </a:p>
                    <a:p>
                      <a:pPr marL="342900" marR="0" lvl="0" indent="-342900">
                        <a:spcBef>
                          <a:spcPts val="0"/>
                        </a:spcBef>
                        <a:spcAft>
                          <a:spcPts val="0"/>
                        </a:spcAft>
                        <a:buFont typeface="Symbol" pitchFamily="2" charset="2"/>
                        <a:buChar char=""/>
                      </a:pPr>
                      <a:r>
                        <a:rPr lang="en-US" sz="2600" dirty="0">
                          <a:effectLst/>
                        </a:rPr>
                        <a:t>Composition</a:t>
                      </a:r>
                    </a:p>
                    <a:p>
                      <a:pPr marL="342900" marR="0" lvl="0" indent="-342900">
                        <a:spcBef>
                          <a:spcPts val="0"/>
                        </a:spcBef>
                        <a:spcAft>
                          <a:spcPts val="0"/>
                        </a:spcAft>
                        <a:buFont typeface="Symbol" pitchFamily="2" charset="2"/>
                        <a:buChar char=""/>
                      </a:pPr>
                      <a:r>
                        <a:rPr lang="en-US" sz="2600" dirty="0">
                          <a:effectLst/>
                        </a:rPr>
                        <a:t>Textual Analysis</a:t>
                      </a:r>
                    </a:p>
                    <a:p>
                      <a:pPr marL="342900" marR="0" lvl="0" indent="-342900">
                        <a:spcBef>
                          <a:spcPts val="0"/>
                        </a:spcBef>
                        <a:spcAft>
                          <a:spcPts val="0"/>
                        </a:spcAft>
                        <a:buFont typeface="Symbol" pitchFamily="2" charset="2"/>
                        <a:buChar char=""/>
                      </a:pPr>
                      <a:r>
                        <a:rPr lang="en-US" sz="2600" dirty="0">
                          <a:effectLst/>
                        </a:rPr>
                        <a:t>Explaining concepts to others</a:t>
                      </a:r>
                    </a:p>
                    <a:p>
                      <a:pPr marL="342900" marR="0" lvl="0" indent="-342900">
                        <a:spcBef>
                          <a:spcPts val="0"/>
                        </a:spcBef>
                        <a:spcAft>
                          <a:spcPts val="0"/>
                        </a:spcAft>
                        <a:buFont typeface="Symbol" pitchFamily="2" charset="2"/>
                        <a:buChar char=""/>
                      </a:pPr>
                      <a:r>
                        <a:rPr lang="en-US" sz="2600" dirty="0">
                          <a:effectLst/>
                        </a:rPr>
                        <a:t>Creating learning tools, including effective assessments and commentaries</a:t>
                      </a:r>
                    </a:p>
                    <a:p>
                      <a:pPr marL="342900" marR="0" lvl="0" indent="-342900">
                        <a:spcBef>
                          <a:spcPts val="0"/>
                        </a:spcBef>
                        <a:spcAft>
                          <a:spcPts val="0"/>
                        </a:spcAft>
                        <a:buFont typeface="Symbol" pitchFamily="2" charset="2"/>
                        <a:buChar char=""/>
                      </a:pPr>
                      <a:r>
                        <a:rPr lang="en-US" sz="2600" dirty="0">
                          <a:effectLst/>
                        </a:rPr>
                        <a:t>Applying knowledge to new scenarios (e.g. sight reading)</a:t>
                      </a:r>
                    </a:p>
                    <a:p>
                      <a:pPr marL="0" marR="0">
                        <a:spcBef>
                          <a:spcPts val="0"/>
                        </a:spcBef>
                        <a:spcAft>
                          <a:spcPts val="0"/>
                        </a:spcAft>
                      </a:pPr>
                      <a:r>
                        <a:rPr lang="en-US" sz="2600" dirty="0">
                          <a:effectLst/>
                        </a:rPr>
                        <a:t> </a:t>
                      </a:r>
                      <a:endParaRPr lang="en-US" sz="2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itchFamily="2" charset="2"/>
                        <a:buChar char=""/>
                      </a:pPr>
                      <a:r>
                        <a:rPr lang="en-US" sz="2600" dirty="0">
                          <a:effectLst/>
                        </a:rPr>
                        <a:t>Participation and Engagement</a:t>
                      </a:r>
                    </a:p>
                    <a:p>
                      <a:pPr marL="342900" marR="0" lvl="0" indent="-342900">
                        <a:spcBef>
                          <a:spcPts val="0"/>
                        </a:spcBef>
                        <a:spcAft>
                          <a:spcPts val="0"/>
                        </a:spcAft>
                        <a:buFont typeface="Symbol" pitchFamily="2" charset="2"/>
                        <a:buChar char=""/>
                      </a:pPr>
                      <a:r>
                        <a:rPr lang="en-US" sz="2600" dirty="0">
                          <a:effectLst/>
                        </a:rPr>
                        <a:t>Attendance (on time)</a:t>
                      </a:r>
                    </a:p>
                    <a:p>
                      <a:pPr marL="342900" marR="0" lvl="0" indent="-342900">
                        <a:spcBef>
                          <a:spcPts val="0"/>
                        </a:spcBef>
                        <a:spcAft>
                          <a:spcPts val="0"/>
                        </a:spcAft>
                        <a:buFont typeface="Symbol" pitchFamily="2" charset="2"/>
                        <a:buChar char=""/>
                      </a:pPr>
                      <a:r>
                        <a:rPr lang="en-US" sz="2600" dirty="0">
                          <a:effectLst/>
                        </a:rPr>
                        <a:t>Preparedness (quality of work)</a:t>
                      </a:r>
                    </a:p>
                    <a:p>
                      <a:pPr marL="342900" marR="0" lvl="0" indent="-342900">
                        <a:spcBef>
                          <a:spcPts val="0"/>
                        </a:spcBef>
                        <a:spcAft>
                          <a:spcPts val="0"/>
                        </a:spcAft>
                        <a:buFont typeface="Symbol" pitchFamily="2" charset="2"/>
                        <a:buChar char=""/>
                      </a:pPr>
                      <a:r>
                        <a:rPr lang="en-US" sz="2600" dirty="0">
                          <a:effectLst/>
                        </a:rPr>
                        <a:t>Meeting deadlines</a:t>
                      </a:r>
                    </a:p>
                    <a:p>
                      <a:pPr marL="342900" marR="0" lvl="0" indent="-342900">
                        <a:spcBef>
                          <a:spcPts val="0"/>
                        </a:spcBef>
                        <a:spcAft>
                          <a:spcPts val="0"/>
                        </a:spcAft>
                        <a:buFont typeface="Symbol" pitchFamily="2" charset="2"/>
                        <a:buChar char=""/>
                      </a:pPr>
                      <a:r>
                        <a:rPr lang="en-US" sz="2600" dirty="0">
                          <a:effectLst/>
                        </a:rPr>
                        <a:t>Completing assignments and assessments on time</a:t>
                      </a:r>
                    </a:p>
                    <a:p>
                      <a:pPr marL="342900" marR="0" lvl="0" indent="-342900">
                        <a:spcBef>
                          <a:spcPts val="0"/>
                        </a:spcBef>
                        <a:spcAft>
                          <a:spcPts val="0"/>
                        </a:spcAft>
                        <a:buFont typeface="Symbol" pitchFamily="2" charset="2"/>
                        <a:buChar char=""/>
                      </a:pPr>
                      <a:r>
                        <a:rPr lang="en-US" sz="2600" dirty="0">
                          <a:effectLst/>
                        </a:rPr>
                        <a:t>Writing Reports</a:t>
                      </a:r>
                    </a:p>
                    <a:p>
                      <a:pPr marL="342900" marR="0" lvl="0" indent="-342900">
                        <a:spcBef>
                          <a:spcPts val="0"/>
                        </a:spcBef>
                        <a:spcAft>
                          <a:spcPts val="0"/>
                        </a:spcAft>
                        <a:buFont typeface="Symbol" pitchFamily="2" charset="2"/>
                        <a:buChar char=""/>
                      </a:pPr>
                      <a:r>
                        <a:rPr lang="en-US" sz="2600" dirty="0">
                          <a:effectLst/>
                        </a:rPr>
                        <a:t>Working with peers</a:t>
                      </a:r>
                    </a:p>
                    <a:p>
                      <a:pPr marL="342900" marR="0" lvl="0" indent="-342900">
                        <a:spcBef>
                          <a:spcPts val="0"/>
                        </a:spcBef>
                        <a:spcAft>
                          <a:spcPts val="0"/>
                        </a:spcAft>
                        <a:buFont typeface="Symbol" pitchFamily="2" charset="2"/>
                        <a:buChar char=""/>
                      </a:pPr>
                      <a:r>
                        <a:rPr lang="en-US" sz="2600" dirty="0">
                          <a:effectLst/>
                        </a:rPr>
                        <a:t>Communicating (written/verbal; public/private)</a:t>
                      </a:r>
                    </a:p>
                    <a:p>
                      <a:pPr marL="342900" marR="0" lvl="0" indent="-342900">
                        <a:spcBef>
                          <a:spcPts val="0"/>
                        </a:spcBef>
                        <a:spcAft>
                          <a:spcPts val="0"/>
                        </a:spcAft>
                        <a:buFont typeface="Symbol" pitchFamily="2" charset="2"/>
                        <a:buChar char=""/>
                      </a:pPr>
                      <a:r>
                        <a:rPr lang="en-US" sz="2600" dirty="0">
                          <a:effectLst/>
                        </a:rPr>
                        <a:t>Presentations (formal/informal)</a:t>
                      </a:r>
                    </a:p>
                    <a:p>
                      <a:pPr marL="342900" marR="0" lvl="0" indent="-342900">
                        <a:spcBef>
                          <a:spcPts val="0"/>
                        </a:spcBef>
                        <a:spcAft>
                          <a:spcPts val="0"/>
                        </a:spcAft>
                        <a:buFont typeface="Symbol" pitchFamily="2" charset="2"/>
                        <a:buChar char=""/>
                      </a:pPr>
                      <a:r>
                        <a:rPr lang="en-US" sz="2600" dirty="0">
                          <a:effectLst/>
                        </a:rPr>
                        <a:t>Writing a Commentary</a:t>
                      </a:r>
                      <a:endParaRPr lang="en-US" sz="2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8584119"/>
                  </a:ext>
                </a:extLst>
              </a:tr>
            </a:tbl>
          </a:graphicData>
        </a:graphic>
      </p:graphicFrame>
    </p:spTree>
    <p:extLst>
      <p:ext uri="{BB962C8B-B14F-4D97-AF65-F5344CB8AC3E}">
        <p14:creationId xmlns:p14="http://schemas.microsoft.com/office/powerpoint/2010/main" val="261721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5506CA6-8EEB-C413-6336-D2371EAFCD57}"/>
              </a:ext>
            </a:extLst>
          </p:cNvPr>
          <p:cNvSpPr>
            <a:spLocks noChangeArrowheads="1"/>
          </p:cNvSpPr>
          <p:nvPr/>
        </p:nvSpPr>
        <p:spPr bwMode="auto">
          <a:xfrm>
            <a:off x="1536843" y="-338365"/>
            <a:ext cx="9121632" cy="11897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eaLnBrk="1" fontAlgn="base" hangingPunct="1">
              <a:spcAft>
                <a:spcPts val="600"/>
              </a:spcAft>
              <a:buClrTx/>
              <a:buSzTx/>
              <a:tabLst/>
            </a:pPr>
            <a:r>
              <a:rPr kumimoji="0" lang="en-US" altLang="en-US" sz="4800" b="0" i="0" u="none" strike="noStrike" cap="all" normalizeH="0" baseline="0" dirty="0">
                <a:ln w="3175" cmpd="sng">
                  <a:noFill/>
                </a:ln>
                <a:latin typeface="+mj-lt"/>
                <a:ea typeface="+mj-ea"/>
                <a:cs typeface="+mj-cs"/>
              </a:rPr>
              <a:t>Grading Criteria: Seminar Class</a:t>
            </a:r>
          </a:p>
        </p:txBody>
      </p:sp>
      <p:graphicFrame>
        <p:nvGraphicFramePr>
          <p:cNvPr id="5" name="Table 4">
            <a:extLst>
              <a:ext uri="{FF2B5EF4-FFF2-40B4-BE49-F238E27FC236}">
                <a16:creationId xmlns:a16="http://schemas.microsoft.com/office/drawing/2014/main" id="{37917AAF-ED63-04FB-B797-EC60D3193BC8}"/>
              </a:ext>
            </a:extLst>
          </p:cNvPr>
          <p:cNvGraphicFramePr>
            <a:graphicFrameLocks noGrp="1"/>
          </p:cNvGraphicFramePr>
          <p:nvPr>
            <p:extLst>
              <p:ext uri="{D42A27DB-BD31-4B8C-83A1-F6EECF244321}">
                <p14:modId xmlns:p14="http://schemas.microsoft.com/office/powerpoint/2010/main" val="3596469053"/>
              </p:ext>
            </p:extLst>
          </p:nvPr>
        </p:nvGraphicFramePr>
        <p:xfrm>
          <a:off x="1040524" y="760564"/>
          <a:ext cx="10297803" cy="5547360"/>
        </p:xfrm>
        <a:graphic>
          <a:graphicData uri="http://schemas.openxmlformats.org/drawingml/2006/table">
            <a:tbl>
              <a:tblPr firstRow="1" firstCol="1" bandRow="1" bandCol="1">
                <a:tableStyleId>{5C22544A-7EE6-4342-B048-85BDC9FD1C3A}</a:tableStyleId>
              </a:tblPr>
              <a:tblGrid>
                <a:gridCol w="5169052">
                  <a:extLst>
                    <a:ext uri="{9D8B030D-6E8A-4147-A177-3AD203B41FA5}">
                      <a16:colId xmlns:a16="http://schemas.microsoft.com/office/drawing/2014/main" val="3324373787"/>
                    </a:ext>
                  </a:extLst>
                </a:gridCol>
                <a:gridCol w="5128751">
                  <a:extLst>
                    <a:ext uri="{9D8B030D-6E8A-4147-A177-3AD203B41FA5}">
                      <a16:colId xmlns:a16="http://schemas.microsoft.com/office/drawing/2014/main" val="1888884478"/>
                    </a:ext>
                  </a:extLst>
                </a:gridCol>
              </a:tblGrid>
              <a:tr h="299629">
                <a:tc>
                  <a:txBody>
                    <a:bodyPr/>
                    <a:lstStyle/>
                    <a:p>
                      <a:pPr marL="0" marR="0">
                        <a:spcBef>
                          <a:spcPts val="0"/>
                        </a:spcBef>
                        <a:spcAft>
                          <a:spcPts val="0"/>
                        </a:spcAft>
                      </a:pPr>
                      <a:r>
                        <a:rPr lang="en-US" sz="2600" dirty="0">
                          <a:effectLst/>
                        </a:rPr>
                        <a:t>Content Mastery (50%)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92512" marR="92512" marT="0" marB="0"/>
                </a:tc>
                <a:tc>
                  <a:txBody>
                    <a:bodyPr/>
                    <a:lstStyle/>
                    <a:p>
                      <a:pPr marL="0" marR="0">
                        <a:spcBef>
                          <a:spcPts val="0"/>
                        </a:spcBef>
                        <a:spcAft>
                          <a:spcPts val="0"/>
                        </a:spcAft>
                      </a:pPr>
                      <a:r>
                        <a:rPr lang="en-US" sz="2600">
                          <a:effectLst/>
                        </a:rPr>
                        <a:t>Professional Skills (50%)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92512" marR="92512" marT="0" marB="0"/>
                </a:tc>
                <a:extLst>
                  <a:ext uri="{0D108BD9-81ED-4DB2-BD59-A6C34878D82A}">
                    <a16:rowId xmlns:a16="http://schemas.microsoft.com/office/drawing/2014/main" val="2232083964"/>
                  </a:ext>
                </a:extLst>
              </a:tr>
              <a:tr h="4794069">
                <a:tc>
                  <a:txBody>
                    <a:bodyPr/>
                    <a:lstStyle/>
                    <a:p>
                      <a:pPr marL="342900" marR="0" lvl="0" indent="-342900">
                        <a:spcBef>
                          <a:spcPts val="0"/>
                        </a:spcBef>
                        <a:spcAft>
                          <a:spcPts val="0"/>
                        </a:spcAft>
                        <a:buFont typeface="Symbol" pitchFamily="2" charset="2"/>
                        <a:buChar char=""/>
                      </a:pPr>
                      <a:r>
                        <a:rPr lang="en-US" sz="2600" dirty="0">
                          <a:effectLst/>
                        </a:rPr>
                        <a:t>Reading (prepared)</a:t>
                      </a:r>
                    </a:p>
                    <a:p>
                      <a:pPr marL="342900" marR="0" lvl="0" indent="-342900">
                        <a:spcBef>
                          <a:spcPts val="0"/>
                        </a:spcBef>
                        <a:spcAft>
                          <a:spcPts val="0"/>
                        </a:spcAft>
                        <a:buFont typeface="Symbol" pitchFamily="2" charset="2"/>
                        <a:buChar char=""/>
                      </a:pPr>
                      <a:r>
                        <a:rPr lang="en-US" sz="2600" dirty="0">
                          <a:effectLst/>
                        </a:rPr>
                        <a:t>Textual Analysis</a:t>
                      </a:r>
                    </a:p>
                    <a:p>
                      <a:pPr marL="342900" marR="0" lvl="0" indent="-342900">
                        <a:spcBef>
                          <a:spcPts val="0"/>
                        </a:spcBef>
                        <a:spcAft>
                          <a:spcPts val="0"/>
                        </a:spcAft>
                        <a:buFont typeface="Symbol" pitchFamily="2" charset="2"/>
                        <a:buChar char=""/>
                      </a:pPr>
                      <a:r>
                        <a:rPr lang="en-US" sz="2600" dirty="0">
                          <a:effectLst/>
                        </a:rPr>
                        <a:t>Explaining concepts to others</a:t>
                      </a:r>
                    </a:p>
                    <a:p>
                      <a:pPr marL="342900" marR="0" lvl="0" indent="-342900">
                        <a:spcBef>
                          <a:spcPts val="0"/>
                        </a:spcBef>
                        <a:spcAft>
                          <a:spcPts val="0"/>
                        </a:spcAft>
                        <a:buFont typeface="Symbol" pitchFamily="2" charset="2"/>
                        <a:buChar char=""/>
                      </a:pPr>
                      <a:r>
                        <a:rPr lang="en-US" sz="2600" dirty="0">
                          <a:effectLst/>
                        </a:rPr>
                        <a:t>Creating learning tools, including effective assessments and notes</a:t>
                      </a:r>
                    </a:p>
                    <a:p>
                      <a:pPr marL="342900" marR="0" lvl="0" indent="-342900">
                        <a:spcBef>
                          <a:spcPts val="0"/>
                        </a:spcBef>
                        <a:spcAft>
                          <a:spcPts val="0"/>
                        </a:spcAft>
                        <a:buFont typeface="Symbol" pitchFamily="2" charset="2"/>
                        <a:buChar char=""/>
                      </a:pPr>
                      <a:r>
                        <a:rPr lang="en-US" sz="2600" dirty="0">
                          <a:effectLst/>
                        </a:rPr>
                        <a:t>Applying knowledge to new scenarios</a:t>
                      </a:r>
                    </a:p>
                    <a:p>
                      <a:pPr marL="342900" marR="0" lvl="0" indent="-342900">
                        <a:spcBef>
                          <a:spcPts val="0"/>
                        </a:spcBef>
                        <a:spcAft>
                          <a:spcPts val="0"/>
                        </a:spcAft>
                        <a:buFont typeface="Symbol" pitchFamily="2" charset="2"/>
                        <a:buChar char=""/>
                      </a:pPr>
                      <a:r>
                        <a:rPr lang="en-US" sz="2600" dirty="0">
                          <a:effectLst/>
                        </a:rPr>
                        <a:t>Discussion of content (quality of comments in class and online)</a:t>
                      </a:r>
                    </a:p>
                    <a:p>
                      <a:pPr marL="342900" marR="0" lvl="0" indent="-342900">
                        <a:spcBef>
                          <a:spcPts val="0"/>
                        </a:spcBef>
                        <a:spcAft>
                          <a:spcPts val="0"/>
                        </a:spcAft>
                        <a:buFont typeface="Symbol" pitchFamily="2" charset="2"/>
                        <a:buChar char=""/>
                      </a:pPr>
                      <a:r>
                        <a:rPr lang="en-US" sz="2600" dirty="0">
                          <a:effectLst/>
                        </a:rPr>
                        <a:t>Writing Assignments</a:t>
                      </a:r>
                    </a:p>
                    <a:p>
                      <a:pPr marL="342900" marR="0" lvl="0" indent="-342900">
                        <a:spcBef>
                          <a:spcPts val="0"/>
                        </a:spcBef>
                        <a:spcAft>
                          <a:spcPts val="0"/>
                        </a:spcAft>
                        <a:buFont typeface="Symbol" pitchFamily="2" charset="2"/>
                        <a:buChar char=""/>
                      </a:pPr>
                      <a:r>
                        <a:rPr lang="en-US" sz="2600" dirty="0">
                          <a:effectLst/>
                        </a:rPr>
                        <a:t>Exams</a:t>
                      </a:r>
                    </a:p>
                    <a:p>
                      <a:pPr marL="342900" marR="0" lvl="0" indent="-342900">
                        <a:spcBef>
                          <a:spcPts val="0"/>
                        </a:spcBef>
                        <a:spcAft>
                          <a:spcPts val="0"/>
                        </a:spcAft>
                        <a:buFont typeface="Symbol" pitchFamily="2" charset="2"/>
                        <a:buChar char=""/>
                      </a:pPr>
                      <a:r>
                        <a:rPr lang="en-US" sz="2600" dirty="0">
                          <a:effectLst/>
                        </a:rPr>
                        <a:t>Presentations (formal/informal)</a:t>
                      </a:r>
                    </a:p>
                    <a:p>
                      <a:pPr marL="0" marR="0">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92512" marR="92512" marT="0" marB="0"/>
                </a:tc>
                <a:tc>
                  <a:txBody>
                    <a:bodyPr/>
                    <a:lstStyle/>
                    <a:p>
                      <a:pPr marL="342900" marR="0" lvl="0" indent="-342900">
                        <a:spcBef>
                          <a:spcPts val="0"/>
                        </a:spcBef>
                        <a:spcAft>
                          <a:spcPts val="0"/>
                        </a:spcAft>
                        <a:buFont typeface="Symbol" pitchFamily="2" charset="2"/>
                        <a:buChar char=""/>
                      </a:pPr>
                      <a:r>
                        <a:rPr lang="en-US" sz="2600" dirty="0">
                          <a:effectLst/>
                        </a:rPr>
                        <a:t>Participation and Engagement</a:t>
                      </a:r>
                    </a:p>
                    <a:p>
                      <a:pPr marL="342900" marR="0" lvl="0" indent="-342900">
                        <a:spcBef>
                          <a:spcPts val="0"/>
                        </a:spcBef>
                        <a:spcAft>
                          <a:spcPts val="0"/>
                        </a:spcAft>
                        <a:buFont typeface="Symbol" pitchFamily="2" charset="2"/>
                        <a:buChar char=""/>
                      </a:pPr>
                      <a:r>
                        <a:rPr lang="en-US" sz="2600" dirty="0">
                          <a:effectLst/>
                        </a:rPr>
                        <a:t>Attendance (on time)</a:t>
                      </a:r>
                    </a:p>
                    <a:p>
                      <a:pPr marL="342900" marR="0" lvl="0" indent="-342900">
                        <a:spcBef>
                          <a:spcPts val="0"/>
                        </a:spcBef>
                        <a:spcAft>
                          <a:spcPts val="0"/>
                        </a:spcAft>
                        <a:buFont typeface="Symbol" pitchFamily="2" charset="2"/>
                        <a:buChar char=""/>
                      </a:pPr>
                      <a:r>
                        <a:rPr lang="en-US" sz="2600" dirty="0">
                          <a:effectLst/>
                        </a:rPr>
                        <a:t>Preparedness (quality of work)</a:t>
                      </a:r>
                    </a:p>
                    <a:p>
                      <a:pPr marL="342900" marR="0" lvl="0" indent="-342900">
                        <a:spcBef>
                          <a:spcPts val="0"/>
                        </a:spcBef>
                        <a:spcAft>
                          <a:spcPts val="0"/>
                        </a:spcAft>
                        <a:buFont typeface="Symbol" pitchFamily="2" charset="2"/>
                        <a:buChar char=""/>
                      </a:pPr>
                      <a:r>
                        <a:rPr lang="en-US" sz="2600" dirty="0">
                          <a:effectLst/>
                        </a:rPr>
                        <a:t>Completing assignments and assessments on time</a:t>
                      </a:r>
                    </a:p>
                    <a:p>
                      <a:pPr marL="342900" marR="0" lvl="0" indent="-342900">
                        <a:spcBef>
                          <a:spcPts val="0"/>
                        </a:spcBef>
                        <a:spcAft>
                          <a:spcPts val="0"/>
                        </a:spcAft>
                        <a:buFont typeface="Symbol" pitchFamily="2" charset="2"/>
                        <a:buChar char=""/>
                      </a:pPr>
                      <a:r>
                        <a:rPr lang="en-US" sz="2600" dirty="0">
                          <a:effectLst/>
                        </a:rPr>
                        <a:t>Writing Assessments</a:t>
                      </a:r>
                    </a:p>
                    <a:p>
                      <a:pPr marL="342900" marR="0" lvl="0" indent="-342900">
                        <a:spcBef>
                          <a:spcPts val="0"/>
                        </a:spcBef>
                        <a:spcAft>
                          <a:spcPts val="0"/>
                        </a:spcAft>
                        <a:buFont typeface="Symbol" pitchFamily="2" charset="2"/>
                        <a:buChar char=""/>
                      </a:pPr>
                      <a:r>
                        <a:rPr lang="en-US" sz="2600" dirty="0">
                          <a:effectLst/>
                        </a:rPr>
                        <a:t>Working with peers</a:t>
                      </a:r>
                    </a:p>
                    <a:p>
                      <a:pPr marL="342900" marR="0" lvl="0" indent="-342900">
                        <a:spcBef>
                          <a:spcPts val="0"/>
                        </a:spcBef>
                        <a:spcAft>
                          <a:spcPts val="0"/>
                        </a:spcAft>
                        <a:buFont typeface="Symbol" pitchFamily="2" charset="2"/>
                        <a:buChar char=""/>
                      </a:pPr>
                      <a:r>
                        <a:rPr lang="en-US" sz="2600" dirty="0">
                          <a:effectLst/>
                        </a:rPr>
                        <a:t>Communicating (written/verbal; public/private)</a:t>
                      </a:r>
                    </a:p>
                    <a:p>
                      <a:pPr marL="342900" marR="0" lvl="0" indent="-342900">
                        <a:spcBef>
                          <a:spcPts val="0"/>
                        </a:spcBef>
                        <a:spcAft>
                          <a:spcPts val="0"/>
                        </a:spcAft>
                        <a:buFont typeface="Symbol" pitchFamily="2" charset="2"/>
                        <a:buChar char=""/>
                      </a:pPr>
                      <a:r>
                        <a:rPr lang="en-US" sz="2600" dirty="0">
                          <a:effectLst/>
                        </a:rPr>
                        <a:t>Presentations (formal/informal)</a:t>
                      </a:r>
                    </a:p>
                    <a:p>
                      <a:pPr marL="342900" marR="0" lvl="0" indent="-342900">
                        <a:spcBef>
                          <a:spcPts val="0"/>
                        </a:spcBef>
                        <a:spcAft>
                          <a:spcPts val="0"/>
                        </a:spcAft>
                        <a:buFont typeface="Symbol" pitchFamily="2" charset="2"/>
                        <a:buChar char=""/>
                      </a:pPr>
                      <a:r>
                        <a:rPr lang="en-US" sz="2600" dirty="0">
                          <a:effectLst/>
                        </a:rPr>
                        <a:t>Note-taking </a:t>
                      </a:r>
                    </a:p>
                    <a:p>
                      <a:pPr marL="342900" marR="0" lvl="0" indent="-342900">
                        <a:spcBef>
                          <a:spcPts val="0"/>
                        </a:spcBef>
                        <a:spcAft>
                          <a:spcPts val="0"/>
                        </a:spcAft>
                        <a:buFont typeface="Symbol" pitchFamily="2" charset="2"/>
                        <a:buChar char=""/>
                      </a:pPr>
                      <a:r>
                        <a:rPr lang="en-US" sz="2600" dirty="0">
                          <a:effectLst/>
                        </a:rPr>
                        <a:t>Time Management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92512" marR="92512" marT="0" marB="0"/>
                </a:tc>
                <a:extLst>
                  <a:ext uri="{0D108BD9-81ED-4DB2-BD59-A6C34878D82A}">
                    <a16:rowId xmlns:a16="http://schemas.microsoft.com/office/drawing/2014/main" val="2932104118"/>
                  </a:ext>
                </a:extLst>
              </a:tr>
            </a:tbl>
          </a:graphicData>
        </a:graphic>
      </p:graphicFrame>
    </p:spTree>
    <p:extLst>
      <p:ext uri="{BB962C8B-B14F-4D97-AF65-F5344CB8AC3E}">
        <p14:creationId xmlns:p14="http://schemas.microsoft.com/office/powerpoint/2010/main" val="277678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5506CA6-8EEB-C413-6336-D2371EAFCD57}"/>
              </a:ext>
            </a:extLst>
          </p:cNvPr>
          <p:cNvSpPr>
            <a:spLocks noChangeArrowheads="1"/>
          </p:cNvSpPr>
          <p:nvPr/>
        </p:nvSpPr>
        <p:spPr bwMode="auto">
          <a:xfrm>
            <a:off x="1436827" y="-395517"/>
            <a:ext cx="8668702" cy="11897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eaLnBrk="1" fontAlgn="base" hangingPunct="1">
              <a:spcAft>
                <a:spcPts val="600"/>
              </a:spcAft>
              <a:buClrTx/>
              <a:buSzTx/>
              <a:tabLst/>
            </a:pPr>
            <a:r>
              <a:rPr kumimoji="0" lang="en-US" altLang="en-US" sz="4800" b="0" i="0" u="none" strike="noStrike" cap="all" normalizeH="0" baseline="0" dirty="0">
                <a:ln w="3175" cmpd="sng">
                  <a:noFill/>
                </a:ln>
                <a:latin typeface="+mj-lt"/>
                <a:ea typeface="+mj-ea"/>
                <a:cs typeface="+mj-cs"/>
              </a:rPr>
              <a:t>Sample: Midterm report</a:t>
            </a:r>
          </a:p>
        </p:txBody>
      </p:sp>
      <p:graphicFrame>
        <p:nvGraphicFramePr>
          <p:cNvPr id="2" name="Table 1">
            <a:extLst>
              <a:ext uri="{FF2B5EF4-FFF2-40B4-BE49-F238E27FC236}">
                <a16:creationId xmlns:a16="http://schemas.microsoft.com/office/drawing/2014/main" id="{E1003F02-3288-A812-E3B2-A35DF8EE3705}"/>
              </a:ext>
            </a:extLst>
          </p:cNvPr>
          <p:cNvGraphicFramePr>
            <a:graphicFrameLocks noGrp="1"/>
          </p:cNvGraphicFramePr>
          <p:nvPr>
            <p:extLst>
              <p:ext uri="{D42A27DB-BD31-4B8C-83A1-F6EECF244321}">
                <p14:modId xmlns:p14="http://schemas.microsoft.com/office/powerpoint/2010/main" val="1531384854"/>
              </p:ext>
            </p:extLst>
          </p:nvPr>
        </p:nvGraphicFramePr>
        <p:xfrm>
          <a:off x="236934" y="705608"/>
          <a:ext cx="11764565" cy="6217920"/>
        </p:xfrm>
        <a:graphic>
          <a:graphicData uri="http://schemas.openxmlformats.org/drawingml/2006/table">
            <a:tbl>
              <a:tblPr firstRow="1" firstCol="1" bandRow="1">
                <a:tableStyleId>{5C22544A-7EE6-4342-B048-85BDC9FD1C3A}</a:tableStyleId>
              </a:tblPr>
              <a:tblGrid>
                <a:gridCol w="1483467">
                  <a:extLst>
                    <a:ext uri="{9D8B030D-6E8A-4147-A177-3AD203B41FA5}">
                      <a16:colId xmlns:a16="http://schemas.microsoft.com/office/drawing/2014/main" val="3134032285"/>
                    </a:ext>
                  </a:extLst>
                </a:gridCol>
                <a:gridCol w="10281098">
                  <a:extLst>
                    <a:ext uri="{9D8B030D-6E8A-4147-A177-3AD203B41FA5}">
                      <a16:colId xmlns:a16="http://schemas.microsoft.com/office/drawing/2014/main" val="1879426399"/>
                    </a:ext>
                  </a:extLst>
                </a:gridCol>
              </a:tblGrid>
              <a:tr h="349299">
                <a:tc>
                  <a:txBody>
                    <a:bodyPr/>
                    <a:lstStyle/>
                    <a:p>
                      <a:pPr marL="0" marR="0">
                        <a:spcBef>
                          <a:spcPts val="0"/>
                        </a:spcBef>
                        <a:spcAft>
                          <a:spcPts val="0"/>
                        </a:spcAft>
                      </a:pPr>
                      <a:r>
                        <a:rPr lang="en-US" sz="1800" kern="1200">
                          <a:solidFill>
                            <a:schemeClr val="dk1"/>
                          </a:solidFill>
                          <a:effectLst/>
                          <a:latin typeface="+mn-lt"/>
                          <a:ea typeface="+mn-ea"/>
                          <a:cs typeface="+mn-cs"/>
                        </a:rPr>
                        <a:t>Name</a:t>
                      </a:r>
                    </a:p>
                  </a:txBody>
                  <a:tcPr marL="34796" marR="34796" marT="0" marB="0"/>
                </a:tc>
                <a:tc>
                  <a:txBody>
                    <a:bodyPr/>
                    <a:lstStyle/>
                    <a:p>
                      <a:pPr marL="0" marR="0">
                        <a:spcBef>
                          <a:spcPts val="0"/>
                        </a:spcBef>
                        <a:spcAft>
                          <a:spcPts val="0"/>
                        </a:spcAft>
                      </a:pPr>
                      <a:r>
                        <a:rPr lang="en-US" sz="1200" dirty="0">
                          <a:effectLst/>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796" marR="34796" marT="0" marB="0"/>
                </a:tc>
                <a:extLst>
                  <a:ext uri="{0D108BD9-81ED-4DB2-BD59-A6C34878D82A}">
                    <a16:rowId xmlns:a16="http://schemas.microsoft.com/office/drawing/2014/main" val="950265415"/>
                  </a:ext>
                </a:extLst>
              </a:tr>
              <a:tr h="5588785">
                <a:tc>
                  <a:txBody>
                    <a:bodyPr/>
                    <a:lstStyle/>
                    <a:p>
                      <a:pPr marL="0" marR="0">
                        <a:spcBef>
                          <a:spcPts val="0"/>
                        </a:spcBef>
                        <a:spcAft>
                          <a:spcPts val="0"/>
                        </a:spcAft>
                      </a:pPr>
                      <a:r>
                        <a:rPr lang="en-US" sz="1800" kern="1200" dirty="0">
                          <a:solidFill>
                            <a:schemeClr val="dk1"/>
                          </a:solidFill>
                          <a:effectLst/>
                          <a:latin typeface="+mn-lt"/>
                          <a:ea typeface="+mn-ea"/>
                          <a:cs typeface="+mn-cs"/>
                        </a:rPr>
                        <a:t>Feedback</a:t>
                      </a:r>
                    </a:p>
                  </a:txBody>
                  <a:tcPr marL="34796" marR="34796" marT="0" marB="0"/>
                </a:tc>
                <a:tc>
                  <a:txBody>
                    <a:bodyPr/>
                    <a:lstStyle/>
                    <a:p>
                      <a:pPr marL="0" marR="0">
                        <a:spcBef>
                          <a:spcPts val="0"/>
                        </a:spcBef>
                        <a:spcAft>
                          <a:spcPts val="0"/>
                        </a:spcAft>
                      </a:pPr>
                      <a:r>
                        <a:rPr lang="en-US" sz="1800" b="1" kern="1200" dirty="0">
                          <a:solidFill>
                            <a:schemeClr val="dk1"/>
                          </a:solidFill>
                          <a:effectLst/>
                          <a:latin typeface="+mn-lt"/>
                          <a:ea typeface="+mn-ea"/>
                          <a:cs typeface="+mn-cs"/>
                        </a:rPr>
                        <a:t>General</a:t>
                      </a:r>
                    </a:p>
                    <a:p>
                      <a:pPr marL="0" marR="0">
                        <a:spcBef>
                          <a:spcPts val="0"/>
                        </a:spcBef>
                        <a:spcAft>
                          <a:spcPts val="0"/>
                        </a:spcAft>
                      </a:pPr>
                      <a:r>
                        <a:rPr lang="en-US" sz="1800" kern="1200" dirty="0">
                          <a:solidFill>
                            <a:schemeClr val="dk1"/>
                          </a:solidFill>
                          <a:effectLst/>
                          <a:latin typeface="+mn-lt"/>
                          <a:ea typeface="+mn-ea"/>
                          <a:cs typeface="+mn-cs"/>
                        </a:rPr>
                        <a:t>Your performance in this class is stellar. You bring smart questions and analyses to each work and do a good job of close reading and synthesizing ideas. You readily volunteer your ideas and thoughts during class time discussions and consistently give thoughtful replies and responses to classmates on the forums. You have missed some assignments, and it would be great to hear you speak up more in class. In general, you are a joy to have in class. Keep up the great work!</a:t>
                      </a:r>
                    </a:p>
                    <a:p>
                      <a:pPr marL="0" marR="0">
                        <a:spcBef>
                          <a:spcPts val="0"/>
                        </a:spcBef>
                        <a:spcAft>
                          <a:spcPts val="0"/>
                        </a:spcAft>
                      </a:pPr>
                      <a:r>
                        <a:rPr lang="en-US" sz="1800" kern="1200" dirty="0">
                          <a:solidFill>
                            <a:schemeClr val="dk1"/>
                          </a:solidFill>
                          <a:effectLst/>
                          <a:latin typeface="+mn-lt"/>
                          <a:ea typeface="+mn-ea"/>
                          <a:cs typeface="+mn-cs"/>
                        </a:rPr>
                        <a:t> </a:t>
                      </a:r>
                    </a:p>
                    <a:p>
                      <a:pPr marL="0" marR="0">
                        <a:spcBef>
                          <a:spcPts val="0"/>
                        </a:spcBef>
                        <a:spcAft>
                          <a:spcPts val="0"/>
                        </a:spcAft>
                      </a:pPr>
                      <a:r>
                        <a:rPr lang="en-US" sz="1800" u="sng" kern="1200" dirty="0">
                          <a:solidFill>
                            <a:schemeClr val="dk1"/>
                          </a:solidFill>
                          <a:effectLst/>
                          <a:latin typeface="+mn-lt"/>
                          <a:ea typeface="+mn-ea"/>
                          <a:cs typeface="+mn-cs"/>
                        </a:rPr>
                        <a:t>Areas of Strength</a:t>
                      </a:r>
                      <a:r>
                        <a:rPr lang="en-US" sz="1800" kern="1200" dirty="0">
                          <a:solidFill>
                            <a:schemeClr val="dk1"/>
                          </a:solidFill>
                          <a:effectLst/>
                          <a:latin typeface="+mn-lt"/>
                          <a:ea typeface="+mn-ea"/>
                          <a:cs typeface="+mn-cs"/>
                        </a:rPr>
                        <a:t>:</a:t>
                      </a:r>
                    </a:p>
                    <a:p>
                      <a:pPr marL="0" marR="0">
                        <a:spcBef>
                          <a:spcPts val="0"/>
                        </a:spcBef>
                        <a:spcAft>
                          <a:spcPts val="0"/>
                        </a:spcAft>
                      </a:pPr>
                      <a:r>
                        <a:rPr lang="en-US" sz="1800" kern="1200" dirty="0">
                          <a:solidFill>
                            <a:schemeClr val="dk1"/>
                          </a:solidFill>
                          <a:effectLst/>
                          <a:latin typeface="+mn-lt"/>
                          <a:ea typeface="+mn-ea"/>
                          <a:cs typeface="+mn-cs"/>
                        </a:rPr>
                        <a:t>The following are the areas in which you have shown particular strength.</a:t>
                      </a:r>
                    </a:p>
                    <a:p>
                      <a:pPr marL="0" marR="0">
                        <a:spcBef>
                          <a:spcPts val="0"/>
                        </a:spcBef>
                        <a:spcAft>
                          <a:spcPts val="0"/>
                        </a:spcAft>
                      </a:pPr>
                      <a:r>
                        <a:rPr lang="en-US" sz="1800" kern="1200" dirty="0">
                          <a:solidFill>
                            <a:schemeClr val="dk1"/>
                          </a:solidFill>
                          <a:effectLst/>
                          <a:latin typeface="+mn-lt"/>
                          <a:ea typeface="+mn-ea"/>
                          <a:cs typeface="+mn-cs"/>
                        </a:rPr>
                        <a:t> </a:t>
                      </a:r>
                      <a:r>
                        <a:rPr lang="en-US" sz="1800" i="1" kern="1200" dirty="0">
                          <a:solidFill>
                            <a:schemeClr val="dk1"/>
                          </a:solidFill>
                          <a:effectLst/>
                          <a:latin typeface="+mn-lt"/>
                          <a:ea typeface="+mn-ea"/>
                          <a:cs typeface="+mn-cs"/>
                        </a:rPr>
                        <a:t>Content Mastery</a:t>
                      </a:r>
                    </a:p>
                    <a:p>
                      <a:pPr marL="342900" marR="0" lvl="0" indent="-342900" algn="l" defTabSz="457200" rtl="0" eaLnBrk="1" latinLnBrk="0" hangingPunct="1">
                        <a:spcBef>
                          <a:spcPts val="0"/>
                        </a:spcBef>
                        <a:spcAft>
                          <a:spcPts val="0"/>
                        </a:spcAft>
                        <a:buFont typeface="Symbol" pitchFamily="2" charset="2"/>
                        <a:buChar char=""/>
                      </a:pPr>
                      <a:r>
                        <a:rPr lang="en-US" sz="1800" kern="1200" dirty="0">
                          <a:solidFill>
                            <a:schemeClr val="dk1"/>
                          </a:solidFill>
                          <a:effectLst/>
                          <a:latin typeface="+mn-lt"/>
                          <a:ea typeface="+mn-ea"/>
                          <a:cs typeface="+mn-cs"/>
                        </a:rPr>
                        <a:t>Textual Analysis</a:t>
                      </a:r>
                    </a:p>
                    <a:p>
                      <a:pPr marL="342900" marR="0" lvl="0" indent="-342900" algn="l" defTabSz="457200" rtl="0" eaLnBrk="1" latinLnBrk="0" hangingPunct="1">
                        <a:spcBef>
                          <a:spcPts val="0"/>
                        </a:spcBef>
                        <a:spcAft>
                          <a:spcPts val="0"/>
                        </a:spcAft>
                        <a:buFont typeface="Symbol" pitchFamily="2" charset="2"/>
                        <a:buChar char=""/>
                      </a:pPr>
                      <a:r>
                        <a:rPr lang="en-US" sz="1800" kern="1200" dirty="0">
                          <a:solidFill>
                            <a:schemeClr val="dk1"/>
                          </a:solidFill>
                          <a:effectLst/>
                          <a:latin typeface="+mn-lt"/>
                          <a:ea typeface="+mn-ea"/>
                          <a:cs typeface="+mn-cs"/>
                        </a:rPr>
                        <a:t>Creating learning tools, including effective assessments and notes</a:t>
                      </a:r>
                    </a:p>
                    <a:p>
                      <a:pPr marL="0" marR="0">
                        <a:spcBef>
                          <a:spcPts val="0"/>
                        </a:spcBef>
                        <a:spcAft>
                          <a:spcPts val="0"/>
                        </a:spcAft>
                      </a:pPr>
                      <a:r>
                        <a:rPr lang="en-US" sz="1800" i="1" kern="1200" dirty="0">
                          <a:solidFill>
                            <a:schemeClr val="dk1"/>
                          </a:solidFill>
                          <a:effectLst/>
                          <a:latin typeface="+mn-lt"/>
                          <a:ea typeface="+mn-ea"/>
                          <a:cs typeface="+mn-cs"/>
                        </a:rPr>
                        <a:t>Professional Skills</a:t>
                      </a:r>
                    </a:p>
                    <a:p>
                      <a:pPr marL="342900" marR="0" lvl="0" indent="-342900">
                        <a:spcBef>
                          <a:spcPts val="0"/>
                        </a:spcBef>
                        <a:spcAft>
                          <a:spcPts val="0"/>
                        </a:spcAft>
                        <a:buFont typeface="Symbol" pitchFamily="2" charset="2"/>
                        <a:buChar char=""/>
                      </a:pPr>
                      <a:r>
                        <a:rPr lang="en-US" sz="1800" kern="1200" dirty="0">
                          <a:solidFill>
                            <a:schemeClr val="dk1"/>
                          </a:solidFill>
                          <a:effectLst/>
                          <a:latin typeface="+mn-lt"/>
                          <a:ea typeface="+mn-ea"/>
                          <a:cs typeface="+mn-cs"/>
                        </a:rPr>
                        <a:t>Preparedness (quality of work)</a:t>
                      </a:r>
                    </a:p>
                    <a:p>
                      <a:pPr marL="342900" marR="0" lvl="0" indent="-342900">
                        <a:spcBef>
                          <a:spcPts val="0"/>
                        </a:spcBef>
                        <a:spcAft>
                          <a:spcPts val="0"/>
                        </a:spcAft>
                        <a:buFont typeface="Symbol" pitchFamily="2" charset="2"/>
                        <a:buChar char=""/>
                      </a:pPr>
                      <a:r>
                        <a:rPr lang="en-US" sz="1800" kern="1200" dirty="0">
                          <a:solidFill>
                            <a:schemeClr val="dk1"/>
                          </a:solidFill>
                          <a:effectLst/>
                          <a:latin typeface="+mn-lt"/>
                          <a:ea typeface="+mn-ea"/>
                          <a:cs typeface="+mn-cs"/>
                        </a:rPr>
                        <a:t>Completing assignments and assessments on time</a:t>
                      </a:r>
                    </a:p>
                    <a:p>
                      <a:pPr marL="342900" marR="0" lvl="0" indent="-342900">
                        <a:spcBef>
                          <a:spcPts val="0"/>
                        </a:spcBef>
                        <a:spcAft>
                          <a:spcPts val="0"/>
                        </a:spcAft>
                        <a:buFont typeface="Symbol" pitchFamily="2" charset="2"/>
                        <a:buChar char=""/>
                      </a:pPr>
                      <a:r>
                        <a:rPr lang="en-US" sz="1800" kern="1200" dirty="0">
                          <a:solidFill>
                            <a:schemeClr val="dk1"/>
                          </a:solidFill>
                          <a:effectLst/>
                          <a:latin typeface="+mn-lt"/>
                          <a:ea typeface="+mn-ea"/>
                          <a:cs typeface="+mn-cs"/>
                        </a:rPr>
                        <a:t>Working with peers</a:t>
                      </a:r>
                    </a:p>
                    <a:p>
                      <a:pPr marL="0" marR="0">
                        <a:spcBef>
                          <a:spcPts val="0"/>
                        </a:spcBef>
                        <a:spcAft>
                          <a:spcPts val="0"/>
                        </a:spcAft>
                      </a:pPr>
                      <a:r>
                        <a:rPr lang="en-US" sz="1200" dirty="0">
                          <a:effectLst/>
                        </a:rPr>
                        <a:t> </a:t>
                      </a:r>
                    </a:p>
                    <a:p>
                      <a:pPr marL="0" marR="0">
                        <a:spcBef>
                          <a:spcPts val="0"/>
                        </a:spcBef>
                        <a:spcAft>
                          <a:spcPts val="0"/>
                        </a:spcAft>
                      </a:pPr>
                      <a:r>
                        <a:rPr lang="en-US" sz="1800" u="sng" kern="1200" dirty="0">
                          <a:solidFill>
                            <a:schemeClr val="dk1"/>
                          </a:solidFill>
                          <a:effectLst/>
                          <a:latin typeface="+mn-lt"/>
                          <a:ea typeface="+mn-ea"/>
                          <a:cs typeface="+mn-cs"/>
                        </a:rPr>
                        <a:t>Growth Areas</a:t>
                      </a:r>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Keep doing what you are doing! The following is an area in which you have room to improve:</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Volunteering to ask questions and present more in class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Consistency in participation and engagement, especially on the forum</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796" marR="34796" marT="0" marB="0"/>
                </a:tc>
                <a:extLst>
                  <a:ext uri="{0D108BD9-81ED-4DB2-BD59-A6C34878D82A}">
                    <a16:rowId xmlns:a16="http://schemas.microsoft.com/office/drawing/2014/main" val="3323146566"/>
                  </a:ext>
                </a:extLst>
              </a:tr>
            </a:tbl>
          </a:graphicData>
        </a:graphic>
      </p:graphicFrame>
    </p:spTree>
    <p:extLst>
      <p:ext uri="{BB962C8B-B14F-4D97-AF65-F5344CB8AC3E}">
        <p14:creationId xmlns:p14="http://schemas.microsoft.com/office/powerpoint/2010/main" val="537747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5506CA6-8EEB-C413-6336-D2371EAFCD57}"/>
              </a:ext>
            </a:extLst>
          </p:cNvPr>
          <p:cNvSpPr>
            <a:spLocks noChangeArrowheads="1"/>
          </p:cNvSpPr>
          <p:nvPr/>
        </p:nvSpPr>
        <p:spPr bwMode="auto">
          <a:xfrm>
            <a:off x="1265380" y="0"/>
            <a:ext cx="9264507" cy="11897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eaLnBrk="1" fontAlgn="base" hangingPunct="1">
              <a:spcAft>
                <a:spcPts val="600"/>
              </a:spcAft>
              <a:buClrTx/>
              <a:buSzTx/>
              <a:tabLst/>
            </a:pPr>
            <a:r>
              <a:rPr kumimoji="0" lang="en-US" altLang="en-US" sz="4800" b="0" i="0" u="none" strike="noStrike" cap="all" normalizeH="0" baseline="0" dirty="0">
                <a:ln w="3175" cmpd="sng">
                  <a:noFill/>
                </a:ln>
                <a:latin typeface="+mj-lt"/>
                <a:ea typeface="+mj-ea"/>
                <a:cs typeface="+mj-cs"/>
              </a:rPr>
              <a:t>Sample: Midterm report (cont.)</a:t>
            </a:r>
          </a:p>
        </p:txBody>
      </p:sp>
      <p:graphicFrame>
        <p:nvGraphicFramePr>
          <p:cNvPr id="2" name="Table 1">
            <a:extLst>
              <a:ext uri="{FF2B5EF4-FFF2-40B4-BE49-F238E27FC236}">
                <a16:creationId xmlns:a16="http://schemas.microsoft.com/office/drawing/2014/main" id="{E1003F02-3288-A812-E3B2-A35DF8EE3705}"/>
              </a:ext>
            </a:extLst>
          </p:cNvPr>
          <p:cNvGraphicFramePr>
            <a:graphicFrameLocks noGrp="1"/>
          </p:cNvGraphicFramePr>
          <p:nvPr>
            <p:extLst>
              <p:ext uri="{D42A27DB-BD31-4B8C-83A1-F6EECF244321}">
                <p14:modId xmlns:p14="http://schemas.microsoft.com/office/powerpoint/2010/main" val="3427845117"/>
              </p:ext>
            </p:extLst>
          </p:nvPr>
        </p:nvGraphicFramePr>
        <p:xfrm>
          <a:off x="473869" y="1394263"/>
          <a:ext cx="11244261" cy="3286322"/>
        </p:xfrm>
        <a:graphic>
          <a:graphicData uri="http://schemas.openxmlformats.org/drawingml/2006/table">
            <a:tbl>
              <a:tblPr firstRow="1" firstCol="1" bandRow="1">
                <a:tableStyleId>{5C22544A-7EE6-4342-B048-85BDC9FD1C3A}</a:tableStyleId>
              </a:tblPr>
              <a:tblGrid>
                <a:gridCol w="1417859">
                  <a:extLst>
                    <a:ext uri="{9D8B030D-6E8A-4147-A177-3AD203B41FA5}">
                      <a16:colId xmlns:a16="http://schemas.microsoft.com/office/drawing/2014/main" val="3134032285"/>
                    </a:ext>
                  </a:extLst>
                </a:gridCol>
                <a:gridCol w="9826402">
                  <a:extLst>
                    <a:ext uri="{9D8B030D-6E8A-4147-A177-3AD203B41FA5}">
                      <a16:colId xmlns:a16="http://schemas.microsoft.com/office/drawing/2014/main" val="1879426399"/>
                    </a:ext>
                  </a:extLst>
                </a:gridCol>
              </a:tblGrid>
              <a:tr h="146354">
                <a:tc>
                  <a:txBody>
                    <a:bodyPr/>
                    <a:lstStyle/>
                    <a:p>
                      <a:pPr marL="0" marR="0">
                        <a:spcBef>
                          <a:spcPts val="0"/>
                        </a:spcBef>
                        <a:spcAft>
                          <a:spcPts val="0"/>
                        </a:spcAft>
                      </a:pPr>
                      <a:r>
                        <a:rPr lang="en-US" sz="2400" kern="1200" dirty="0">
                          <a:solidFill>
                            <a:schemeClr val="dk1"/>
                          </a:solidFill>
                          <a:effectLst/>
                          <a:latin typeface="+mn-lt"/>
                          <a:ea typeface="+mn-ea"/>
                          <a:cs typeface="+mn-cs"/>
                        </a:rPr>
                        <a:t>Name</a:t>
                      </a:r>
                    </a:p>
                  </a:txBody>
                  <a:tcPr marL="34796" marR="34796" marT="0" marB="0"/>
                </a:tc>
                <a:tc>
                  <a:txBody>
                    <a:bodyPr/>
                    <a:lstStyle/>
                    <a:p>
                      <a:pPr marL="0" marR="0">
                        <a:spcBef>
                          <a:spcPts val="0"/>
                        </a:spcBef>
                        <a:spcAft>
                          <a:spcPts val="0"/>
                        </a:spcAft>
                      </a:pPr>
                      <a:r>
                        <a:rPr lang="en-US" sz="2400" dirty="0">
                          <a:effectLst/>
                        </a:rPr>
                        <a:t> </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4796" marR="34796" marT="0" marB="0"/>
                </a:tc>
                <a:extLst>
                  <a:ext uri="{0D108BD9-81ED-4DB2-BD59-A6C34878D82A}">
                    <a16:rowId xmlns:a16="http://schemas.microsoft.com/office/drawing/2014/main" val="950265415"/>
                  </a:ext>
                </a:extLst>
              </a:tr>
              <a:tr h="2554802">
                <a:tc>
                  <a:txBody>
                    <a:bodyPr/>
                    <a:lstStyle/>
                    <a:p>
                      <a:pPr marL="0" marR="0">
                        <a:spcBef>
                          <a:spcPts val="0"/>
                        </a:spcBef>
                        <a:spcAft>
                          <a:spcPts val="0"/>
                        </a:spcAft>
                      </a:pPr>
                      <a:r>
                        <a:rPr lang="en-US" sz="2400" kern="1200" dirty="0">
                          <a:solidFill>
                            <a:schemeClr val="dk1"/>
                          </a:solidFill>
                          <a:effectLst/>
                          <a:latin typeface="+mn-lt"/>
                          <a:ea typeface="+mn-ea"/>
                          <a:cs typeface="+mn-cs"/>
                        </a:rPr>
                        <a:t>Grade</a:t>
                      </a:r>
                    </a:p>
                  </a:txBody>
                  <a:tcPr marL="34796" marR="34796" marT="0" marB="0"/>
                </a:tc>
                <a:tc>
                  <a:txBody>
                    <a:bodyPr/>
                    <a:lstStyle/>
                    <a:p>
                      <a:pPr marL="0" marR="0">
                        <a:spcBef>
                          <a:spcPts val="0"/>
                        </a:spcBef>
                        <a:spcAft>
                          <a:spcPts val="0"/>
                        </a:spcAft>
                      </a:pPr>
                      <a:r>
                        <a:rPr lang="en-US" sz="2400" kern="1200" dirty="0">
                          <a:solidFill>
                            <a:schemeClr val="dk1"/>
                          </a:solidFill>
                          <a:effectLst/>
                          <a:latin typeface="+mn-lt"/>
                          <a:ea typeface="+mn-ea"/>
                          <a:cs typeface="+mn-cs"/>
                        </a:rPr>
                        <a:t>Content Mastery: B+</a:t>
                      </a:r>
                    </a:p>
                    <a:p>
                      <a:pPr marL="0" marR="0">
                        <a:spcBef>
                          <a:spcPts val="0"/>
                        </a:spcBef>
                        <a:spcAft>
                          <a:spcPts val="0"/>
                        </a:spcAft>
                      </a:pPr>
                      <a:r>
                        <a:rPr lang="en-US" sz="2400" kern="1200" dirty="0">
                          <a:solidFill>
                            <a:schemeClr val="dk1"/>
                          </a:solidFill>
                          <a:effectLst/>
                          <a:latin typeface="+mn-lt"/>
                          <a:ea typeface="+mn-ea"/>
                          <a:cs typeface="+mn-cs"/>
                        </a:rPr>
                        <a:t>Professional Skills: A</a:t>
                      </a:r>
                    </a:p>
                    <a:p>
                      <a:pPr marL="0" marR="0">
                        <a:spcBef>
                          <a:spcPts val="0"/>
                        </a:spcBef>
                        <a:spcAft>
                          <a:spcPts val="0"/>
                        </a:spcAft>
                      </a:pPr>
                      <a:r>
                        <a:rPr lang="en-US" sz="2400" kern="1200" dirty="0">
                          <a:solidFill>
                            <a:schemeClr val="dk1"/>
                          </a:solidFill>
                          <a:effectLst/>
                          <a:latin typeface="+mn-lt"/>
                          <a:ea typeface="+mn-ea"/>
                          <a:cs typeface="+mn-cs"/>
                        </a:rPr>
                        <a:t>Midterm Exam Score: 88</a:t>
                      </a:r>
                    </a:p>
                    <a:p>
                      <a:pPr marL="0" marR="0">
                        <a:spcBef>
                          <a:spcPts val="0"/>
                        </a:spcBef>
                        <a:spcAft>
                          <a:spcPts val="0"/>
                        </a:spcAft>
                      </a:pPr>
                      <a:r>
                        <a:rPr lang="en-US" sz="2400" kern="1200" dirty="0">
                          <a:solidFill>
                            <a:schemeClr val="dk1"/>
                          </a:solidFill>
                          <a:effectLst/>
                          <a:latin typeface="+mn-lt"/>
                          <a:ea typeface="+mn-ea"/>
                          <a:cs typeface="+mn-cs"/>
                        </a:rPr>
                        <a:t>Midterm Grade Total: A-/B+</a:t>
                      </a:r>
                    </a:p>
                  </a:txBody>
                  <a:tcPr marL="34796" marR="34796" marT="0" marB="0"/>
                </a:tc>
                <a:extLst>
                  <a:ext uri="{0D108BD9-81ED-4DB2-BD59-A6C34878D82A}">
                    <a16:rowId xmlns:a16="http://schemas.microsoft.com/office/drawing/2014/main" val="3323146566"/>
                  </a:ext>
                </a:extLst>
              </a:tr>
            </a:tbl>
          </a:graphicData>
        </a:graphic>
      </p:graphicFrame>
    </p:spTree>
    <p:extLst>
      <p:ext uri="{BB962C8B-B14F-4D97-AF65-F5344CB8AC3E}">
        <p14:creationId xmlns:p14="http://schemas.microsoft.com/office/powerpoint/2010/main" val="2962813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{B75858A7-B7E2-0F4A-9ADE-CD3F7E156A79}tf10001058</Template>
  <TotalTime>44</TotalTime>
  <Words>549</Words>
  <Application>Microsoft Macintosh PowerPoint</Application>
  <PresentationFormat>Widescreen</PresentationFormat>
  <Paragraphs>86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Lye</dc:creator>
  <cp:lastModifiedBy>Suzanne Lye</cp:lastModifiedBy>
  <cp:revision>7</cp:revision>
  <dcterms:created xsi:type="dcterms:W3CDTF">2023-03-24T01:27:53Z</dcterms:created>
  <dcterms:modified xsi:type="dcterms:W3CDTF">2023-03-24T02:12:37Z</dcterms:modified>
</cp:coreProperties>
</file>