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83" r:id="rId6"/>
    <p:sldId id="257" r:id="rId7"/>
    <p:sldId id="258" r:id="rId8"/>
    <p:sldId id="259" r:id="rId9"/>
    <p:sldId id="261" r:id="rId10"/>
    <p:sldId id="278" r:id="rId11"/>
    <p:sldId id="279" r:id="rId12"/>
    <p:sldId id="280" r:id="rId13"/>
    <p:sldId id="260" r:id="rId14"/>
    <p:sldId id="263" r:id="rId15"/>
    <p:sldId id="268" r:id="rId16"/>
    <p:sldId id="265" r:id="rId17"/>
    <p:sldId id="269" r:id="rId18"/>
    <p:sldId id="270" r:id="rId19"/>
    <p:sldId id="275" r:id="rId20"/>
    <p:sldId id="276" r:id="rId21"/>
    <p:sldId id="271" r:id="rId22"/>
    <p:sldId id="274" r:id="rId23"/>
    <p:sldId id="277" r:id="rId24"/>
    <p:sldId id="286" r:id="rId25"/>
    <p:sldId id="287" r:id="rId26"/>
    <p:sldId id="288"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76EC9-B695-13A6-B16F-F70C34FED418}" v="317" dt="2023-03-21T19:09:55.698"/>
    <p1510:client id="{80C59D88-A5DD-824A-B1D6-B98DF3096E88}" v="3" dt="2023-03-22T18:57:11.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6C253-3AC6-4209-A703-C998DE09586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F37D6663-C26A-4BE5-989F-20A186F1BB77}">
      <dgm:prSet/>
      <dgm:spPr/>
      <dgm:t>
        <a:bodyPr/>
        <a:lstStyle/>
        <a:p>
          <a:r>
            <a:rPr lang="en-US"/>
            <a:t>Hidden</a:t>
          </a:r>
          <a:r>
            <a:rPr lang="en-US" baseline="0"/>
            <a:t> curriculum of students getting to know one another</a:t>
          </a:r>
          <a:endParaRPr lang="en-US"/>
        </a:p>
      </dgm:t>
    </dgm:pt>
    <dgm:pt modelId="{88F2E473-EC5B-4141-8938-D2F975678840}" type="parTrans" cxnId="{28B7E500-C243-4ED6-941E-7CBE5E16A9FE}">
      <dgm:prSet/>
      <dgm:spPr/>
      <dgm:t>
        <a:bodyPr/>
        <a:lstStyle/>
        <a:p>
          <a:endParaRPr lang="en-US"/>
        </a:p>
      </dgm:t>
    </dgm:pt>
    <dgm:pt modelId="{381BB7FA-5377-4F8C-B71E-5151D8C32B1A}" type="sibTrans" cxnId="{28B7E500-C243-4ED6-941E-7CBE5E16A9FE}">
      <dgm:prSet/>
      <dgm:spPr/>
      <dgm:t>
        <a:bodyPr/>
        <a:lstStyle/>
        <a:p>
          <a:endParaRPr lang="en-US"/>
        </a:p>
      </dgm:t>
    </dgm:pt>
    <dgm:pt modelId="{C150A630-BFD6-4B76-9956-ACC7049AE0DC}">
      <dgm:prSet/>
      <dgm:spPr/>
      <dgm:t>
        <a:bodyPr/>
        <a:lstStyle/>
        <a:p>
          <a:r>
            <a:rPr lang="en-US"/>
            <a:t>Students are quick studies at using new technology. Video added new level of accountability and reflection</a:t>
          </a:r>
        </a:p>
      </dgm:t>
    </dgm:pt>
    <dgm:pt modelId="{E897B529-B3C4-4352-B93B-677C1CBD6C1C}" type="parTrans" cxnId="{E695108B-184C-42A4-80D6-928CB67B5E79}">
      <dgm:prSet/>
      <dgm:spPr/>
      <dgm:t>
        <a:bodyPr/>
        <a:lstStyle/>
        <a:p>
          <a:endParaRPr lang="en-US"/>
        </a:p>
      </dgm:t>
    </dgm:pt>
    <dgm:pt modelId="{BA35DB89-00C1-429B-BDC7-854C248FF85A}" type="sibTrans" cxnId="{E695108B-184C-42A4-80D6-928CB67B5E79}">
      <dgm:prSet/>
      <dgm:spPr/>
      <dgm:t>
        <a:bodyPr/>
        <a:lstStyle/>
        <a:p>
          <a:endParaRPr lang="en-US"/>
        </a:p>
      </dgm:t>
    </dgm:pt>
    <dgm:pt modelId="{B5429DC3-2213-4079-A91A-79BA6B3E27A8}">
      <dgm:prSet/>
      <dgm:spPr/>
      <dgm:t>
        <a:bodyPr/>
        <a:lstStyle/>
        <a:p>
          <a:r>
            <a:rPr lang="en-US"/>
            <a:t>Live text support was available</a:t>
          </a:r>
        </a:p>
      </dgm:t>
    </dgm:pt>
    <dgm:pt modelId="{ACEEE1A7-5092-42E8-903F-B3BEB4694239}" type="parTrans" cxnId="{75C1D5DF-D616-4CA9-9904-559C65148E32}">
      <dgm:prSet/>
      <dgm:spPr/>
      <dgm:t>
        <a:bodyPr/>
        <a:lstStyle/>
        <a:p>
          <a:endParaRPr lang="en-US"/>
        </a:p>
      </dgm:t>
    </dgm:pt>
    <dgm:pt modelId="{262D6308-90AF-4E99-9B49-CF56AF1220D4}" type="sibTrans" cxnId="{75C1D5DF-D616-4CA9-9904-559C65148E32}">
      <dgm:prSet/>
      <dgm:spPr/>
      <dgm:t>
        <a:bodyPr/>
        <a:lstStyle/>
        <a:p>
          <a:endParaRPr lang="en-US"/>
        </a:p>
      </dgm:t>
    </dgm:pt>
    <dgm:pt modelId="{D1B201E7-4524-4ECF-8318-9A7D0B42CA3B}">
      <dgm:prSet/>
      <dgm:spPr/>
      <dgm:t>
        <a:bodyPr/>
        <a:lstStyle/>
        <a:p>
          <a:r>
            <a:rPr lang="en-US"/>
            <a:t>Students reported they will practice therapeutic with roommates and family</a:t>
          </a:r>
        </a:p>
      </dgm:t>
    </dgm:pt>
    <dgm:pt modelId="{31C93708-845D-442F-8A8A-303583EE697A}" type="parTrans" cxnId="{50784D94-70EE-43EC-8E87-0AC5E397AE7E}">
      <dgm:prSet/>
      <dgm:spPr/>
      <dgm:t>
        <a:bodyPr/>
        <a:lstStyle/>
        <a:p>
          <a:endParaRPr lang="en-US"/>
        </a:p>
      </dgm:t>
    </dgm:pt>
    <dgm:pt modelId="{B12A543A-EB07-42B6-BB5F-E1C38DF8C8EC}" type="sibTrans" cxnId="{50784D94-70EE-43EC-8E87-0AC5E397AE7E}">
      <dgm:prSet/>
      <dgm:spPr/>
      <dgm:t>
        <a:bodyPr/>
        <a:lstStyle/>
        <a:p>
          <a:endParaRPr lang="en-US"/>
        </a:p>
      </dgm:t>
    </dgm:pt>
    <dgm:pt modelId="{38E3CC3C-B28B-41E1-9DB2-D1B3C9C1EFDD}">
      <dgm:prSet/>
      <dgm:spPr/>
      <dgm:t>
        <a:bodyPr/>
        <a:lstStyle/>
        <a:p>
          <a:r>
            <a:rPr lang="en-US"/>
            <a:t>Diversity- military, rural, international students</a:t>
          </a:r>
        </a:p>
      </dgm:t>
    </dgm:pt>
    <dgm:pt modelId="{67ECC7A8-626C-4C44-A0CE-3778EE27DDD9}" type="parTrans" cxnId="{F4B28874-7332-49DC-97E7-540128898D9B}">
      <dgm:prSet/>
      <dgm:spPr/>
      <dgm:t>
        <a:bodyPr/>
        <a:lstStyle/>
        <a:p>
          <a:endParaRPr lang="en-US"/>
        </a:p>
      </dgm:t>
    </dgm:pt>
    <dgm:pt modelId="{608E84B3-A3E4-4D7B-A78B-5A0F554029C6}" type="sibTrans" cxnId="{F4B28874-7332-49DC-97E7-540128898D9B}">
      <dgm:prSet/>
      <dgm:spPr/>
      <dgm:t>
        <a:bodyPr/>
        <a:lstStyle/>
        <a:p>
          <a:endParaRPr lang="en-US"/>
        </a:p>
      </dgm:t>
    </dgm:pt>
    <dgm:pt modelId="{CC249EDF-AA8E-4F09-A6C7-51A21BEE4357}">
      <dgm:prSet/>
      <dgm:spPr/>
      <dgm:t>
        <a:bodyPr/>
        <a:lstStyle/>
        <a:p>
          <a:r>
            <a:rPr lang="en-US"/>
            <a:t>Peer feedback with time stamps engages squad and solidified clinical judgement (what to say/what not to say)</a:t>
          </a:r>
        </a:p>
      </dgm:t>
    </dgm:pt>
    <dgm:pt modelId="{08EFD8E7-0DBB-443D-8837-395B3F2D5020}" type="parTrans" cxnId="{70C182CC-63F3-44EC-9901-522ABEBBFFB1}">
      <dgm:prSet/>
      <dgm:spPr/>
      <dgm:t>
        <a:bodyPr/>
        <a:lstStyle/>
        <a:p>
          <a:endParaRPr lang="en-US"/>
        </a:p>
      </dgm:t>
    </dgm:pt>
    <dgm:pt modelId="{FD600604-FB66-4E1B-83C5-1AD56AD2DF92}" type="sibTrans" cxnId="{70C182CC-63F3-44EC-9901-522ABEBBFFB1}">
      <dgm:prSet/>
      <dgm:spPr/>
      <dgm:t>
        <a:bodyPr/>
        <a:lstStyle/>
        <a:p>
          <a:endParaRPr lang="en-US"/>
        </a:p>
      </dgm:t>
    </dgm:pt>
    <dgm:pt modelId="{A8E2A15E-E124-7E41-A8EF-FB7153A925C5}" type="pres">
      <dgm:prSet presAssocID="{4236C253-3AC6-4209-A703-C998DE095860}" presName="Name0" presStyleCnt="0">
        <dgm:presLayoutVars>
          <dgm:dir/>
          <dgm:resizeHandles val="exact"/>
        </dgm:presLayoutVars>
      </dgm:prSet>
      <dgm:spPr/>
    </dgm:pt>
    <dgm:pt modelId="{7022C776-B690-6548-9F37-F35E1246FBE6}" type="pres">
      <dgm:prSet presAssocID="{F37D6663-C26A-4BE5-989F-20A186F1BB77}" presName="node" presStyleLbl="node1" presStyleIdx="0" presStyleCnt="6">
        <dgm:presLayoutVars>
          <dgm:bulletEnabled val="1"/>
        </dgm:presLayoutVars>
      </dgm:prSet>
      <dgm:spPr/>
    </dgm:pt>
    <dgm:pt modelId="{2AD585DA-6EDA-274C-BE0C-4E4E624C232A}" type="pres">
      <dgm:prSet presAssocID="{381BB7FA-5377-4F8C-B71E-5151D8C32B1A}" presName="sibTrans" presStyleLbl="sibTrans1D1" presStyleIdx="0" presStyleCnt="5"/>
      <dgm:spPr/>
    </dgm:pt>
    <dgm:pt modelId="{7CE1FC1C-8E2E-D442-9B53-E87C1A50ADF9}" type="pres">
      <dgm:prSet presAssocID="{381BB7FA-5377-4F8C-B71E-5151D8C32B1A}" presName="connectorText" presStyleLbl="sibTrans1D1" presStyleIdx="0" presStyleCnt="5"/>
      <dgm:spPr/>
    </dgm:pt>
    <dgm:pt modelId="{E9F58A34-56CE-2546-B9E8-ADFC3E76D830}" type="pres">
      <dgm:prSet presAssocID="{C150A630-BFD6-4B76-9956-ACC7049AE0DC}" presName="node" presStyleLbl="node1" presStyleIdx="1" presStyleCnt="6">
        <dgm:presLayoutVars>
          <dgm:bulletEnabled val="1"/>
        </dgm:presLayoutVars>
      </dgm:prSet>
      <dgm:spPr/>
    </dgm:pt>
    <dgm:pt modelId="{9417A4D4-268B-1742-BE9F-43E80DFE64B9}" type="pres">
      <dgm:prSet presAssocID="{BA35DB89-00C1-429B-BDC7-854C248FF85A}" presName="sibTrans" presStyleLbl="sibTrans1D1" presStyleIdx="1" presStyleCnt="5"/>
      <dgm:spPr/>
    </dgm:pt>
    <dgm:pt modelId="{8531F95E-8319-C14F-B806-B0E8602E827F}" type="pres">
      <dgm:prSet presAssocID="{BA35DB89-00C1-429B-BDC7-854C248FF85A}" presName="connectorText" presStyleLbl="sibTrans1D1" presStyleIdx="1" presStyleCnt="5"/>
      <dgm:spPr/>
    </dgm:pt>
    <dgm:pt modelId="{F886D801-4BBF-A441-AA19-484081B4AD00}" type="pres">
      <dgm:prSet presAssocID="{B5429DC3-2213-4079-A91A-79BA6B3E27A8}" presName="node" presStyleLbl="node1" presStyleIdx="2" presStyleCnt="6">
        <dgm:presLayoutVars>
          <dgm:bulletEnabled val="1"/>
        </dgm:presLayoutVars>
      </dgm:prSet>
      <dgm:spPr/>
    </dgm:pt>
    <dgm:pt modelId="{ACA78DA9-715A-024E-9D1B-EA50C41C7180}" type="pres">
      <dgm:prSet presAssocID="{262D6308-90AF-4E99-9B49-CF56AF1220D4}" presName="sibTrans" presStyleLbl="sibTrans1D1" presStyleIdx="2" presStyleCnt="5"/>
      <dgm:spPr/>
    </dgm:pt>
    <dgm:pt modelId="{EF805A7C-628C-5545-89BE-29FA5B160FC0}" type="pres">
      <dgm:prSet presAssocID="{262D6308-90AF-4E99-9B49-CF56AF1220D4}" presName="connectorText" presStyleLbl="sibTrans1D1" presStyleIdx="2" presStyleCnt="5"/>
      <dgm:spPr/>
    </dgm:pt>
    <dgm:pt modelId="{BC64BFF1-A8BD-2747-9637-BA9DFE9B82E2}" type="pres">
      <dgm:prSet presAssocID="{D1B201E7-4524-4ECF-8318-9A7D0B42CA3B}" presName="node" presStyleLbl="node1" presStyleIdx="3" presStyleCnt="6">
        <dgm:presLayoutVars>
          <dgm:bulletEnabled val="1"/>
        </dgm:presLayoutVars>
      </dgm:prSet>
      <dgm:spPr/>
    </dgm:pt>
    <dgm:pt modelId="{3EB68C10-D9BC-A345-A8BD-19FA41600300}" type="pres">
      <dgm:prSet presAssocID="{B12A543A-EB07-42B6-BB5F-E1C38DF8C8EC}" presName="sibTrans" presStyleLbl="sibTrans1D1" presStyleIdx="3" presStyleCnt="5"/>
      <dgm:spPr/>
    </dgm:pt>
    <dgm:pt modelId="{99E630CC-DBDE-4542-AEE3-B2BA42163DDC}" type="pres">
      <dgm:prSet presAssocID="{B12A543A-EB07-42B6-BB5F-E1C38DF8C8EC}" presName="connectorText" presStyleLbl="sibTrans1D1" presStyleIdx="3" presStyleCnt="5"/>
      <dgm:spPr/>
    </dgm:pt>
    <dgm:pt modelId="{580F3DB5-0264-D649-9BE2-85EF109127AA}" type="pres">
      <dgm:prSet presAssocID="{38E3CC3C-B28B-41E1-9DB2-D1B3C9C1EFDD}" presName="node" presStyleLbl="node1" presStyleIdx="4" presStyleCnt="6">
        <dgm:presLayoutVars>
          <dgm:bulletEnabled val="1"/>
        </dgm:presLayoutVars>
      </dgm:prSet>
      <dgm:spPr/>
    </dgm:pt>
    <dgm:pt modelId="{AF615CA5-9E8C-004A-892B-E27997414FD4}" type="pres">
      <dgm:prSet presAssocID="{608E84B3-A3E4-4D7B-A78B-5A0F554029C6}" presName="sibTrans" presStyleLbl="sibTrans1D1" presStyleIdx="4" presStyleCnt="5"/>
      <dgm:spPr/>
    </dgm:pt>
    <dgm:pt modelId="{986315D2-9049-8B49-B23E-A4E16D702816}" type="pres">
      <dgm:prSet presAssocID="{608E84B3-A3E4-4D7B-A78B-5A0F554029C6}" presName="connectorText" presStyleLbl="sibTrans1D1" presStyleIdx="4" presStyleCnt="5"/>
      <dgm:spPr/>
    </dgm:pt>
    <dgm:pt modelId="{B77FE8C0-B20D-9D4C-AA20-31C7BE805E07}" type="pres">
      <dgm:prSet presAssocID="{CC249EDF-AA8E-4F09-A6C7-51A21BEE4357}" presName="node" presStyleLbl="node1" presStyleIdx="5" presStyleCnt="6">
        <dgm:presLayoutVars>
          <dgm:bulletEnabled val="1"/>
        </dgm:presLayoutVars>
      </dgm:prSet>
      <dgm:spPr/>
    </dgm:pt>
  </dgm:ptLst>
  <dgm:cxnLst>
    <dgm:cxn modelId="{28B7E500-C243-4ED6-941E-7CBE5E16A9FE}" srcId="{4236C253-3AC6-4209-A703-C998DE095860}" destId="{F37D6663-C26A-4BE5-989F-20A186F1BB77}" srcOrd="0" destOrd="0" parTransId="{88F2E473-EC5B-4141-8938-D2F975678840}" sibTransId="{381BB7FA-5377-4F8C-B71E-5151D8C32B1A}"/>
    <dgm:cxn modelId="{B855910A-AD33-424A-86B5-FB90710C62B1}" type="presOf" srcId="{BA35DB89-00C1-429B-BDC7-854C248FF85A}" destId="{8531F95E-8319-C14F-B806-B0E8602E827F}" srcOrd="1" destOrd="0" presId="urn:microsoft.com/office/officeart/2016/7/layout/RepeatingBendingProcessNew"/>
    <dgm:cxn modelId="{A729DB0B-0342-6648-A627-F01C84D320DA}" type="presOf" srcId="{38E3CC3C-B28B-41E1-9DB2-D1B3C9C1EFDD}" destId="{580F3DB5-0264-D649-9BE2-85EF109127AA}" srcOrd="0" destOrd="0" presId="urn:microsoft.com/office/officeart/2016/7/layout/RepeatingBendingProcessNew"/>
    <dgm:cxn modelId="{B5C8DC31-B559-874F-8B7C-82A7495C9FF7}" type="presOf" srcId="{381BB7FA-5377-4F8C-B71E-5151D8C32B1A}" destId="{2AD585DA-6EDA-274C-BE0C-4E4E624C232A}" srcOrd="0" destOrd="0" presId="urn:microsoft.com/office/officeart/2016/7/layout/RepeatingBendingProcessNew"/>
    <dgm:cxn modelId="{B2ECED31-EA3D-3C47-BC24-7B8AA5986C3F}" type="presOf" srcId="{F37D6663-C26A-4BE5-989F-20A186F1BB77}" destId="{7022C776-B690-6548-9F37-F35E1246FBE6}" srcOrd="0" destOrd="0" presId="urn:microsoft.com/office/officeart/2016/7/layout/RepeatingBendingProcessNew"/>
    <dgm:cxn modelId="{F4B28874-7332-49DC-97E7-540128898D9B}" srcId="{4236C253-3AC6-4209-A703-C998DE095860}" destId="{38E3CC3C-B28B-41E1-9DB2-D1B3C9C1EFDD}" srcOrd="4" destOrd="0" parTransId="{67ECC7A8-626C-4C44-A0CE-3778EE27DDD9}" sibTransId="{608E84B3-A3E4-4D7B-A78B-5A0F554029C6}"/>
    <dgm:cxn modelId="{1942A57B-8577-E042-81D6-08194D13821D}" type="presOf" srcId="{D1B201E7-4524-4ECF-8318-9A7D0B42CA3B}" destId="{BC64BFF1-A8BD-2747-9637-BA9DFE9B82E2}" srcOrd="0" destOrd="0" presId="urn:microsoft.com/office/officeart/2016/7/layout/RepeatingBendingProcessNew"/>
    <dgm:cxn modelId="{2F8D1B7E-F0C2-3247-807A-C11399E103D2}" type="presOf" srcId="{C150A630-BFD6-4B76-9956-ACC7049AE0DC}" destId="{E9F58A34-56CE-2546-B9E8-ADFC3E76D830}" srcOrd="0" destOrd="0" presId="urn:microsoft.com/office/officeart/2016/7/layout/RepeatingBendingProcessNew"/>
    <dgm:cxn modelId="{0B231180-5904-BC44-961D-91AE10DBEC52}" type="presOf" srcId="{381BB7FA-5377-4F8C-B71E-5151D8C32B1A}" destId="{7CE1FC1C-8E2E-D442-9B53-E87C1A50ADF9}" srcOrd="1" destOrd="0" presId="urn:microsoft.com/office/officeart/2016/7/layout/RepeatingBendingProcessNew"/>
    <dgm:cxn modelId="{37F40E83-AB32-7547-943B-1827D5D9E3A8}" type="presOf" srcId="{608E84B3-A3E4-4D7B-A78B-5A0F554029C6}" destId="{AF615CA5-9E8C-004A-892B-E27997414FD4}" srcOrd="0" destOrd="0" presId="urn:microsoft.com/office/officeart/2016/7/layout/RepeatingBendingProcessNew"/>
    <dgm:cxn modelId="{E695108B-184C-42A4-80D6-928CB67B5E79}" srcId="{4236C253-3AC6-4209-A703-C998DE095860}" destId="{C150A630-BFD6-4B76-9956-ACC7049AE0DC}" srcOrd="1" destOrd="0" parTransId="{E897B529-B3C4-4352-B93B-677C1CBD6C1C}" sibTransId="{BA35DB89-00C1-429B-BDC7-854C248FF85A}"/>
    <dgm:cxn modelId="{50784D94-70EE-43EC-8E87-0AC5E397AE7E}" srcId="{4236C253-3AC6-4209-A703-C998DE095860}" destId="{D1B201E7-4524-4ECF-8318-9A7D0B42CA3B}" srcOrd="3" destOrd="0" parTransId="{31C93708-845D-442F-8A8A-303583EE697A}" sibTransId="{B12A543A-EB07-42B6-BB5F-E1C38DF8C8EC}"/>
    <dgm:cxn modelId="{CF97EFA7-289C-6A49-A18F-CAF091B30B8B}" type="presOf" srcId="{B12A543A-EB07-42B6-BB5F-E1C38DF8C8EC}" destId="{3EB68C10-D9BC-A345-A8BD-19FA41600300}" srcOrd="0" destOrd="0" presId="urn:microsoft.com/office/officeart/2016/7/layout/RepeatingBendingProcessNew"/>
    <dgm:cxn modelId="{08E18AA9-116C-AE4A-B8EE-6E123AB47746}" type="presOf" srcId="{4236C253-3AC6-4209-A703-C998DE095860}" destId="{A8E2A15E-E124-7E41-A8EF-FB7153A925C5}" srcOrd="0" destOrd="0" presId="urn:microsoft.com/office/officeart/2016/7/layout/RepeatingBendingProcessNew"/>
    <dgm:cxn modelId="{1B0215BC-8BDA-404A-ACCE-FDCB02889E6E}" type="presOf" srcId="{608E84B3-A3E4-4D7B-A78B-5A0F554029C6}" destId="{986315D2-9049-8B49-B23E-A4E16D702816}" srcOrd="1" destOrd="0" presId="urn:microsoft.com/office/officeart/2016/7/layout/RepeatingBendingProcessNew"/>
    <dgm:cxn modelId="{78F071BF-5AC7-6F4A-A33F-45A8F10EEDC8}" type="presOf" srcId="{262D6308-90AF-4E99-9B49-CF56AF1220D4}" destId="{ACA78DA9-715A-024E-9D1B-EA50C41C7180}" srcOrd="0" destOrd="0" presId="urn:microsoft.com/office/officeart/2016/7/layout/RepeatingBendingProcessNew"/>
    <dgm:cxn modelId="{4EF530C8-25AB-A341-B0A5-F6CFCE1DB5D8}" type="presOf" srcId="{CC249EDF-AA8E-4F09-A6C7-51A21BEE4357}" destId="{B77FE8C0-B20D-9D4C-AA20-31C7BE805E07}" srcOrd="0" destOrd="0" presId="urn:microsoft.com/office/officeart/2016/7/layout/RepeatingBendingProcessNew"/>
    <dgm:cxn modelId="{70C182CC-63F3-44EC-9901-522ABEBBFFB1}" srcId="{4236C253-3AC6-4209-A703-C998DE095860}" destId="{CC249EDF-AA8E-4F09-A6C7-51A21BEE4357}" srcOrd="5" destOrd="0" parTransId="{08EFD8E7-0DBB-443D-8837-395B3F2D5020}" sibTransId="{FD600604-FB66-4E1B-83C5-1AD56AD2DF92}"/>
    <dgm:cxn modelId="{75C1D5DF-D616-4CA9-9904-559C65148E32}" srcId="{4236C253-3AC6-4209-A703-C998DE095860}" destId="{B5429DC3-2213-4079-A91A-79BA6B3E27A8}" srcOrd="2" destOrd="0" parTransId="{ACEEE1A7-5092-42E8-903F-B3BEB4694239}" sibTransId="{262D6308-90AF-4E99-9B49-CF56AF1220D4}"/>
    <dgm:cxn modelId="{96F32BE4-8CF5-2940-83B8-F3FAC35A6E63}" type="presOf" srcId="{BA35DB89-00C1-429B-BDC7-854C248FF85A}" destId="{9417A4D4-268B-1742-BE9F-43E80DFE64B9}" srcOrd="0" destOrd="0" presId="urn:microsoft.com/office/officeart/2016/7/layout/RepeatingBendingProcessNew"/>
    <dgm:cxn modelId="{6024C8E7-6CBA-C94F-9FC9-4083FB02933D}" type="presOf" srcId="{262D6308-90AF-4E99-9B49-CF56AF1220D4}" destId="{EF805A7C-628C-5545-89BE-29FA5B160FC0}" srcOrd="1" destOrd="0" presId="urn:microsoft.com/office/officeart/2016/7/layout/RepeatingBendingProcessNew"/>
    <dgm:cxn modelId="{F44090EC-3643-0643-9884-46B44CF190DC}" type="presOf" srcId="{B12A543A-EB07-42B6-BB5F-E1C38DF8C8EC}" destId="{99E630CC-DBDE-4542-AEE3-B2BA42163DDC}" srcOrd="1" destOrd="0" presId="urn:microsoft.com/office/officeart/2016/7/layout/RepeatingBendingProcessNew"/>
    <dgm:cxn modelId="{8FC36DEE-E9A3-C84C-AC15-DE085A6B9A1D}" type="presOf" srcId="{B5429DC3-2213-4079-A91A-79BA6B3E27A8}" destId="{F886D801-4BBF-A441-AA19-484081B4AD00}" srcOrd="0" destOrd="0" presId="urn:microsoft.com/office/officeart/2016/7/layout/RepeatingBendingProcessNew"/>
    <dgm:cxn modelId="{6B329FF4-4B79-B34B-AE9E-A0A6E7D6DBC1}" type="presParOf" srcId="{A8E2A15E-E124-7E41-A8EF-FB7153A925C5}" destId="{7022C776-B690-6548-9F37-F35E1246FBE6}" srcOrd="0" destOrd="0" presId="urn:microsoft.com/office/officeart/2016/7/layout/RepeatingBendingProcessNew"/>
    <dgm:cxn modelId="{FC3619A7-40D2-7945-A508-3D2980419F58}" type="presParOf" srcId="{A8E2A15E-E124-7E41-A8EF-FB7153A925C5}" destId="{2AD585DA-6EDA-274C-BE0C-4E4E624C232A}" srcOrd="1" destOrd="0" presId="urn:microsoft.com/office/officeart/2016/7/layout/RepeatingBendingProcessNew"/>
    <dgm:cxn modelId="{C778D0EF-72DF-5249-899B-0CAAAA5BE1CD}" type="presParOf" srcId="{2AD585DA-6EDA-274C-BE0C-4E4E624C232A}" destId="{7CE1FC1C-8E2E-D442-9B53-E87C1A50ADF9}" srcOrd="0" destOrd="0" presId="urn:microsoft.com/office/officeart/2016/7/layout/RepeatingBendingProcessNew"/>
    <dgm:cxn modelId="{79F33398-CC0D-6B45-A849-38AEA898C435}" type="presParOf" srcId="{A8E2A15E-E124-7E41-A8EF-FB7153A925C5}" destId="{E9F58A34-56CE-2546-B9E8-ADFC3E76D830}" srcOrd="2" destOrd="0" presId="urn:microsoft.com/office/officeart/2016/7/layout/RepeatingBendingProcessNew"/>
    <dgm:cxn modelId="{D742D449-5FAD-BF4D-973B-830C92DF77B2}" type="presParOf" srcId="{A8E2A15E-E124-7E41-A8EF-FB7153A925C5}" destId="{9417A4D4-268B-1742-BE9F-43E80DFE64B9}" srcOrd="3" destOrd="0" presId="urn:microsoft.com/office/officeart/2016/7/layout/RepeatingBendingProcessNew"/>
    <dgm:cxn modelId="{B3E3B4AB-0F74-AE47-B196-B6D4A3930D92}" type="presParOf" srcId="{9417A4D4-268B-1742-BE9F-43E80DFE64B9}" destId="{8531F95E-8319-C14F-B806-B0E8602E827F}" srcOrd="0" destOrd="0" presId="urn:microsoft.com/office/officeart/2016/7/layout/RepeatingBendingProcessNew"/>
    <dgm:cxn modelId="{88F3C4C3-399E-5C41-AD44-63ABD5660C73}" type="presParOf" srcId="{A8E2A15E-E124-7E41-A8EF-FB7153A925C5}" destId="{F886D801-4BBF-A441-AA19-484081B4AD00}" srcOrd="4" destOrd="0" presId="urn:microsoft.com/office/officeart/2016/7/layout/RepeatingBendingProcessNew"/>
    <dgm:cxn modelId="{11DF967B-989A-A44A-9604-8FC3A168CA33}" type="presParOf" srcId="{A8E2A15E-E124-7E41-A8EF-FB7153A925C5}" destId="{ACA78DA9-715A-024E-9D1B-EA50C41C7180}" srcOrd="5" destOrd="0" presId="urn:microsoft.com/office/officeart/2016/7/layout/RepeatingBendingProcessNew"/>
    <dgm:cxn modelId="{1DA35C04-939A-3E4A-BD3F-E47FC52769D5}" type="presParOf" srcId="{ACA78DA9-715A-024E-9D1B-EA50C41C7180}" destId="{EF805A7C-628C-5545-89BE-29FA5B160FC0}" srcOrd="0" destOrd="0" presId="urn:microsoft.com/office/officeart/2016/7/layout/RepeatingBendingProcessNew"/>
    <dgm:cxn modelId="{6444932B-5F5C-6843-87FE-712C5BFBFA24}" type="presParOf" srcId="{A8E2A15E-E124-7E41-A8EF-FB7153A925C5}" destId="{BC64BFF1-A8BD-2747-9637-BA9DFE9B82E2}" srcOrd="6" destOrd="0" presId="urn:microsoft.com/office/officeart/2016/7/layout/RepeatingBendingProcessNew"/>
    <dgm:cxn modelId="{3FD4AF51-B4ED-3F4E-AEEF-7FAA985716B0}" type="presParOf" srcId="{A8E2A15E-E124-7E41-A8EF-FB7153A925C5}" destId="{3EB68C10-D9BC-A345-A8BD-19FA41600300}" srcOrd="7" destOrd="0" presId="urn:microsoft.com/office/officeart/2016/7/layout/RepeatingBendingProcessNew"/>
    <dgm:cxn modelId="{C541CC49-7FAB-BA46-829C-42293DAAB1C9}" type="presParOf" srcId="{3EB68C10-D9BC-A345-A8BD-19FA41600300}" destId="{99E630CC-DBDE-4542-AEE3-B2BA42163DDC}" srcOrd="0" destOrd="0" presId="urn:microsoft.com/office/officeart/2016/7/layout/RepeatingBendingProcessNew"/>
    <dgm:cxn modelId="{F11CF1BB-7AD7-4E41-9887-C0FB89A7B3CC}" type="presParOf" srcId="{A8E2A15E-E124-7E41-A8EF-FB7153A925C5}" destId="{580F3DB5-0264-D649-9BE2-85EF109127AA}" srcOrd="8" destOrd="0" presId="urn:microsoft.com/office/officeart/2016/7/layout/RepeatingBendingProcessNew"/>
    <dgm:cxn modelId="{80A6B800-B929-8F4A-A98C-CD95E1DBD544}" type="presParOf" srcId="{A8E2A15E-E124-7E41-A8EF-FB7153A925C5}" destId="{AF615CA5-9E8C-004A-892B-E27997414FD4}" srcOrd="9" destOrd="0" presId="urn:microsoft.com/office/officeart/2016/7/layout/RepeatingBendingProcessNew"/>
    <dgm:cxn modelId="{A82215DE-5914-CC4B-B012-B7B14E0B0B4C}" type="presParOf" srcId="{AF615CA5-9E8C-004A-892B-E27997414FD4}" destId="{986315D2-9049-8B49-B23E-A4E16D702816}" srcOrd="0" destOrd="0" presId="urn:microsoft.com/office/officeart/2016/7/layout/RepeatingBendingProcessNew"/>
    <dgm:cxn modelId="{0F6C3E2C-DD29-534E-B147-FDECB29DD564}" type="presParOf" srcId="{A8E2A15E-E124-7E41-A8EF-FB7153A925C5}" destId="{B77FE8C0-B20D-9D4C-AA20-31C7BE805E07}"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585DA-6EDA-274C-BE0C-4E4E624C232A}">
      <dsp:nvSpPr>
        <dsp:cNvPr id="0" name=""/>
        <dsp:cNvSpPr/>
      </dsp:nvSpPr>
      <dsp:spPr>
        <a:xfrm>
          <a:off x="3735933" y="654963"/>
          <a:ext cx="503725" cy="91440"/>
        </a:xfrm>
        <a:custGeom>
          <a:avLst/>
          <a:gdLst/>
          <a:ahLst/>
          <a:cxnLst/>
          <a:rect l="0" t="0" r="0" b="0"/>
          <a:pathLst>
            <a:path>
              <a:moveTo>
                <a:pt x="0" y="45720"/>
              </a:moveTo>
              <a:lnTo>
                <a:pt x="50372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4438" y="698011"/>
        <a:ext cx="26716" cy="5343"/>
      </dsp:txXfrm>
    </dsp:sp>
    <dsp:sp modelId="{7022C776-B690-6548-9F37-F35E1246FBE6}">
      <dsp:nvSpPr>
        <dsp:cNvPr id="0" name=""/>
        <dsp:cNvSpPr/>
      </dsp:nvSpPr>
      <dsp:spPr>
        <a:xfrm>
          <a:off x="1414581" y="3737"/>
          <a:ext cx="2323152" cy="1393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6" tIns="119491" rIns="113836" bIns="119491" numCol="1" spcCol="1270" anchor="ctr" anchorCtr="0">
          <a:noAutofit/>
        </a:bodyPr>
        <a:lstStyle/>
        <a:p>
          <a:pPr marL="0" lvl="0" indent="0" algn="ctr" defTabSz="666750">
            <a:lnSpc>
              <a:spcPct val="90000"/>
            </a:lnSpc>
            <a:spcBef>
              <a:spcPct val="0"/>
            </a:spcBef>
            <a:spcAft>
              <a:spcPct val="35000"/>
            </a:spcAft>
            <a:buNone/>
          </a:pPr>
          <a:r>
            <a:rPr lang="en-US" sz="1500" kern="1200"/>
            <a:t>Hidden</a:t>
          </a:r>
          <a:r>
            <a:rPr lang="en-US" sz="1500" kern="1200" baseline="0"/>
            <a:t> curriculum of students getting to know one another</a:t>
          </a:r>
          <a:endParaRPr lang="en-US" sz="1500" kern="1200"/>
        </a:p>
      </dsp:txBody>
      <dsp:txXfrm>
        <a:off x="1414581" y="3737"/>
        <a:ext cx="2323152" cy="1393891"/>
      </dsp:txXfrm>
    </dsp:sp>
    <dsp:sp modelId="{9417A4D4-268B-1742-BE9F-43E80DFE64B9}">
      <dsp:nvSpPr>
        <dsp:cNvPr id="0" name=""/>
        <dsp:cNvSpPr/>
      </dsp:nvSpPr>
      <dsp:spPr>
        <a:xfrm>
          <a:off x="2576157" y="1395828"/>
          <a:ext cx="2857478" cy="503725"/>
        </a:xfrm>
        <a:custGeom>
          <a:avLst/>
          <a:gdLst/>
          <a:ahLst/>
          <a:cxnLst/>
          <a:rect l="0" t="0" r="0" b="0"/>
          <a:pathLst>
            <a:path>
              <a:moveTo>
                <a:pt x="2857478" y="0"/>
              </a:moveTo>
              <a:lnTo>
                <a:pt x="2857478" y="268962"/>
              </a:lnTo>
              <a:lnTo>
                <a:pt x="0" y="268962"/>
              </a:lnTo>
              <a:lnTo>
                <a:pt x="0" y="50372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2221" y="1645019"/>
        <a:ext cx="145350" cy="5343"/>
      </dsp:txXfrm>
    </dsp:sp>
    <dsp:sp modelId="{E9F58A34-56CE-2546-B9E8-ADFC3E76D830}">
      <dsp:nvSpPr>
        <dsp:cNvPr id="0" name=""/>
        <dsp:cNvSpPr/>
      </dsp:nvSpPr>
      <dsp:spPr>
        <a:xfrm>
          <a:off x="4272059" y="3737"/>
          <a:ext cx="2323152" cy="1393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6" tIns="119491" rIns="113836" bIns="119491" numCol="1" spcCol="1270" anchor="ctr" anchorCtr="0">
          <a:noAutofit/>
        </a:bodyPr>
        <a:lstStyle/>
        <a:p>
          <a:pPr marL="0" lvl="0" indent="0" algn="ctr" defTabSz="666750">
            <a:lnSpc>
              <a:spcPct val="90000"/>
            </a:lnSpc>
            <a:spcBef>
              <a:spcPct val="0"/>
            </a:spcBef>
            <a:spcAft>
              <a:spcPct val="35000"/>
            </a:spcAft>
            <a:buNone/>
          </a:pPr>
          <a:r>
            <a:rPr lang="en-US" sz="1500" kern="1200"/>
            <a:t>Students are quick studies at using new technology. Video added new level of accountability and reflection</a:t>
          </a:r>
        </a:p>
      </dsp:txBody>
      <dsp:txXfrm>
        <a:off x="4272059" y="3737"/>
        <a:ext cx="2323152" cy="1393891"/>
      </dsp:txXfrm>
    </dsp:sp>
    <dsp:sp modelId="{ACA78DA9-715A-024E-9D1B-EA50C41C7180}">
      <dsp:nvSpPr>
        <dsp:cNvPr id="0" name=""/>
        <dsp:cNvSpPr/>
      </dsp:nvSpPr>
      <dsp:spPr>
        <a:xfrm>
          <a:off x="3735933" y="2583180"/>
          <a:ext cx="503725" cy="91440"/>
        </a:xfrm>
        <a:custGeom>
          <a:avLst/>
          <a:gdLst/>
          <a:ahLst/>
          <a:cxnLst/>
          <a:rect l="0" t="0" r="0" b="0"/>
          <a:pathLst>
            <a:path>
              <a:moveTo>
                <a:pt x="0" y="45720"/>
              </a:moveTo>
              <a:lnTo>
                <a:pt x="50372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4438" y="2626228"/>
        <a:ext cx="26716" cy="5343"/>
      </dsp:txXfrm>
    </dsp:sp>
    <dsp:sp modelId="{F886D801-4BBF-A441-AA19-484081B4AD00}">
      <dsp:nvSpPr>
        <dsp:cNvPr id="0" name=""/>
        <dsp:cNvSpPr/>
      </dsp:nvSpPr>
      <dsp:spPr>
        <a:xfrm>
          <a:off x="1414581" y="1931954"/>
          <a:ext cx="2323152" cy="1393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6" tIns="119491" rIns="113836" bIns="119491" numCol="1" spcCol="1270" anchor="ctr" anchorCtr="0">
          <a:noAutofit/>
        </a:bodyPr>
        <a:lstStyle/>
        <a:p>
          <a:pPr marL="0" lvl="0" indent="0" algn="ctr" defTabSz="666750">
            <a:lnSpc>
              <a:spcPct val="90000"/>
            </a:lnSpc>
            <a:spcBef>
              <a:spcPct val="0"/>
            </a:spcBef>
            <a:spcAft>
              <a:spcPct val="35000"/>
            </a:spcAft>
            <a:buNone/>
          </a:pPr>
          <a:r>
            <a:rPr lang="en-US" sz="1500" kern="1200"/>
            <a:t>Live text support was available</a:t>
          </a:r>
        </a:p>
      </dsp:txBody>
      <dsp:txXfrm>
        <a:off x="1414581" y="1931954"/>
        <a:ext cx="2323152" cy="1393891"/>
      </dsp:txXfrm>
    </dsp:sp>
    <dsp:sp modelId="{3EB68C10-D9BC-A345-A8BD-19FA41600300}">
      <dsp:nvSpPr>
        <dsp:cNvPr id="0" name=""/>
        <dsp:cNvSpPr/>
      </dsp:nvSpPr>
      <dsp:spPr>
        <a:xfrm>
          <a:off x="2576157" y="3324045"/>
          <a:ext cx="2857478" cy="503725"/>
        </a:xfrm>
        <a:custGeom>
          <a:avLst/>
          <a:gdLst/>
          <a:ahLst/>
          <a:cxnLst/>
          <a:rect l="0" t="0" r="0" b="0"/>
          <a:pathLst>
            <a:path>
              <a:moveTo>
                <a:pt x="2857478" y="0"/>
              </a:moveTo>
              <a:lnTo>
                <a:pt x="2857478" y="268962"/>
              </a:lnTo>
              <a:lnTo>
                <a:pt x="0" y="268962"/>
              </a:lnTo>
              <a:lnTo>
                <a:pt x="0" y="50372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2221" y="3573236"/>
        <a:ext cx="145350" cy="5343"/>
      </dsp:txXfrm>
    </dsp:sp>
    <dsp:sp modelId="{BC64BFF1-A8BD-2747-9637-BA9DFE9B82E2}">
      <dsp:nvSpPr>
        <dsp:cNvPr id="0" name=""/>
        <dsp:cNvSpPr/>
      </dsp:nvSpPr>
      <dsp:spPr>
        <a:xfrm>
          <a:off x="4272059" y="1931954"/>
          <a:ext cx="2323152" cy="1393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6" tIns="119491" rIns="113836" bIns="119491" numCol="1" spcCol="1270" anchor="ctr" anchorCtr="0">
          <a:noAutofit/>
        </a:bodyPr>
        <a:lstStyle/>
        <a:p>
          <a:pPr marL="0" lvl="0" indent="0" algn="ctr" defTabSz="666750">
            <a:lnSpc>
              <a:spcPct val="90000"/>
            </a:lnSpc>
            <a:spcBef>
              <a:spcPct val="0"/>
            </a:spcBef>
            <a:spcAft>
              <a:spcPct val="35000"/>
            </a:spcAft>
            <a:buNone/>
          </a:pPr>
          <a:r>
            <a:rPr lang="en-US" sz="1500" kern="1200"/>
            <a:t>Students reported they will practice therapeutic with roommates and family</a:t>
          </a:r>
        </a:p>
      </dsp:txBody>
      <dsp:txXfrm>
        <a:off x="4272059" y="1931954"/>
        <a:ext cx="2323152" cy="1393891"/>
      </dsp:txXfrm>
    </dsp:sp>
    <dsp:sp modelId="{AF615CA5-9E8C-004A-892B-E27997414FD4}">
      <dsp:nvSpPr>
        <dsp:cNvPr id="0" name=""/>
        <dsp:cNvSpPr/>
      </dsp:nvSpPr>
      <dsp:spPr>
        <a:xfrm>
          <a:off x="3735933" y="4511396"/>
          <a:ext cx="503725" cy="91440"/>
        </a:xfrm>
        <a:custGeom>
          <a:avLst/>
          <a:gdLst/>
          <a:ahLst/>
          <a:cxnLst/>
          <a:rect l="0" t="0" r="0" b="0"/>
          <a:pathLst>
            <a:path>
              <a:moveTo>
                <a:pt x="0" y="45720"/>
              </a:moveTo>
              <a:lnTo>
                <a:pt x="50372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4438" y="4554445"/>
        <a:ext cx="26716" cy="5343"/>
      </dsp:txXfrm>
    </dsp:sp>
    <dsp:sp modelId="{580F3DB5-0264-D649-9BE2-85EF109127AA}">
      <dsp:nvSpPr>
        <dsp:cNvPr id="0" name=""/>
        <dsp:cNvSpPr/>
      </dsp:nvSpPr>
      <dsp:spPr>
        <a:xfrm>
          <a:off x="1414581" y="3860171"/>
          <a:ext cx="2323152" cy="1393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6" tIns="119491" rIns="113836" bIns="119491" numCol="1" spcCol="1270" anchor="ctr" anchorCtr="0">
          <a:noAutofit/>
        </a:bodyPr>
        <a:lstStyle/>
        <a:p>
          <a:pPr marL="0" lvl="0" indent="0" algn="ctr" defTabSz="666750">
            <a:lnSpc>
              <a:spcPct val="90000"/>
            </a:lnSpc>
            <a:spcBef>
              <a:spcPct val="0"/>
            </a:spcBef>
            <a:spcAft>
              <a:spcPct val="35000"/>
            </a:spcAft>
            <a:buNone/>
          </a:pPr>
          <a:r>
            <a:rPr lang="en-US" sz="1500" kern="1200"/>
            <a:t>Diversity- military, rural, international students</a:t>
          </a:r>
        </a:p>
      </dsp:txBody>
      <dsp:txXfrm>
        <a:off x="1414581" y="3860171"/>
        <a:ext cx="2323152" cy="1393891"/>
      </dsp:txXfrm>
    </dsp:sp>
    <dsp:sp modelId="{B77FE8C0-B20D-9D4C-AA20-31C7BE805E07}">
      <dsp:nvSpPr>
        <dsp:cNvPr id="0" name=""/>
        <dsp:cNvSpPr/>
      </dsp:nvSpPr>
      <dsp:spPr>
        <a:xfrm>
          <a:off x="4272059" y="3860171"/>
          <a:ext cx="2323152" cy="1393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6" tIns="119491" rIns="113836" bIns="119491" numCol="1" spcCol="1270" anchor="ctr" anchorCtr="0">
          <a:noAutofit/>
        </a:bodyPr>
        <a:lstStyle/>
        <a:p>
          <a:pPr marL="0" lvl="0" indent="0" algn="ctr" defTabSz="666750">
            <a:lnSpc>
              <a:spcPct val="90000"/>
            </a:lnSpc>
            <a:spcBef>
              <a:spcPct val="0"/>
            </a:spcBef>
            <a:spcAft>
              <a:spcPct val="35000"/>
            </a:spcAft>
            <a:buNone/>
          </a:pPr>
          <a:r>
            <a:rPr lang="en-US" sz="1500" kern="1200"/>
            <a:t>Peer feedback with time stamps engages squad and solidified clinical judgement (what to say/what not to say)</a:t>
          </a:r>
        </a:p>
      </dsp:txBody>
      <dsp:txXfrm>
        <a:off x="4272059" y="3860171"/>
        <a:ext cx="2323152" cy="139389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a:p>
        </p:txBody>
      </p:sp>
      <p:sp>
        <p:nvSpPr>
          <p:cNvPr id="4" name="Date Placeholder 3"/>
          <p:cNvSpPr>
            <a:spLocks noGrp="1"/>
          </p:cNvSpPr>
          <p:nvPr>
            <p:ph type="dt" sz="half" idx="10"/>
          </p:nvPr>
        </p:nvSpPr>
        <p:spPr>
          <a:xfrm>
            <a:off x="1086075" y="6726422"/>
            <a:ext cx="2743200" cy="365125"/>
          </a:xfrm>
          <a:prstGeom prst="rect">
            <a:avLst/>
          </a:prstGeom>
        </p:spPr>
        <p:txBody>
          <a:bodyPr/>
          <a:lstStyle/>
          <a:p>
            <a:fld id="{5586B75A-687E-405C-8A0B-8D00578BA2C3}" type="datetimeFigureOut">
              <a:rPr lang="en-US" dirty="0"/>
              <a:pPr/>
              <a:t>3/22/2023</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9E308E23-AEEC-FD44-AEF5-95D2571F4990}"/>
              </a:ext>
            </a:extLst>
          </p:cNvPr>
          <p:cNvPicPr>
            <a:picLocks noChangeAspect="1"/>
          </p:cNvPicPr>
          <p:nvPr userDrawn="1"/>
        </p:nvPicPr>
        <p:blipFill>
          <a:blip r:embed="rId2"/>
          <a:stretch>
            <a:fillRect/>
          </a:stretch>
        </p:blipFill>
        <p:spPr>
          <a:xfrm>
            <a:off x="5362996" y="307083"/>
            <a:ext cx="1462030" cy="1462030"/>
          </a:xfrm>
          <a:prstGeom prst="rect">
            <a:avLst/>
          </a:prstGeom>
        </p:spPr>
      </p:pic>
      <p:pic>
        <p:nvPicPr>
          <p:cNvPr id="14" name="Picture 13">
            <a:extLst>
              <a:ext uri="{FF2B5EF4-FFF2-40B4-BE49-F238E27FC236}">
                <a16:creationId xmlns:a16="http://schemas.microsoft.com/office/drawing/2014/main" id="{C45CB733-1925-264E-995E-F474A7EB17C7}"/>
              </a:ext>
            </a:extLst>
          </p:cNvPr>
          <p:cNvPicPr>
            <a:picLocks noChangeAspect="1"/>
          </p:cNvPicPr>
          <p:nvPr userDrawn="1"/>
        </p:nvPicPr>
        <p:blipFill rotWithShape="1">
          <a:blip r:embed="rId3"/>
          <a:srcRect l="12496" t="1423" r="7582" b="1423"/>
          <a:stretch/>
        </p:blipFill>
        <p:spPr>
          <a:xfrm>
            <a:off x="9270263" y="761999"/>
            <a:ext cx="2925318" cy="5334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pic>
        <p:nvPicPr>
          <p:cNvPr id="10" name="Picture 9">
            <a:extLst>
              <a:ext uri="{FF2B5EF4-FFF2-40B4-BE49-F238E27FC236}">
                <a16:creationId xmlns:a16="http://schemas.microsoft.com/office/drawing/2014/main" id="{5170A19D-CD84-3B4B-8706-0707104F927A}"/>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1" name="Picture 10">
            <a:extLst>
              <a:ext uri="{FF2B5EF4-FFF2-40B4-BE49-F238E27FC236}">
                <a16:creationId xmlns:a16="http://schemas.microsoft.com/office/drawing/2014/main" id="{F83F37A3-B3EB-8642-9151-AF328E55915E}"/>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pic>
        <p:nvPicPr>
          <p:cNvPr id="10" name="Picture 9">
            <a:extLst>
              <a:ext uri="{FF2B5EF4-FFF2-40B4-BE49-F238E27FC236}">
                <a16:creationId xmlns:a16="http://schemas.microsoft.com/office/drawing/2014/main" id="{A128ACCE-9F58-D546-B0BD-227D0A47A4EB}"/>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1" name="Picture 10">
            <a:extLst>
              <a:ext uri="{FF2B5EF4-FFF2-40B4-BE49-F238E27FC236}">
                <a16:creationId xmlns:a16="http://schemas.microsoft.com/office/drawing/2014/main" id="{D044A6BB-E1B2-B14A-9A64-755DDBCA2F90}"/>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653541" y="6369652"/>
            <a:ext cx="1530927" cy="365125"/>
          </a:xfrm>
        </p:spPr>
        <p:txBody>
          <a:bodyPr/>
          <a:lstStyle/>
          <a:p>
            <a:fld id="{4FAB73BC-B049-4115-A692-8D63A059BFB8}" type="slidenum">
              <a:rPr lang="en-US" dirty="0"/>
              <a:pPr/>
              <a:t>‹#›</a:t>
            </a:fld>
            <a:endParaRPr lang="en-US"/>
          </a:p>
        </p:txBody>
      </p:sp>
      <p:pic>
        <p:nvPicPr>
          <p:cNvPr id="7" name="Picture 6">
            <a:extLst>
              <a:ext uri="{FF2B5EF4-FFF2-40B4-BE49-F238E27FC236}">
                <a16:creationId xmlns:a16="http://schemas.microsoft.com/office/drawing/2014/main" id="{6B2F3B17-9D29-1E44-83BE-5FF882B08586}"/>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0" name="Picture 9">
            <a:extLst>
              <a:ext uri="{FF2B5EF4-FFF2-40B4-BE49-F238E27FC236}">
                <a16:creationId xmlns:a16="http://schemas.microsoft.com/office/drawing/2014/main" id="{C164CD14-01FA-8C43-9116-353EC488492D}"/>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7" name="Picture 6">
            <a:extLst>
              <a:ext uri="{FF2B5EF4-FFF2-40B4-BE49-F238E27FC236}">
                <a16:creationId xmlns:a16="http://schemas.microsoft.com/office/drawing/2014/main" id="{AC186059-B15D-354C-B40A-DEA587838B59}"/>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8" name="Picture 7">
            <a:extLst>
              <a:ext uri="{FF2B5EF4-FFF2-40B4-BE49-F238E27FC236}">
                <a16:creationId xmlns:a16="http://schemas.microsoft.com/office/drawing/2014/main" id="{5F080E2B-CB53-7740-9FEE-07E2458FA5D3}"/>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pic>
        <p:nvPicPr>
          <p:cNvPr id="11" name="Picture 10">
            <a:extLst>
              <a:ext uri="{FF2B5EF4-FFF2-40B4-BE49-F238E27FC236}">
                <a16:creationId xmlns:a16="http://schemas.microsoft.com/office/drawing/2014/main" id="{D1465714-936F-9047-A7C8-613D9DC017A7}"/>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2" name="Picture 11">
            <a:extLst>
              <a:ext uri="{FF2B5EF4-FFF2-40B4-BE49-F238E27FC236}">
                <a16:creationId xmlns:a16="http://schemas.microsoft.com/office/drawing/2014/main" id="{2A54B313-616E-A84D-A3DB-4C07E0D1645E}"/>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pic>
        <p:nvPicPr>
          <p:cNvPr id="13" name="Picture 12">
            <a:extLst>
              <a:ext uri="{FF2B5EF4-FFF2-40B4-BE49-F238E27FC236}">
                <a16:creationId xmlns:a16="http://schemas.microsoft.com/office/drawing/2014/main" id="{0A6FC09D-5AD8-F041-A8C9-F4546EBACBE1}"/>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4" name="Picture 13">
            <a:extLst>
              <a:ext uri="{FF2B5EF4-FFF2-40B4-BE49-F238E27FC236}">
                <a16:creationId xmlns:a16="http://schemas.microsoft.com/office/drawing/2014/main" id="{E226C83F-241B-CC48-93FE-7C45DEE7B97E}"/>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pic>
        <p:nvPicPr>
          <p:cNvPr id="9" name="Picture 8">
            <a:extLst>
              <a:ext uri="{FF2B5EF4-FFF2-40B4-BE49-F238E27FC236}">
                <a16:creationId xmlns:a16="http://schemas.microsoft.com/office/drawing/2014/main" id="{3C503A2E-C079-B84B-8627-E2641B75E4A9}"/>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0" name="Picture 9">
            <a:extLst>
              <a:ext uri="{FF2B5EF4-FFF2-40B4-BE49-F238E27FC236}">
                <a16:creationId xmlns:a16="http://schemas.microsoft.com/office/drawing/2014/main" id="{DFE42F4B-1E2D-F641-85FF-9A2712EDE052}"/>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pic>
        <p:nvPicPr>
          <p:cNvPr id="9" name="Picture 8">
            <a:extLst>
              <a:ext uri="{FF2B5EF4-FFF2-40B4-BE49-F238E27FC236}">
                <a16:creationId xmlns:a16="http://schemas.microsoft.com/office/drawing/2014/main" id="{D7C2AD2F-FB29-7F49-8A85-F16B96805149}"/>
              </a:ext>
            </a:extLst>
          </p:cNvPr>
          <p:cNvPicPr>
            <a:picLocks noChangeAspect="1"/>
          </p:cNvPicPr>
          <p:nvPr userDrawn="1"/>
        </p:nvPicPr>
        <p:blipFill>
          <a:blip r:embed="rId2"/>
          <a:stretch>
            <a:fillRect/>
          </a:stretch>
        </p:blipFill>
        <p:spPr>
          <a:xfrm>
            <a:off x="252919" y="6369652"/>
            <a:ext cx="2079184" cy="3651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578469" y="791308"/>
            <a:ext cx="8009793" cy="5257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pic>
        <p:nvPicPr>
          <p:cNvPr id="11" name="Picture 10">
            <a:extLst>
              <a:ext uri="{FF2B5EF4-FFF2-40B4-BE49-F238E27FC236}">
                <a16:creationId xmlns:a16="http://schemas.microsoft.com/office/drawing/2014/main" id="{593A4B9D-4B4C-7944-AC8E-F89AFA881CAD}"/>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2" name="Picture 11">
            <a:extLst>
              <a:ext uri="{FF2B5EF4-FFF2-40B4-BE49-F238E27FC236}">
                <a16:creationId xmlns:a16="http://schemas.microsoft.com/office/drawing/2014/main" id="{C3F75654-D421-3240-8651-B1ED9C42B657}"/>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pic>
        <p:nvPicPr>
          <p:cNvPr id="11" name="Picture 10">
            <a:extLst>
              <a:ext uri="{FF2B5EF4-FFF2-40B4-BE49-F238E27FC236}">
                <a16:creationId xmlns:a16="http://schemas.microsoft.com/office/drawing/2014/main" id="{D55A7640-B8CA-1348-9B58-C663814E10A4}"/>
              </a:ext>
            </a:extLst>
          </p:cNvPr>
          <p:cNvPicPr>
            <a:picLocks noChangeAspect="1"/>
          </p:cNvPicPr>
          <p:nvPr userDrawn="1"/>
        </p:nvPicPr>
        <p:blipFill>
          <a:blip r:embed="rId2"/>
          <a:stretch>
            <a:fillRect/>
          </a:stretch>
        </p:blipFill>
        <p:spPr>
          <a:xfrm>
            <a:off x="995645" y="278207"/>
            <a:ext cx="1462030" cy="1462030"/>
          </a:xfrm>
          <a:prstGeom prst="rect">
            <a:avLst/>
          </a:prstGeom>
        </p:spPr>
      </p:pic>
      <p:pic>
        <p:nvPicPr>
          <p:cNvPr id="12" name="Picture 11">
            <a:extLst>
              <a:ext uri="{FF2B5EF4-FFF2-40B4-BE49-F238E27FC236}">
                <a16:creationId xmlns:a16="http://schemas.microsoft.com/office/drawing/2014/main" id="{8FF59732-621B-5341-9F67-77B918C7D096}"/>
              </a:ext>
            </a:extLst>
          </p:cNvPr>
          <p:cNvPicPr>
            <a:picLocks noChangeAspect="1"/>
          </p:cNvPicPr>
          <p:nvPr userDrawn="1"/>
        </p:nvPicPr>
        <p:blipFill>
          <a:blip r:embed="rId3"/>
          <a:stretch>
            <a:fillRect/>
          </a:stretch>
        </p:blipFill>
        <p:spPr>
          <a:xfrm>
            <a:off x="252919" y="6369652"/>
            <a:ext cx="2079184" cy="3651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pic>
        <p:nvPicPr>
          <p:cNvPr id="9" name="Picture 8">
            <a:extLst>
              <a:ext uri="{FF2B5EF4-FFF2-40B4-BE49-F238E27FC236}">
                <a16:creationId xmlns:a16="http://schemas.microsoft.com/office/drawing/2014/main" id="{FF429A52-A8C1-5845-9719-2D73D56AB5BE}"/>
              </a:ext>
            </a:extLst>
          </p:cNvPr>
          <p:cNvPicPr>
            <a:picLocks noChangeAspect="1"/>
          </p:cNvPicPr>
          <p:nvPr userDrawn="1"/>
        </p:nvPicPr>
        <p:blipFill>
          <a:blip r:embed="rId13"/>
          <a:stretch>
            <a:fillRect/>
          </a:stretch>
        </p:blipFill>
        <p:spPr>
          <a:xfrm>
            <a:off x="995645" y="278207"/>
            <a:ext cx="1462030" cy="1462030"/>
          </a:xfrm>
          <a:prstGeom prst="rect">
            <a:avLst/>
          </a:prstGeom>
        </p:spPr>
      </p:pic>
      <p:pic>
        <p:nvPicPr>
          <p:cNvPr id="10" name="Picture 9">
            <a:extLst>
              <a:ext uri="{FF2B5EF4-FFF2-40B4-BE49-F238E27FC236}">
                <a16:creationId xmlns:a16="http://schemas.microsoft.com/office/drawing/2014/main" id="{79456CDB-A7FD-4C43-B36A-F9894288D53D}"/>
              </a:ext>
            </a:extLst>
          </p:cNvPr>
          <p:cNvPicPr>
            <a:picLocks noChangeAspect="1"/>
          </p:cNvPicPr>
          <p:nvPr userDrawn="1"/>
        </p:nvPicPr>
        <p:blipFill>
          <a:blip r:embed="rId14"/>
          <a:stretch>
            <a:fillRect/>
          </a:stretch>
        </p:blipFill>
        <p:spPr>
          <a:xfrm>
            <a:off x="252919" y="6369652"/>
            <a:ext cx="2079184" cy="36512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accen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accen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3"/>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allgemeinefestung.blogspot.com/2017/11/" TargetMode="External"/><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app.yoodli.ai/share/WQQqgBP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app.yoodli.ai/share/Lhd8H19o"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app.yoodli.ai/" TargetMode="Externa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pp.yoodli.ai/share/fu4dWK5b"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4A98AA-C918-AE4C-9EDF-99DE11441252}"/>
              </a:ext>
            </a:extLst>
          </p:cNvPr>
          <p:cNvSpPr>
            <a:spLocks noGrp="1"/>
          </p:cNvSpPr>
          <p:nvPr>
            <p:ph type="ctrTitle"/>
          </p:nvPr>
        </p:nvSpPr>
        <p:spPr>
          <a:xfrm>
            <a:off x="182880" y="1463038"/>
            <a:ext cx="8767482" cy="3336303"/>
          </a:xfrm>
        </p:spPr>
        <p:txBody>
          <a:bodyPr>
            <a:noAutofit/>
          </a:bodyPr>
          <a:lstStyle/>
          <a:p>
            <a:r>
              <a:rPr lang="en-US" sz="4100"/>
              <a:t>Video-Based Teaching and Evaluation to Enhance Clinical Judgement</a:t>
            </a:r>
          </a:p>
        </p:txBody>
      </p:sp>
      <p:sp>
        <p:nvSpPr>
          <p:cNvPr id="7" name="Subtitle 6">
            <a:extLst>
              <a:ext uri="{FF2B5EF4-FFF2-40B4-BE49-F238E27FC236}">
                <a16:creationId xmlns:a16="http://schemas.microsoft.com/office/drawing/2014/main" id="{C218BE60-6DCE-934A-84D8-812941C82876}"/>
              </a:ext>
            </a:extLst>
          </p:cNvPr>
          <p:cNvSpPr>
            <a:spLocks noGrp="1"/>
          </p:cNvSpPr>
          <p:nvPr>
            <p:ph type="subTitle" idx="1"/>
          </p:nvPr>
        </p:nvSpPr>
        <p:spPr>
          <a:xfrm>
            <a:off x="570155" y="5098474"/>
            <a:ext cx="7845060" cy="679816"/>
          </a:xfrm>
        </p:spPr>
        <p:txBody>
          <a:bodyPr>
            <a:normAutofit fontScale="77500" lnSpcReduction="20000"/>
          </a:bodyPr>
          <a:lstStyle/>
          <a:p>
            <a:endParaRPr lang="en-US"/>
          </a:p>
          <a:p>
            <a:r>
              <a:rPr lang="en-US"/>
              <a:t>Maureen J. Baker, PhD, RN.             Theresa Raphael-Grimm </a:t>
            </a:r>
            <a:r>
              <a:rPr lang="en-US">
                <a:effectLst/>
                <a:latin typeface="Arial" panose="020B0604020202020204" pitchFamily="34" charset="0"/>
              </a:rPr>
              <a:t>PhD, PMHCNS-BC</a:t>
            </a:r>
            <a:endParaRPr lang="en-US"/>
          </a:p>
        </p:txBody>
      </p:sp>
    </p:spTree>
    <p:extLst>
      <p:ext uri="{BB962C8B-B14F-4D97-AF65-F5344CB8AC3E}">
        <p14:creationId xmlns:p14="http://schemas.microsoft.com/office/powerpoint/2010/main" val="147389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4" name="Rectangle 3093">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05" name="Rectangle 3095">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06" name="Rectangle 3097">
            <a:extLst>
              <a:ext uri="{FF2B5EF4-FFF2-40B4-BE49-F238E27FC236}">
                <a16:creationId xmlns:a16="http://schemas.microsoft.com/office/drawing/2014/main" id="{B607A0AB-7A2D-44AF-B876-9655821A7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Rectangle 3099">
            <a:extLst>
              <a:ext uri="{FF2B5EF4-FFF2-40B4-BE49-F238E27FC236}">
                <a16:creationId xmlns:a16="http://schemas.microsoft.com/office/drawing/2014/main" id="{35EC393D-764C-4624-9871-BD5C73281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EFC84D17-1C4E-9C90-332F-EC13D55B0888}"/>
              </a:ext>
            </a:extLst>
          </p:cNvPr>
          <p:cNvSpPr>
            <a:spLocks noGrp="1"/>
          </p:cNvSpPr>
          <p:nvPr>
            <p:ph type="body" idx="1"/>
          </p:nvPr>
        </p:nvSpPr>
        <p:spPr>
          <a:xfrm>
            <a:off x="485129" y="4670246"/>
            <a:ext cx="3843408" cy="914400"/>
          </a:xfrm>
        </p:spPr>
        <p:txBody>
          <a:bodyPr vert="horz" lIns="91440" tIns="45720" rIns="91440" bIns="45720" rtlCol="0" anchor="t">
            <a:normAutofit/>
          </a:bodyPr>
          <a:lstStyle/>
          <a:p>
            <a:pPr algn="ctr"/>
            <a:r>
              <a:rPr lang="en-US">
                <a:solidFill>
                  <a:schemeClr val="accent1">
                    <a:lumMod val="20000"/>
                    <a:lumOff val="80000"/>
                  </a:schemeClr>
                </a:solidFill>
              </a:rPr>
              <a:t>Artificial intelligence communication coach</a:t>
            </a:r>
          </a:p>
        </p:txBody>
      </p:sp>
      <p:pic>
        <p:nvPicPr>
          <p:cNvPr id="3074" name="Picture 2" descr="Yoodli | AI2 Incubator Talent network">
            <a:extLst>
              <a:ext uri="{FF2B5EF4-FFF2-40B4-BE49-F238E27FC236}">
                <a16:creationId xmlns:a16="http://schemas.microsoft.com/office/drawing/2014/main" id="{EAABC7C2-196F-B44E-E8EE-E75C81472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71" r="-3" b="10765"/>
          <a:stretch/>
        </p:blipFill>
        <p:spPr bwMode="auto">
          <a:xfrm>
            <a:off x="742123" y="637303"/>
            <a:ext cx="3131883" cy="2601388"/>
          </a:xfrm>
          <a:prstGeom prst="rect">
            <a:avLst/>
          </a:prstGeom>
          <a:noFill/>
          <a:extLst>
            <a:ext uri="{909E8E84-426E-40DD-AFC4-6F175D3DCCD1}">
              <a14:hiddenFill xmlns:a14="http://schemas.microsoft.com/office/drawing/2010/main">
                <a:solidFill>
                  <a:srgbClr val="FFFFFF"/>
                </a:solidFill>
              </a14:hiddenFill>
            </a:ext>
          </a:extLst>
        </p:spPr>
      </p:pic>
      <p:sp>
        <p:nvSpPr>
          <p:cNvPr id="3108" name="Rectangle 3101">
            <a:extLst>
              <a:ext uri="{FF2B5EF4-FFF2-40B4-BE49-F238E27FC236}">
                <a16:creationId xmlns:a16="http://schemas.microsoft.com/office/drawing/2014/main" id="{3672D4B7-46FC-4C20-9A40-1C07C2F04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8" name="Picture 6" descr="Yoodli Announces $6M Funding for AI Platform to Overcome Fear of Public  Speaking">
            <a:extLst>
              <a:ext uri="{FF2B5EF4-FFF2-40B4-BE49-F238E27FC236}">
                <a16:creationId xmlns:a16="http://schemas.microsoft.com/office/drawing/2014/main" id="{41B2B71C-59A8-8F90-7009-522824437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45" y="3330588"/>
            <a:ext cx="4040944" cy="12773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2C17430-7A4C-BD86-F3A0-B52C2714FE14}"/>
              </a:ext>
            </a:extLst>
          </p:cNvPr>
          <p:cNvSpPr txBox="1"/>
          <p:nvPr/>
        </p:nvSpPr>
        <p:spPr>
          <a:xfrm>
            <a:off x="5439507" y="3429001"/>
            <a:ext cx="5504717" cy="3693319"/>
          </a:xfrm>
          <a:prstGeom prst="rect">
            <a:avLst/>
          </a:prstGeom>
          <a:noFill/>
        </p:spPr>
        <p:txBody>
          <a:bodyPr wrap="square" lIns="91440" tIns="45720" rIns="91440" bIns="45720" rtlCol="0" anchor="t">
            <a:spAutoFit/>
          </a:bodyPr>
          <a:lstStyle/>
          <a:p>
            <a:r>
              <a:rPr lang="en-US" dirty="0"/>
              <a:t> </a:t>
            </a:r>
            <a:r>
              <a:rPr lang="en-US" sz="1800" dirty="0" err="1">
                <a:solidFill>
                  <a:schemeClr val="dk1"/>
                </a:solidFill>
                <a:latin typeface="Inter SemiBold"/>
                <a:ea typeface="Inter SemiBold"/>
                <a:cs typeface="Inter SemiBold"/>
                <a:sym typeface="Inter SemiBold"/>
              </a:rPr>
              <a:t>Yoodli</a:t>
            </a:r>
            <a:r>
              <a:rPr lang="en-US" sz="1800" dirty="0">
                <a:solidFill>
                  <a:schemeClr val="dk1"/>
                </a:solidFill>
                <a:latin typeface="Inter SemiBold"/>
                <a:ea typeface="Inter SemiBold"/>
                <a:cs typeface="Inter SemiBold"/>
                <a:sym typeface="Inter SemiBold"/>
              </a:rPr>
              <a:t> is an </a:t>
            </a:r>
            <a:r>
              <a:rPr lang="en-US" sz="1800" dirty="0">
                <a:solidFill>
                  <a:srgbClr val="1DA9E6"/>
                </a:solidFill>
                <a:latin typeface="Inter SemiBold"/>
                <a:ea typeface="Inter SemiBold"/>
                <a:cs typeface="Inter SemiBold"/>
                <a:sym typeface="Inter SemiBold"/>
              </a:rPr>
              <a:t>artificial intelligence</a:t>
            </a:r>
            <a:r>
              <a:rPr lang="en-US" sz="1800" dirty="0">
                <a:solidFill>
                  <a:schemeClr val="dk1"/>
                </a:solidFill>
                <a:latin typeface="Inter SemiBold"/>
                <a:ea typeface="Inter SemiBold"/>
                <a:cs typeface="Inter SemiBold"/>
                <a:sym typeface="Inter SemiBold"/>
              </a:rPr>
              <a:t> powered speech coaching platform.</a:t>
            </a:r>
            <a:r>
              <a:rPr lang="en-US" dirty="0">
                <a:solidFill>
                  <a:schemeClr val="dk1"/>
                </a:solidFill>
                <a:latin typeface="Inter SemiBold"/>
                <a:ea typeface="Inter SemiBold"/>
                <a:cs typeface="Inter SemiBold"/>
                <a:sym typeface="Inter SemiBold"/>
              </a:rPr>
              <a:t> </a:t>
            </a:r>
            <a:endParaRPr lang="en-US" sz="1800">
              <a:solidFill>
                <a:schemeClr val="dk1"/>
              </a:solidFill>
              <a:latin typeface="Inter SemiBold"/>
              <a:ea typeface="Inter SemiBold"/>
              <a:cs typeface="Inter SemiBold"/>
              <a:sym typeface="Inter SemiBold"/>
            </a:endParaRPr>
          </a:p>
          <a:p>
            <a:endParaRPr lang="en-US" sz="1800">
              <a:solidFill>
                <a:schemeClr val="dk1"/>
              </a:solidFill>
              <a:latin typeface="Inter SemiBold"/>
              <a:ea typeface="Inter SemiBold"/>
              <a:cs typeface="Inter SemiBold"/>
              <a:sym typeface="Inter SemiBold"/>
            </a:endParaRPr>
          </a:p>
          <a:p>
            <a:pPr algn="ctr"/>
            <a:r>
              <a:rPr lang="en-US" dirty="0">
                <a:solidFill>
                  <a:schemeClr val="dk1"/>
                </a:solidFill>
                <a:latin typeface="Inter SemiBold"/>
                <a:ea typeface="Inter SemiBold"/>
                <a:cs typeface="Inter SemiBold"/>
                <a:sym typeface="Inter SemiBold"/>
              </a:rPr>
              <a:t> Judgement</a:t>
            </a:r>
            <a:r>
              <a:rPr lang="en-US" sz="1800" dirty="0">
                <a:solidFill>
                  <a:schemeClr val="dk1"/>
                </a:solidFill>
                <a:latin typeface="Inter SemiBold"/>
                <a:ea typeface="Inter SemiBold"/>
                <a:cs typeface="Inter SemiBold"/>
                <a:sym typeface="Inter SemiBold"/>
              </a:rPr>
              <a:t> free metrics on</a:t>
            </a:r>
            <a:r>
              <a:rPr lang="en-US" dirty="0">
                <a:solidFill>
                  <a:schemeClr val="dk1"/>
                </a:solidFill>
                <a:latin typeface="Inter SemiBold"/>
                <a:ea typeface="Inter SemiBold"/>
                <a:cs typeface="Inter SemiBold"/>
                <a:sym typeface="Inter SemiBold"/>
              </a:rPr>
              <a:t> </a:t>
            </a:r>
          </a:p>
          <a:p>
            <a:pPr marL="285750" indent="-285750">
              <a:buFont typeface="Arial"/>
              <a:buChar char="•"/>
            </a:pPr>
            <a:r>
              <a:rPr lang="en-US" dirty="0">
                <a:solidFill>
                  <a:schemeClr val="dk1"/>
                </a:solidFill>
                <a:latin typeface="Inter SemiBold"/>
                <a:ea typeface="Inter SemiBold"/>
                <a:cs typeface="Inter SemiBold"/>
                <a:sym typeface="Inter SemiBold"/>
              </a:rPr>
              <a:t> </a:t>
            </a:r>
            <a:r>
              <a:rPr lang="en-US" sz="1800" dirty="0">
                <a:solidFill>
                  <a:srgbClr val="1DA9E6"/>
                </a:solidFill>
                <a:latin typeface="Inter SemiBold"/>
                <a:ea typeface="Inter SemiBold"/>
                <a:cs typeface="Inter SemiBold"/>
                <a:sym typeface="Inter SemiBold"/>
              </a:rPr>
              <a:t>filler words</a:t>
            </a:r>
            <a:r>
              <a:rPr lang="en-US" dirty="0">
                <a:solidFill>
                  <a:srgbClr val="1DA9E6"/>
                </a:solidFill>
                <a:latin typeface="Inter SemiBold"/>
                <a:ea typeface="Inter SemiBold"/>
                <a:cs typeface="Inter SemiBold"/>
                <a:sym typeface="Inter SemiBold"/>
              </a:rPr>
              <a:t> </a:t>
            </a:r>
            <a:endParaRPr lang="en-US" dirty="0">
              <a:solidFill>
                <a:srgbClr val="00233D"/>
              </a:solidFill>
              <a:latin typeface="Inter SemiBold"/>
              <a:ea typeface="Inter SemiBold"/>
              <a:cs typeface="Inter SemiBold"/>
            </a:endParaRPr>
          </a:p>
          <a:p>
            <a:pPr marL="285750" indent="-285750">
              <a:buFont typeface="Arial"/>
              <a:buChar char="•"/>
            </a:pPr>
            <a:r>
              <a:rPr lang="en-US" sz="1800" dirty="0">
                <a:solidFill>
                  <a:srgbClr val="1DA9E6"/>
                </a:solidFill>
                <a:latin typeface="Inter SemiBold"/>
                <a:ea typeface="Inter SemiBold"/>
                <a:cs typeface="Inter SemiBold"/>
                <a:sym typeface="Inter SemiBold"/>
              </a:rPr>
              <a:t>pacing</a:t>
            </a:r>
            <a:endParaRPr lang="en-US" dirty="0">
              <a:solidFill>
                <a:srgbClr val="00233D"/>
              </a:solidFill>
              <a:latin typeface="Inter SemiBold"/>
              <a:ea typeface="Inter SemiBold"/>
              <a:cs typeface="Inter SemiBold"/>
            </a:endParaRPr>
          </a:p>
          <a:p>
            <a:pPr marL="285750" indent="-285750">
              <a:buFont typeface="Arial"/>
              <a:buChar char="•"/>
            </a:pPr>
            <a:r>
              <a:rPr lang="en-US" sz="1800" dirty="0">
                <a:solidFill>
                  <a:srgbClr val="1DA9E6"/>
                </a:solidFill>
                <a:latin typeface="Inter SemiBold"/>
                <a:ea typeface="Inter SemiBold"/>
                <a:cs typeface="Inter SemiBold"/>
                <a:sym typeface="Inter SemiBold"/>
              </a:rPr>
              <a:t>eye </a:t>
            </a:r>
            <a:r>
              <a:rPr lang="en-US" dirty="0">
                <a:solidFill>
                  <a:srgbClr val="1DA9E6"/>
                </a:solidFill>
                <a:latin typeface="Inter SemiBold"/>
                <a:ea typeface="Inter SemiBold"/>
                <a:cs typeface="Inter SemiBold"/>
                <a:sym typeface="Inter SemiBold"/>
              </a:rPr>
              <a:t>contact</a:t>
            </a:r>
            <a:endParaRPr lang="en-US" dirty="0">
              <a:solidFill>
                <a:srgbClr val="00233D"/>
              </a:solidFill>
              <a:latin typeface="Inter SemiBold"/>
              <a:ea typeface="Inter SemiBold"/>
              <a:cs typeface="Inter SemiBold"/>
            </a:endParaRPr>
          </a:p>
          <a:p>
            <a:pPr marL="285750" indent="-285750">
              <a:buFont typeface="Arial"/>
              <a:buChar char="•"/>
            </a:pPr>
            <a:r>
              <a:rPr lang="en-US" dirty="0">
                <a:solidFill>
                  <a:srgbClr val="1DA9E6"/>
                </a:solidFill>
                <a:latin typeface="Inter SemiBold"/>
                <a:ea typeface="Inter SemiBold"/>
                <a:cs typeface="Inter SemiBold"/>
                <a:sym typeface="Inter SemiBold"/>
              </a:rPr>
              <a:t> </a:t>
            </a:r>
            <a:r>
              <a:rPr lang="en-US" sz="1800" dirty="0">
                <a:solidFill>
                  <a:srgbClr val="1DA9E6"/>
                </a:solidFill>
                <a:latin typeface="Inter SemiBold"/>
                <a:ea typeface="Inter SemiBold"/>
                <a:cs typeface="Inter SemiBold"/>
                <a:sym typeface="Inter SemiBold"/>
              </a:rPr>
              <a:t>body language</a:t>
            </a:r>
            <a:r>
              <a:rPr lang="en-US" dirty="0">
                <a:solidFill>
                  <a:schemeClr val="dk1"/>
                </a:solidFill>
                <a:latin typeface="Inter SemiBold"/>
                <a:ea typeface="Inter SemiBold"/>
                <a:cs typeface="Inter SemiBold"/>
                <a:sym typeface="Inter SemiBold"/>
              </a:rPr>
              <a:t> </a:t>
            </a:r>
            <a:endParaRPr lang="en-US" dirty="0">
              <a:solidFill>
                <a:schemeClr val="dk1"/>
              </a:solidFill>
              <a:latin typeface="Inter SemiBold"/>
              <a:ea typeface="Inter SemiBold"/>
              <a:cs typeface="Inter SemiBold"/>
            </a:endParaRPr>
          </a:p>
          <a:p>
            <a:pPr marL="285750" indent="-285750">
              <a:buFont typeface="Arial"/>
              <a:buChar char="•"/>
            </a:pPr>
            <a:endParaRPr lang="en-US" sz="1800" dirty="0">
              <a:solidFill>
                <a:schemeClr val="dk1"/>
              </a:solidFill>
              <a:latin typeface="Inter SemiBold"/>
              <a:ea typeface="Inter SemiBold"/>
              <a:cs typeface="Inter SemiBold"/>
            </a:endParaRPr>
          </a:p>
          <a:p>
            <a:pPr marL="285750" indent="-285750">
              <a:buFont typeface="Arial"/>
              <a:buChar char="•"/>
            </a:pPr>
            <a:r>
              <a:rPr lang="en-US" dirty="0">
                <a:solidFill>
                  <a:schemeClr val="dk1"/>
                </a:solidFill>
                <a:latin typeface="Corbel"/>
                <a:ea typeface="Inter SemiBold"/>
                <a:cs typeface="Inter SemiBold"/>
              </a:rPr>
              <a:t>N 934- 30 second speech demo</a:t>
            </a:r>
            <a:endParaRPr lang="en-US" sz="1800" dirty="0">
              <a:solidFill>
                <a:schemeClr val="dk1"/>
              </a:solidFill>
              <a:latin typeface="Corbel"/>
              <a:ea typeface="Inter SemiBold"/>
              <a:cs typeface="Inter SemiBold"/>
            </a:endParaRPr>
          </a:p>
          <a:p>
            <a:pPr algn="ctr"/>
            <a:endParaRPr lang="en-US" dirty="0">
              <a:latin typeface="Inter SemiBold"/>
            </a:endParaRPr>
          </a:p>
          <a:p>
            <a:endParaRPr lang="en-US">
              <a:latin typeface="Inter SemiBold"/>
            </a:endParaRP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ADC4D6EB-C34C-7B82-90CE-9D73B44D30BF}"/>
              </a:ext>
            </a:extLst>
          </p:cNvPr>
          <p:cNvPicPr>
            <a:picLocks noChangeAspect="1"/>
          </p:cNvPicPr>
          <p:nvPr/>
        </p:nvPicPr>
        <p:blipFill>
          <a:blip r:embed="rId4"/>
          <a:stretch>
            <a:fillRect/>
          </a:stretch>
        </p:blipFill>
        <p:spPr>
          <a:xfrm>
            <a:off x="5363042" y="0"/>
            <a:ext cx="6032617" cy="3467886"/>
          </a:xfrm>
          <a:prstGeom prst="rect">
            <a:avLst/>
          </a:prstGeom>
        </p:spPr>
      </p:pic>
    </p:spTree>
    <p:extLst>
      <p:ext uri="{BB962C8B-B14F-4D97-AF65-F5344CB8AC3E}">
        <p14:creationId xmlns:p14="http://schemas.microsoft.com/office/powerpoint/2010/main" val="219000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75C2-F00F-4B0B-FDA4-CA4385339F81}"/>
              </a:ext>
            </a:extLst>
          </p:cNvPr>
          <p:cNvSpPr>
            <a:spLocks noGrp="1"/>
          </p:cNvSpPr>
          <p:nvPr>
            <p:ph type="title"/>
          </p:nvPr>
        </p:nvSpPr>
        <p:spPr>
          <a:xfrm>
            <a:off x="242888" y="1770615"/>
            <a:ext cx="3149193" cy="3787223"/>
          </a:xfrm>
        </p:spPr>
        <p:txBody>
          <a:bodyPr>
            <a:normAutofit/>
          </a:bodyPr>
          <a:lstStyle/>
          <a:p>
            <a:r>
              <a:rPr lang="en-US"/>
              <a:t>What if?</a:t>
            </a:r>
          </a:p>
        </p:txBody>
      </p:sp>
      <p:sp>
        <p:nvSpPr>
          <p:cNvPr id="3" name="Text Placeholder 2">
            <a:extLst>
              <a:ext uri="{FF2B5EF4-FFF2-40B4-BE49-F238E27FC236}">
                <a16:creationId xmlns:a16="http://schemas.microsoft.com/office/drawing/2014/main" id="{B7DA0A1B-88DC-AE3A-7D76-AB9FC4706E1C}"/>
              </a:ext>
            </a:extLst>
          </p:cNvPr>
          <p:cNvSpPr>
            <a:spLocks noGrp="1"/>
          </p:cNvSpPr>
          <p:nvPr>
            <p:ph type="body" idx="1"/>
          </p:nvPr>
        </p:nvSpPr>
        <p:spPr/>
        <p:txBody>
          <a:bodyPr>
            <a:normAutofit fontScale="92500" lnSpcReduction="10000"/>
          </a:bodyPr>
          <a:lstStyle/>
          <a:p>
            <a:r>
              <a:rPr lang="en-US"/>
              <a:t>Interpersonal Process Recoding</a:t>
            </a:r>
          </a:p>
        </p:txBody>
      </p:sp>
      <p:sp>
        <p:nvSpPr>
          <p:cNvPr id="5" name="Text Placeholder 4">
            <a:extLst>
              <a:ext uri="{FF2B5EF4-FFF2-40B4-BE49-F238E27FC236}">
                <a16:creationId xmlns:a16="http://schemas.microsoft.com/office/drawing/2014/main" id="{328CA635-502E-374D-763F-04A4DDACDF58}"/>
              </a:ext>
            </a:extLst>
          </p:cNvPr>
          <p:cNvSpPr>
            <a:spLocks noGrp="1"/>
          </p:cNvSpPr>
          <p:nvPr>
            <p:ph type="body" sz="quarter" idx="3"/>
          </p:nvPr>
        </p:nvSpPr>
        <p:spPr/>
        <p:txBody>
          <a:bodyPr>
            <a:normAutofit fontScale="92500" lnSpcReduction="10000"/>
          </a:bodyPr>
          <a:lstStyle/>
          <a:p>
            <a:r>
              <a:rPr lang="en-US" err="1"/>
              <a:t>Yoodli</a:t>
            </a:r>
            <a:r>
              <a:rPr lang="en-US"/>
              <a:t> Video capture communication skills and feedback feature</a:t>
            </a:r>
          </a:p>
        </p:txBody>
      </p:sp>
      <p:pic>
        <p:nvPicPr>
          <p:cNvPr id="8" name="Content Placeholder 7" descr="A picture containing person&#10;&#10;Description automatically generated">
            <a:extLst>
              <a:ext uri="{FF2B5EF4-FFF2-40B4-BE49-F238E27FC236}">
                <a16:creationId xmlns:a16="http://schemas.microsoft.com/office/drawing/2014/main" id="{E85B15F4-FF2D-3437-6195-D12BB53F0BA3}"/>
              </a:ext>
            </a:extLst>
          </p:cNvPr>
          <p:cNvPicPr>
            <a:picLocks noGrp="1" noChangeAspect="1"/>
          </p:cNvPicPr>
          <p:nvPr>
            <p:ph sz="quarter" idx="4"/>
          </p:nvPr>
        </p:nvPicPr>
        <p:blipFill>
          <a:blip r:embed="rId2">
            <a:extLst>
              <a:ext uri="{837473B0-CC2E-450A-ABE3-18F120FF3D39}">
                <a1611:picAttrSrcUrl xmlns:a1611="http://schemas.microsoft.com/office/drawing/2016/11/main" r:id="rId3"/>
              </a:ext>
            </a:extLst>
          </a:blip>
          <a:stretch>
            <a:fillRect/>
          </a:stretch>
        </p:blipFill>
        <p:spPr>
          <a:xfrm>
            <a:off x="7818438" y="2585414"/>
            <a:ext cx="3475037" cy="2714285"/>
          </a:xfrm>
        </p:spPr>
      </p:pic>
      <p:pic>
        <p:nvPicPr>
          <p:cNvPr id="4100" name="Picture 4" descr="Free picture: puzzle, pieces, symbol, connect, hand, jigsaw">
            <a:extLst>
              <a:ext uri="{FF2B5EF4-FFF2-40B4-BE49-F238E27FC236}">
                <a16:creationId xmlns:a16="http://schemas.microsoft.com/office/drawing/2014/main" id="{EB8D421F-B90A-084C-86D2-C009924D5F8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867912" y="2101692"/>
            <a:ext cx="7786688" cy="51721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84E23D-D293-33FB-4E68-41BE9F3394F8}"/>
              </a:ext>
            </a:extLst>
          </p:cNvPr>
          <p:cNvSpPr txBox="1"/>
          <p:nvPr/>
        </p:nvSpPr>
        <p:spPr>
          <a:xfrm>
            <a:off x="7818438" y="5299699"/>
            <a:ext cx="3475037" cy="230832"/>
          </a:xfrm>
          <a:prstGeom prst="rect">
            <a:avLst/>
          </a:prstGeom>
          <a:noFill/>
        </p:spPr>
        <p:txBody>
          <a:bodyPr wrap="square" rtlCol="0">
            <a:spAutoFit/>
          </a:bodyPr>
          <a:lstStyle/>
          <a:p>
            <a:r>
              <a:rPr lang="en-US" sz="900">
                <a:hlinkClick r:id="rId3" tooltip="https://allgemeinefestung.blogspot.com/2017/11/"/>
              </a:rPr>
              <a:t>This Photo</a:t>
            </a:r>
            <a:r>
              <a:rPr lang="en-US" sz="900"/>
              <a:t> by Unknown Author is licensed under </a:t>
            </a:r>
            <a:r>
              <a:rPr lang="en-US" sz="900">
                <a:hlinkClick r:id="rId5" tooltip="https://creativecommons.org/licenses/by-nc-nd/3.0/"/>
              </a:rPr>
              <a:t>CC BY-NC-ND</a:t>
            </a:r>
            <a:endParaRPr lang="en-US" sz="900"/>
          </a:p>
        </p:txBody>
      </p:sp>
      <p:pic>
        <p:nvPicPr>
          <p:cNvPr id="11" name="Picture 10" descr="A picture containing person&#10;&#10;Description automatically generated">
            <a:extLst>
              <a:ext uri="{FF2B5EF4-FFF2-40B4-BE49-F238E27FC236}">
                <a16:creationId xmlns:a16="http://schemas.microsoft.com/office/drawing/2014/main" id="{2D4CF9C1-070C-0DF4-44F2-7E81E2E649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7565" y="4171950"/>
            <a:ext cx="2148288" cy="1677987"/>
          </a:xfrm>
          <a:prstGeom prst="rect">
            <a:avLst/>
          </a:prstGeom>
        </p:spPr>
      </p:pic>
    </p:spTree>
    <p:extLst>
      <p:ext uri="{BB962C8B-B14F-4D97-AF65-F5344CB8AC3E}">
        <p14:creationId xmlns:p14="http://schemas.microsoft.com/office/powerpoint/2010/main" val="29273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83">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6" name="Rectangle 7185">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4F6A81-A4DA-520E-EDF2-DBE0EB3F7554}"/>
              </a:ext>
            </a:extLst>
          </p:cNvPr>
          <p:cNvSpPr>
            <a:spLocks noGrp="1"/>
          </p:cNvSpPr>
          <p:nvPr>
            <p:ph type="title"/>
          </p:nvPr>
        </p:nvSpPr>
        <p:spPr>
          <a:xfrm>
            <a:off x="1063691" y="4049486"/>
            <a:ext cx="4825480" cy="1883228"/>
          </a:xfrm>
        </p:spPr>
        <p:txBody>
          <a:bodyPr>
            <a:normAutofit/>
          </a:bodyPr>
          <a:lstStyle/>
          <a:p>
            <a:pPr algn="r"/>
            <a:r>
              <a:rPr lang="en-US" sz="4400"/>
              <a:t>The Demo</a:t>
            </a:r>
          </a:p>
        </p:txBody>
      </p:sp>
      <p:pic>
        <p:nvPicPr>
          <p:cNvPr id="7172" name="Picture 4" descr="Book review: Lena Dunham's essays relatable to all kinds of girls – The  Lantern">
            <a:extLst>
              <a:ext uri="{FF2B5EF4-FFF2-40B4-BE49-F238E27FC236}">
                <a16:creationId xmlns:a16="http://schemas.microsoft.com/office/drawing/2014/main" id="{73AB74C4-A61D-BD26-FE89-AE294CBC67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94473" y="467348"/>
            <a:ext cx="4789994" cy="261054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o This: Industry | the Learning Counsel">
            <a:extLst>
              <a:ext uri="{FF2B5EF4-FFF2-40B4-BE49-F238E27FC236}">
                <a16:creationId xmlns:a16="http://schemas.microsoft.com/office/drawing/2014/main" id="{B2951595-4FB7-6D0E-E17F-AA4C077D5E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2348" y="484632"/>
            <a:ext cx="4703033" cy="2726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B8FD4E-42E1-C8A6-F6ED-917CF0BBB51A}"/>
              </a:ext>
            </a:extLst>
          </p:cNvPr>
          <p:cNvSpPr>
            <a:spLocks noGrp="1"/>
          </p:cNvSpPr>
          <p:nvPr>
            <p:ph idx="1"/>
          </p:nvPr>
        </p:nvSpPr>
        <p:spPr>
          <a:xfrm>
            <a:off x="6338316" y="4049485"/>
            <a:ext cx="4846151" cy="1883229"/>
          </a:xfrm>
        </p:spPr>
        <p:txBody>
          <a:bodyPr>
            <a:normAutofit/>
          </a:bodyPr>
          <a:lstStyle/>
          <a:p>
            <a:r>
              <a:rPr lang="en-US" sz="1800">
                <a:solidFill>
                  <a:srgbClr val="FFFFFF"/>
                </a:solidFill>
                <a:hlinkClick r:id="rId4"/>
              </a:rPr>
              <a:t>https://app.yoodli.ai/share/WQQqgBP3</a:t>
            </a:r>
            <a:endParaRPr lang="en-US" sz="1800">
              <a:solidFill>
                <a:srgbClr val="FFFFFF"/>
              </a:solidFill>
            </a:endParaRPr>
          </a:p>
          <a:p>
            <a:endParaRPr lang="en-US" sz="1800">
              <a:solidFill>
                <a:srgbClr val="FFFFFF"/>
              </a:solidFill>
            </a:endParaRPr>
          </a:p>
        </p:txBody>
      </p:sp>
    </p:spTree>
    <p:extLst>
      <p:ext uri="{BB962C8B-B14F-4D97-AF65-F5344CB8AC3E}">
        <p14:creationId xmlns:p14="http://schemas.microsoft.com/office/powerpoint/2010/main" val="110070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40EE8D-4498-2490-FF1C-61770D975CCD}"/>
              </a:ext>
            </a:extLst>
          </p:cNvPr>
          <p:cNvGraphicFramePr>
            <a:graphicFrameLocks noGrp="1"/>
          </p:cNvGraphicFramePr>
          <p:nvPr>
            <p:extLst>
              <p:ext uri="{D42A27DB-BD31-4B8C-83A1-F6EECF244321}">
                <p14:modId xmlns:p14="http://schemas.microsoft.com/office/powerpoint/2010/main" val="3547443525"/>
              </p:ext>
            </p:extLst>
          </p:nvPr>
        </p:nvGraphicFramePr>
        <p:xfrm>
          <a:off x="142875" y="0"/>
          <a:ext cx="12049125" cy="7294132"/>
        </p:xfrm>
        <a:graphic>
          <a:graphicData uri="http://schemas.openxmlformats.org/drawingml/2006/table">
            <a:tbl>
              <a:tblPr firstRow="1" bandRow="1">
                <a:tableStyleId>{5C22544A-7EE6-4342-B048-85BDC9FD1C3A}</a:tableStyleId>
              </a:tblPr>
              <a:tblGrid>
                <a:gridCol w="6029348">
                  <a:extLst>
                    <a:ext uri="{9D8B030D-6E8A-4147-A177-3AD203B41FA5}">
                      <a16:colId xmlns:a16="http://schemas.microsoft.com/office/drawing/2014/main" val="3656542422"/>
                    </a:ext>
                  </a:extLst>
                </a:gridCol>
                <a:gridCol w="6019777">
                  <a:extLst>
                    <a:ext uri="{9D8B030D-6E8A-4147-A177-3AD203B41FA5}">
                      <a16:colId xmlns:a16="http://schemas.microsoft.com/office/drawing/2014/main" val="1670025756"/>
                    </a:ext>
                  </a:extLst>
                </a:gridCol>
              </a:tblGrid>
              <a:tr h="1234670">
                <a:tc>
                  <a:txBody>
                    <a:bodyPr/>
                    <a:lstStyle/>
                    <a:p>
                      <a:r>
                        <a:rPr lang="en-US" sz="1800" b="0" i="0" kern="1200">
                          <a:solidFill>
                            <a:srgbClr val="00B050"/>
                          </a:solidFill>
                          <a:effectLst/>
                          <a:latin typeface="+mn-lt"/>
                          <a:ea typeface="+mn-ea"/>
                          <a:cs typeface="+mn-cs"/>
                        </a:rPr>
                        <a:t>Silence interest- </a:t>
                      </a:r>
                      <a:r>
                        <a:rPr lang="en-US" sz="1800" b="0" i="0" kern="1200">
                          <a:solidFill>
                            <a:schemeClr val="lt1"/>
                          </a:solidFill>
                          <a:effectLst/>
                          <a:latin typeface="+mn-lt"/>
                          <a:ea typeface="+mn-ea"/>
                          <a:cs typeface="+mn-cs"/>
                        </a:rPr>
                        <a:t>Eye contact, leaning forward toward patient, facial expression reflect </a:t>
                      </a:r>
                      <a:endParaRPr lang="en-US"/>
                    </a:p>
                  </a:txBody>
                  <a:tcPr/>
                </a:tc>
                <a:tc>
                  <a:txBody>
                    <a:bodyPr/>
                    <a:lstStyle/>
                    <a:p>
                      <a:r>
                        <a:rPr lang="en-US" sz="1800" b="0" i="0" kern="1200">
                          <a:solidFill>
                            <a:srgbClr val="FF0000"/>
                          </a:solidFill>
                          <a:effectLst/>
                          <a:latin typeface="+mn-lt"/>
                          <a:ea typeface="+mn-ea"/>
                          <a:cs typeface="+mn-cs"/>
                        </a:rPr>
                        <a:t>False reassurance </a:t>
                      </a:r>
                      <a:r>
                        <a:rPr lang="en-US" sz="1800" b="0" i="0" kern="1200">
                          <a:solidFill>
                            <a:schemeClr val="lt1"/>
                          </a:solidFill>
                          <a:effectLst/>
                          <a:latin typeface="+mn-lt"/>
                          <a:ea typeface="+mn-ea"/>
                          <a:cs typeface="+mn-cs"/>
                        </a:rPr>
                        <a:t>Don't worry, it will all work out.</a:t>
                      </a:r>
                      <a:br>
                        <a:rPr lang="en-US"/>
                      </a:br>
                      <a:r>
                        <a:rPr lang="en-US" sz="1800" b="0" i="0" kern="1200">
                          <a:solidFill>
                            <a:schemeClr val="lt1"/>
                          </a:solidFill>
                          <a:effectLst/>
                          <a:latin typeface="+mn-lt"/>
                          <a:ea typeface="+mn-ea"/>
                          <a:cs typeface="+mn-cs"/>
                        </a:rPr>
                        <a:t>Everything will be alright.</a:t>
                      </a:r>
                      <a:br>
                        <a:rPr lang="en-US"/>
                      </a:br>
                      <a:r>
                        <a:rPr lang="en-US" sz="1800" b="0" i="0" kern="1200">
                          <a:solidFill>
                            <a:schemeClr val="lt1"/>
                          </a:solidFill>
                          <a:effectLst/>
                          <a:latin typeface="+mn-lt"/>
                          <a:ea typeface="+mn-ea"/>
                          <a:cs typeface="+mn-cs"/>
                        </a:rPr>
                        <a:t>.</a:t>
                      </a:r>
                      <a:br>
                        <a:rPr lang="en-US"/>
                      </a:br>
                      <a:endParaRPr lang="en-US"/>
                    </a:p>
                  </a:txBody>
                  <a:tcPr>
                    <a:solidFill>
                      <a:schemeClr val="tx2"/>
                    </a:solidFill>
                  </a:tcPr>
                </a:tc>
                <a:extLst>
                  <a:ext uri="{0D108BD9-81ED-4DB2-BD59-A6C34878D82A}">
                    <a16:rowId xmlns:a16="http://schemas.microsoft.com/office/drawing/2014/main" val="1213684631"/>
                  </a:ext>
                </a:extLst>
              </a:tr>
              <a:tr h="949746">
                <a:tc>
                  <a:txBody>
                    <a:bodyPr/>
                    <a:lstStyle/>
                    <a:p>
                      <a:r>
                        <a:rPr lang="en-US" sz="1800" b="0" i="0" kern="1200">
                          <a:solidFill>
                            <a:srgbClr val="00B050"/>
                          </a:solidFill>
                          <a:effectLst/>
                          <a:latin typeface="+mn-lt"/>
                          <a:ea typeface="+mn-ea"/>
                          <a:cs typeface="+mn-cs"/>
                        </a:rPr>
                        <a:t>Listening</a:t>
                      </a:r>
                      <a:r>
                        <a:rPr lang="en-US" sz="1800" b="0" i="0" kern="1200">
                          <a:solidFill>
                            <a:schemeClr val="lt1"/>
                          </a:solidFill>
                          <a:effectLst/>
                          <a:latin typeface="+mn-lt"/>
                          <a:ea typeface="+mn-ea"/>
                          <a:cs typeface="+mn-cs"/>
                        </a:rPr>
                        <a:t> Nod head "yes", say "uh huh"</a:t>
                      </a:r>
                      <a:br>
                        <a:rPr lang="en-US"/>
                      </a:br>
                      <a:r>
                        <a:rPr lang="en-US" sz="1800" b="0" i="0" kern="1200">
                          <a:solidFill>
                            <a:schemeClr val="lt1"/>
                          </a:solidFill>
                          <a:effectLst/>
                          <a:latin typeface="+mn-lt"/>
                          <a:ea typeface="+mn-ea"/>
                          <a:cs typeface="+mn-cs"/>
                        </a:rPr>
                        <a:t>(Use mindfulness to redirect your attention back to the speaker)</a:t>
                      </a:r>
                      <a:endParaRPr lang="en-US"/>
                    </a:p>
                  </a:txBody>
                  <a:tcPr>
                    <a:solidFill>
                      <a:schemeClr val="accent1"/>
                    </a:solidFill>
                  </a:tcPr>
                </a:tc>
                <a:tc>
                  <a:txBody>
                    <a:bodyPr/>
                    <a:lstStyle/>
                    <a:p>
                      <a:r>
                        <a:rPr lang="en-US" sz="1800" b="0" i="0" kern="1200">
                          <a:solidFill>
                            <a:srgbClr val="FF0000"/>
                          </a:solidFill>
                          <a:effectLst/>
                          <a:latin typeface="+mn-lt"/>
                          <a:ea typeface="+mn-ea"/>
                          <a:cs typeface="+mn-cs"/>
                        </a:rPr>
                        <a:t>Stereotypes</a:t>
                      </a:r>
                      <a:r>
                        <a:rPr lang="en-US" sz="1800" b="0" i="0" kern="1200">
                          <a:solidFill>
                            <a:schemeClr val="lt1"/>
                          </a:solidFill>
                          <a:effectLst/>
                          <a:latin typeface="+mn-lt"/>
                          <a:ea typeface="+mn-ea"/>
                          <a:cs typeface="+mn-cs"/>
                        </a:rPr>
                        <a:t> I'm fine, how are you?</a:t>
                      </a:r>
                      <a:br>
                        <a:rPr lang="en-US"/>
                      </a:br>
                      <a:r>
                        <a:rPr lang="en-US" sz="1800" b="0" i="0" kern="1200">
                          <a:solidFill>
                            <a:schemeClr val="lt1"/>
                          </a:solidFill>
                          <a:effectLst/>
                          <a:latin typeface="+mn-lt"/>
                          <a:ea typeface="+mn-ea"/>
                          <a:cs typeface="+mn-cs"/>
                        </a:rPr>
                        <a:t>It's all for the best.</a:t>
                      </a:r>
                      <a:br>
                        <a:rPr lang="en-US"/>
                      </a:br>
                      <a:r>
                        <a:rPr lang="en-US" sz="1800" b="0" i="0" kern="1200">
                          <a:solidFill>
                            <a:schemeClr val="lt1"/>
                          </a:solidFill>
                          <a:effectLst/>
                          <a:latin typeface="+mn-lt"/>
                          <a:ea typeface="+mn-ea"/>
                          <a:cs typeface="+mn-cs"/>
                        </a:rPr>
                        <a:t>God doesn't give people more strife than they can handle</a:t>
                      </a:r>
                      <a:endParaRPr lang="en-US"/>
                    </a:p>
                  </a:txBody>
                  <a:tcPr>
                    <a:solidFill>
                      <a:schemeClr val="tx2"/>
                    </a:solidFill>
                  </a:tcPr>
                </a:tc>
                <a:extLst>
                  <a:ext uri="{0D108BD9-81ED-4DB2-BD59-A6C34878D82A}">
                    <a16:rowId xmlns:a16="http://schemas.microsoft.com/office/drawing/2014/main" val="753394551"/>
                  </a:ext>
                </a:extLst>
              </a:tr>
              <a:tr h="949746">
                <a:tc>
                  <a:txBody>
                    <a:bodyPr/>
                    <a:lstStyle/>
                    <a:p>
                      <a:r>
                        <a:rPr lang="en-US" sz="1800" b="0" i="0" kern="1200">
                          <a:solidFill>
                            <a:srgbClr val="00B050"/>
                          </a:solidFill>
                          <a:effectLst/>
                          <a:latin typeface="+mn-lt"/>
                          <a:ea typeface="+mn-ea"/>
                          <a:cs typeface="+mn-cs"/>
                        </a:rPr>
                        <a:t>Recognition</a:t>
                      </a:r>
                      <a:r>
                        <a:rPr lang="en-US" sz="1800" b="0" i="0" kern="1200">
                          <a:solidFill>
                            <a:schemeClr val="lt1"/>
                          </a:solidFill>
                          <a:effectLst/>
                          <a:latin typeface="+mn-lt"/>
                          <a:ea typeface="+mn-ea"/>
                          <a:cs typeface="+mn-cs"/>
                        </a:rPr>
                        <a:t> "Hello Mrs. R"; "I see that you are writing a letter".</a:t>
                      </a:r>
                      <a:endParaRPr lang="en-US"/>
                    </a:p>
                  </a:txBody>
                  <a:tcPr>
                    <a:solidFill>
                      <a:schemeClr val="accent1"/>
                    </a:solidFill>
                  </a:tcPr>
                </a:tc>
                <a:tc>
                  <a:txBody>
                    <a:bodyPr/>
                    <a:lstStyle/>
                    <a:p>
                      <a:r>
                        <a:rPr lang="en-US" sz="1800" b="0" i="0" kern="1200">
                          <a:solidFill>
                            <a:srgbClr val="FF0000"/>
                          </a:solidFill>
                          <a:effectLst/>
                          <a:latin typeface="+mn-lt"/>
                          <a:ea typeface="+mn-ea"/>
                          <a:cs typeface="+mn-cs"/>
                        </a:rPr>
                        <a:t>Belittling</a:t>
                      </a:r>
                      <a:r>
                        <a:rPr lang="en-US" sz="1800" b="0" i="0" kern="1200">
                          <a:solidFill>
                            <a:schemeClr val="lt1"/>
                          </a:solidFill>
                          <a:effectLst/>
                          <a:latin typeface="+mn-lt"/>
                          <a:ea typeface="+mn-ea"/>
                          <a:cs typeface="+mn-cs"/>
                        </a:rPr>
                        <a:t> It’s not that important. </a:t>
                      </a:r>
                      <a:br>
                        <a:rPr lang="en-US"/>
                      </a:br>
                      <a:r>
                        <a:rPr lang="en-US" sz="1800" b="0" i="0" kern="1200">
                          <a:solidFill>
                            <a:schemeClr val="lt1"/>
                          </a:solidFill>
                          <a:effectLst/>
                          <a:latin typeface="+mn-lt"/>
                          <a:ea typeface="+mn-ea"/>
                          <a:cs typeface="+mn-cs"/>
                        </a:rPr>
                        <a:t>You shouldn’t feel that way.</a:t>
                      </a:r>
                      <a:br>
                        <a:rPr lang="en-US"/>
                      </a:br>
                      <a:endParaRPr lang="en-US"/>
                    </a:p>
                  </a:txBody>
                  <a:tcPr>
                    <a:solidFill>
                      <a:schemeClr val="tx2"/>
                    </a:solidFill>
                  </a:tcPr>
                </a:tc>
                <a:extLst>
                  <a:ext uri="{0D108BD9-81ED-4DB2-BD59-A6C34878D82A}">
                    <a16:rowId xmlns:a16="http://schemas.microsoft.com/office/drawing/2014/main" val="993409808"/>
                  </a:ext>
                </a:extLst>
              </a:tr>
              <a:tr h="949746">
                <a:tc>
                  <a:txBody>
                    <a:bodyPr/>
                    <a:lstStyle/>
                    <a:p>
                      <a:r>
                        <a:rPr lang="en-US" sz="1800" b="0" i="0" kern="1200">
                          <a:solidFill>
                            <a:srgbClr val="00B050"/>
                          </a:solidFill>
                          <a:effectLst/>
                          <a:latin typeface="+mn-lt"/>
                          <a:ea typeface="+mn-ea"/>
                          <a:cs typeface="+mn-cs"/>
                        </a:rPr>
                        <a:t>Offering self </a:t>
                      </a:r>
                      <a:r>
                        <a:rPr lang="en-US" sz="1800" b="0" i="0" kern="1200">
                          <a:solidFill>
                            <a:schemeClr val="lt1"/>
                          </a:solidFill>
                          <a:effectLst/>
                          <a:latin typeface="+mn-lt"/>
                          <a:ea typeface="+mn-ea"/>
                          <a:cs typeface="+mn-cs"/>
                        </a:rPr>
                        <a:t>"I would like to sit and talk with you for awhile".</a:t>
                      </a:r>
                      <a:endParaRPr lang="en-US"/>
                    </a:p>
                  </a:txBody>
                  <a:tcPr>
                    <a:solidFill>
                      <a:schemeClr val="accent1"/>
                    </a:solidFill>
                  </a:tcPr>
                </a:tc>
                <a:tc>
                  <a:txBody>
                    <a:bodyPr/>
                    <a:lstStyle/>
                    <a:p>
                      <a:r>
                        <a:rPr lang="en-US" sz="1800" b="0" i="0" kern="1200">
                          <a:solidFill>
                            <a:srgbClr val="FF0000"/>
                          </a:solidFill>
                          <a:effectLst/>
                          <a:latin typeface="+mn-lt"/>
                          <a:ea typeface="+mn-ea"/>
                          <a:cs typeface="+mn-cs"/>
                        </a:rPr>
                        <a:t>Unrelated Topic </a:t>
                      </a:r>
                      <a:r>
                        <a:rPr lang="en-US" sz="1800" b="0" i="0" kern="1200">
                          <a:solidFill>
                            <a:schemeClr val="lt1"/>
                          </a:solidFill>
                          <a:effectLst/>
                          <a:latin typeface="+mn-lt"/>
                          <a:ea typeface="+mn-ea"/>
                          <a:cs typeface="+mn-cs"/>
                        </a:rPr>
                        <a:t>Patient: I am feeling so frustrated today.</a:t>
                      </a:r>
                      <a:br>
                        <a:rPr lang="en-US"/>
                      </a:br>
                      <a:r>
                        <a:rPr lang="en-US" sz="1800" b="0" i="0" kern="1200">
                          <a:solidFill>
                            <a:schemeClr val="lt1"/>
                          </a:solidFill>
                          <a:effectLst/>
                          <a:latin typeface="+mn-lt"/>
                          <a:ea typeface="+mn-ea"/>
                          <a:cs typeface="+mn-cs"/>
                        </a:rPr>
                        <a:t>Nurse: What did you learn about on the today’s TV news.</a:t>
                      </a:r>
                      <a:br>
                        <a:rPr lang="en-US"/>
                      </a:br>
                      <a:endParaRPr lang="en-US"/>
                    </a:p>
                  </a:txBody>
                  <a:tcPr>
                    <a:solidFill>
                      <a:schemeClr val="tx2"/>
                    </a:solidFill>
                  </a:tcPr>
                </a:tc>
                <a:extLst>
                  <a:ext uri="{0D108BD9-81ED-4DB2-BD59-A6C34878D82A}">
                    <a16:rowId xmlns:a16="http://schemas.microsoft.com/office/drawing/2014/main" val="1286600580"/>
                  </a:ext>
                </a:extLst>
              </a:tr>
              <a:tr h="1519594">
                <a:tc>
                  <a:txBody>
                    <a:bodyPr/>
                    <a:lstStyle/>
                    <a:p>
                      <a:r>
                        <a:rPr lang="en-US" sz="1800" b="0" i="0" kern="1200">
                          <a:solidFill>
                            <a:srgbClr val="00B050"/>
                          </a:solidFill>
                          <a:effectLst/>
                          <a:latin typeface="+mn-lt"/>
                          <a:ea typeface="+mn-ea"/>
                          <a:cs typeface="+mn-cs"/>
                        </a:rPr>
                        <a:t>Broad Openings </a:t>
                      </a:r>
                      <a:r>
                        <a:rPr lang="en-US" sz="1800" b="0" i="0" kern="1200">
                          <a:solidFill>
                            <a:schemeClr val="lt1"/>
                          </a:solidFill>
                          <a:effectLst/>
                          <a:latin typeface="+mn-lt"/>
                          <a:ea typeface="+mn-ea"/>
                          <a:cs typeface="+mn-cs"/>
                        </a:rPr>
                        <a:t>“Describe the events that happened that lead up to you coming into the </a:t>
                      </a:r>
                      <a:br>
                        <a:rPr lang="en-US"/>
                      </a:br>
                      <a:r>
                        <a:rPr lang="en-US" sz="1800" b="0" i="0" kern="1200">
                          <a:solidFill>
                            <a:schemeClr val="lt1"/>
                          </a:solidFill>
                          <a:effectLst/>
                          <a:latin typeface="+mn-lt"/>
                          <a:ea typeface="+mn-ea"/>
                          <a:cs typeface="+mn-cs"/>
                        </a:rPr>
                        <a:t>hospital.”</a:t>
                      </a:r>
                      <a:br>
                        <a:rPr lang="en-US"/>
                      </a:br>
                      <a:r>
                        <a:rPr lang="en-US" sz="1800" b="0" i="0" kern="1200">
                          <a:solidFill>
                            <a:schemeClr val="lt1"/>
                          </a:solidFill>
                          <a:effectLst/>
                          <a:latin typeface="+mn-lt"/>
                          <a:ea typeface="+mn-ea"/>
                          <a:cs typeface="+mn-cs"/>
                        </a:rPr>
                        <a:t>"What is on your mind?" "What has you so worried?"</a:t>
                      </a:r>
                      <a:br>
                        <a:rPr lang="en-US"/>
                      </a:br>
                      <a:r>
                        <a:rPr lang="en-US" sz="1800" b="0" i="0" kern="1200">
                          <a:solidFill>
                            <a:schemeClr val="lt1"/>
                          </a:solidFill>
                          <a:effectLst/>
                          <a:latin typeface="+mn-lt"/>
                          <a:ea typeface="+mn-ea"/>
                          <a:cs typeface="+mn-cs"/>
                        </a:rPr>
                        <a:t>“How are you doing with coping with your illness?”</a:t>
                      </a:r>
                      <a:endParaRPr lang="en-US"/>
                    </a:p>
                  </a:txBody>
                  <a:tcPr>
                    <a:solidFill>
                      <a:schemeClr val="accent1"/>
                    </a:solidFill>
                  </a:tcPr>
                </a:tc>
                <a:tc>
                  <a:txBody>
                    <a:bodyPr/>
                    <a:lstStyle/>
                    <a:p>
                      <a:r>
                        <a:rPr lang="en-US" sz="1800" b="0" i="0" kern="1200">
                          <a:solidFill>
                            <a:srgbClr val="FF0000"/>
                          </a:solidFill>
                          <a:effectLst/>
                          <a:latin typeface="+mn-lt"/>
                          <a:ea typeface="+mn-ea"/>
                          <a:cs typeface="+mn-cs"/>
                        </a:rPr>
                        <a:t>Approval </a:t>
                      </a:r>
                      <a:r>
                        <a:rPr lang="en-US" sz="1800" b="0" i="0" kern="1200">
                          <a:solidFill>
                            <a:schemeClr val="bg1"/>
                          </a:solidFill>
                          <a:effectLst/>
                          <a:latin typeface="+mn-lt"/>
                          <a:ea typeface="+mn-ea"/>
                          <a:cs typeface="+mn-cs"/>
                        </a:rPr>
                        <a:t>I am glad you did that.</a:t>
                      </a:r>
                      <a:br>
                        <a:rPr lang="en-US">
                          <a:solidFill>
                            <a:schemeClr val="bg1"/>
                          </a:solidFill>
                        </a:rPr>
                      </a:br>
                      <a:r>
                        <a:rPr lang="en-US" sz="1800" b="0" i="0" kern="1200">
                          <a:solidFill>
                            <a:schemeClr val="bg1"/>
                          </a:solidFill>
                          <a:effectLst/>
                          <a:latin typeface="+mn-lt"/>
                          <a:ea typeface="+mn-ea"/>
                          <a:cs typeface="+mn-cs"/>
                        </a:rPr>
                        <a:t>That's great!</a:t>
                      </a:r>
                      <a:endParaRPr lang="en-US">
                        <a:solidFill>
                          <a:schemeClr val="bg1"/>
                        </a:solidFill>
                      </a:endParaRPr>
                    </a:p>
                  </a:txBody>
                  <a:tcPr>
                    <a:solidFill>
                      <a:schemeClr val="tx2"/>
                    </a:solidFill>
                  </a:tcPr>
                </a:tc>
                <a:extLst>
                  <a:ext uri="{0D108BD9-81ED-4DB2-BD59-A6C34878D82A}">
                    <a16:rowId xmlns:a16="http://schemas.microsoft.com/office/drawing/2014/main" val="3487759130"/>
                  </a:ext>
                </a:extLst>
              </a:tr>
              <a:tr h="949746">
                <a:tc>
                  <a:txBody>
                    <a:bodyPr/>
                    <a:lstStyle/>
                    <a:p>
                      <a:r>
                        <a:rPr lang="en-US" sz="1800" b="0" i="0" kern="1200">
                          <a:solidFill>
                            <a:srgbClr val="00B050"/>
                          </a:solidFill>
                          <a:effectLst/>
                          <a:latin typeface="+mn-lt"/>
                          <a:ea typeface="+mn-ea"/>
                          <a:cs typeface="+mn-cs"/>
                        </a:rPr>
                        <a:t>General Leads </a:t>
                      </a:r>
                      <a:r>
                        <a:rPr lang="en-US" sz="1800" b="0" i="0" kern="1200">
                          <a:solidFill>
                            <a:schemeClr val="lt1"/>
                          </a:solidFill>
                          <a:effectLst/>
                          <a:latin typeface="+mn-lt"/>
                          <a:ea typeface="+mn-ea"/>
                          <a:cs typeface="+mn-cs"/>
                        </a:rPr>
                        <a:t>"Go on." "Then what happened?" "Describe that."</a:t>
                      </a:r>
                      <a:endParaRPr lang="en-US"/>
                    </a:p>
                  </a:txBody>
                  <a:tcPr>
                    <a:solidFill>
                      <a:schemeClr val="accent1"/>
                    </a:solidFill>
                  </a:tcPr>
                </a:tc>
                <a:tc>
                  <a:txBody>
                    <a:bodyPr/>
                    <a:lstStyle/>
                    <a:p>
                      <a:r>
                        <a:rPr lang="en-US" sz="1800" b="0" i="0" kern="1200">
                          <a:solidFill>
                            <a:srgbClr val="FF0000"/>
                          </a:solidFill>
                          <a:effectLst/>
                          <a:latin typeface="+mn-lt"/>
                          <a:ea typeface="+mn-ea"/>
                          <a:cs typeface="+mn-cs"/>
                        </a:rPr>
                        <a:t>Advise </a:t>
                      </a:r>
                      <a:r>
                        <a:rPr lang="en-US" sz="1800" b="0" i="0" kern="1200">
                          <a:solidFill>
                            <a:schemeClr val="bg1"/>
                          </a:solidFill>
                          <a:effectLst/>
                          <a:latin typeface="+mn-lt"/>
                          <a:ea typeface="+mn-ea"/>
                          <a:cs typeface="+mn-cs"/>
                        </a:rPr>
                        <a:t>You should avoid all contact with your sister. She just upsets you.</a:t>
                      </a:r>
                      <a:br>
                        <a:rPr lang="en-US">
                          <a:solidFill>
                            <a:schemeClr val="bg1"/>
                          </a:solidFill>
                        </a:rPr>
                      </a:br>
                      <a:r>
                        <a:rPr lang="en-US" sz="1800" b="0" i="0" kern="1200">
                          <a:solidFill>
                            <a:schemeClr val="bg1"/>
                          </a:solidFill>
                          <a:effectLst/>
                          <a:latin typeface="+mn-lt"/>
                          <a:ea typeface="+mn-ea"/>
                          <a:cs typeface="+mn-cs"/>
                        </a:rPr>
                        <a:t>You have to sign up for that pottery class. </a:t>
                      </a:r>
                      <a:endParaRPr lang="en-US">
                        <a:solidFill>
                          <a:schemeClr val="bg1"/>
                        </a:solidFill>
                      </a:endParaRPr>
                    </a:p>
                  </a:txBody>
                  <a:tcPr>
                    <a:solidFill>
                      <a:schemeClr val="tx2"/>
                    </a:solidFill>
                  </a:tcPr>
                </a:tc>
                <a:extLst>
                  <a:ext uri="{0D108BD9-81ED-4DB2-BD59-A6C34878D82A}">
                    <a16:rowId xmlns:a16="http://schemas.microsoft.com/office/drawing/2014/main" val="3845293117"/>
                  </a:ext>
                </a:extLst>
              </a:tr>
              <a:tr h="740884">
                <a:tc>
                  <a:txBody>
                    <a:bodyPr/>
                    <a:lstStyle/>
                    <a:p>
                      <a:r>
                        <a:rPr lang="en-US" sz="1800" b="0" i="0" kern="1200">
                          <a:solidFill>
                            <a:srgbClr val="92D050"/>
                          </a:solidFill>
                          <a:effectLst/>
                          <a:latin typeface="+mn-lt"/>
                          <a:ea typeface="+mn-ea"/>
                          <a:cs typeface="+mn-cs"/>
                        </a:rPr>
                        <a:t>Stating Observations </a:t>
                      </a:r>
                      <a:r>
                        <a:rPr lang="en-US" sz="1800" b="0" i="0" kern="1200">
                          <a:solidFill>
                            <a:schemeClr val="lt1"/>
                          </a:solidFill>
                          <a:effectLst/>
                          <a:latin typeface="+mn-lt"/>
                          <a:ea typeface="+mn-ea"/>
                          <a:cs typeface="+mn-cs"/>
                        </a:rPr>
                        <a:t>"You seem worried." "I notice that you are wringing your hands." </a:t>
                      </a:r>
                      <a:endParaRPr lang="en-US"/>
                    </a:p>
                  </a:txBody>
                  <a:tcPr>
                    <a:solidFill>
                      <a:schemeClr val="accent1"/>
                    </a:solidFill>
                  </a:tcPr>
                </a:tc>
                <a:tc>
                  <a:txBody>
                    <a:bodyPr/>
                    <a:lstStyle/>
                    <a:p>
                      <a:endParaRPr lang="en-US"/>
                    </a:p>
                  </a:txBody>
                  <a:tcPr>
                    <a:solidFill>
                      <a:schemeClr val="tx2"/>
                    </a:solidFill>
                  </a:tcPr>
                </a:tc>
                <a:extLst>
                  <a:ext uri="{0D108BD9-81ED-4DB2-BD59-A6C34878D82A}">
                    <a16:rowId xmlns:a16="http://schemas.microsoft.com/office/drawing/2014/main" val="2952332782"/>
                  </a:ext>
                </a:extLst>
              </a:tr>
            </a:tbl>
          </a:graphicData>
        </a:graphic>
      </p:graphicFrame>
    </p:spTree>
    <p:extLst>
      <p:ext uri="{BB962C8B-B14F-4D97-AF65-F5344CB8AC3E}">
        <p14:creationId xmlns:p14="http://schemas.microsoft.com/office/powerpoint/2010/main" val="319499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8184-5D65-9720-2A1E-B3D11CBA3405}"/>
              </a:ext>
            </a:extLst>
          </p:cNvPr>
          <p:cNvSpPr>
            <a:spLocks noGrp="1"/>
          </p:cNvSpPr>
          <p:nvPr>
            <p:ph type="title"/>
          </p:nvPr>
        </p:nvSpPr>
        <p:spPr/>
        <p:txBody>
          <a:bodyPr/>
          <a:lstStyle/>
          <a:p>
            <a:r>
              <a:rPr lang="en-US"/>
              <a:t>Assumptions</a:t>
            </a:r>
          </a:p>
        </p:txBody>
      </p:sp>
      <p:sp>
        <p:nvSpPr>
          <p:cNvPr id="3" name="Content Placeholder 2">
            <a:extLst>
              <a:ext uri="{FF2B5EF4-FFF2-40B4-BE49-F238E27FC236}">
                <a16:creationId xmlns:a16="http://schemas.microsoft.com/office/drawing/2014/main" id="{99AF41C9-8EAD-B98F-772B-3F9CD315CE95}"/>
              </a:ext>
            </a:extLst>
          </p:cNvPr>
          <p:cNvSpPr>
            <a:spLocks noGrp="1"/>
          </p:cNvSpPr>
          <p:nvPr>
            <p:ph idx="1"/>
          </p:nvPr>
        </p:nvSpPr>
        <p:spPr/>
        <p:txBody>
          <a:bodyPr/>
          <a:lstStyle/>
          <a:p>
            <a:r>
              <a:rPr lang="en-US"/>
              <a:t>Digital natives </a:t>
            </a:r>
            <a:r>
              <a:rPr lang="en-US">
                <a:solidFill>
                  <a:srgbClr val="FF0000"/>
                </a:solidFill>
              </a:rPr>
              <a:t>will love </a:t>
            </a:r>
            <a:r>
              <a:rPr lang="en-US"/>
              <a:t>seeing themselves on video</a:t>
            </a:r>
          </a:p>
          <a:p>
            <a:r>
              <a:rPr lang="en-US"/>
              <a:t>Feedback from peer squad (4) will solidify communication strategies</a:t>
            </a:r>
          </a:p>
          <a:p>
            <a:r>
              <a:rPr lang="en-US"/>
              <a:t>Enhancement of student engagement and accountability</a:t>
            </a:r>
          </a:p>
          <a:p>
            <a:pPr marL="0" indent="0">
              <a:buNone/>
            </a:pPr>
            <a:endParaRPr lang="en-US"/>
          </a:p>
          <a:p>
            <a:endParaRPr lang="en-US"/>
          </a:p>
        </p:txBody>
      </p:sp>
    </p:spTree>
    <p:extLst>
      <p:ext uri="{BB962C8B-B14F-4D97-AF65-F5344CB8AC3E}">
        <p14:creationId xmlns:p14="http://schemas.microsoft.com/office/powerpoint/2010/main" val="405900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2" name="Rectangle 8211">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4" name="Rectangle 8213">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200" name="Picture 8" descr="COVID-19 update: Planning for fall 2021 | UNC-Chapel Hill">
            <a:extLst>
              <a:ext uri="{FF2B5EF4-FFF2-40B4-BE49-F238E27FC236}">
                <a16:creationId xmlns:a16="http://schemas.microsoft.com/office/drawing/2014/main" id="{038800E6-86E7-61CA-591B-2F084CB6E1E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216" name="Rectangle 8215">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AFD418-5DAE-9437-9D56-C864632822B8}"/>
              </a:ext>
            </a:extLst>
          </p:cNvPr>
          <p:cNvSpPr>
            <a:spLocks noGrp="1"/>
          </p:cNvSpPr>
          <p:nvPr>
            <p:ph type="title"/>
          </p:nvPr>
        </p:nvSpPr>
        <p:spPr>
          <a:xfrm>
            <a:off x="252919" y="1123837"/>
            <a:ext cx="2947482" cy="1283461"/>
          </a:xfrm>
        </p:spPr>
        <p:txBody>
          <a:bodyPr vert="horz" lIns="91440" tIns="45720" rIns="91440" bIns="45720" rtlCol="0" anchor="b">
            <a:normAutofit/>
          </a:bodyPr>
          <a:lstStyle/>
          <a:p>
            <a:r>
              <a:rPr lang="en-US" sz="2400"/>
              <a:t>4 person “SQUAD”</a:t>
            </a:r>
          </a:p>
        </p:txBody>
      </p:sp>
      <p:sp>
        <p:nvSpPr>
          <p:cNvPr id="4" name="Text Placeholder 3">
            <a:extLst>
              <a:ext uri="{FF2B5EF4-FFF2-40B4-BE49-F238E27FC236}">
                <a16:creationId xmlns:a16="http://schemas.microsoft.com/office/drawing/2014/main" id="{95125837-5AAA-D31D-BEBC-05AA0B8A32A5}"/>
              </a:ext>
            </a:extLst>
          </p:cNvPr>
          <p:cNvSpPr>
            <a:spLocks noGrp="1"/>
          </p:cNvSpPr>
          <p:nvPr>
            <p:ph type="body" sz="half" idx="2"/>
          </p:nvPr>
        </p:nvSpPr>
        <p:spPr>
          <a:xfrm>
            <a:off x="252920" y="2407298"/>
            <a:ext cx="2947482" cy="3498980"/>
          </a:xfrm>
        </p:spPr>
        <p:txBody>
          <a:bodyPr vert="horz" lIns="91440" tIns="45720" rIns="91440" bIns="45720" rtlCol="0" anchor="t">
            <a:normAutofit/>
          </a:bodyPr>
          <a:lstStyle/>
          <a:p>
            <a:pPr indent="-182880">
              <a:lnSpc>
                <a:spcPct val="90000"/>
              </a:lnSpc>
              <a:buFont typeface="Wingdings 2" pitchFamily="18" charset="2"/>
              <a:buChar char=""/>
            </a:pPr>
            <a:r>
              <a:rPr lang="en-US" sz="2000"/>
              <a:t>Interview one another about what brought them to nursing school and how is it going thus far?</a:t>
            </a:r>
          </a:p>
          <a:p>
            <a:pPr indent="-182880">
              <a:lnSpc>
                <a:spcPct val="90000"/>
              </a:lnSpc>
              <a:buFont typeface="Wingdings 2" pitchFamily="18" charset="2"/>
              <a:buChar char=""/>
            </a:pPr>
            <a:endParaRPr lang="en-US" sz="2000"/>
          </a:p>
          <a:p>
            <a:pPr indent="-182880">
              <a:lnSpc>
                <a:spcPct val="90000"/>
              </a:lnSpc>
              <a:buFont typeface="Wingdings 2" pitchFamily="18" charset="2"/>
              <a:buChar char=""/>
            </a:pPr>
            <a:r>
              <a:rPr lang="en-US" sz="2000"/>
              <a:t>Hidden agenda- get to know one another !</a:t>
            </a:r>
          </a:p>
        </p:txBody>
      </p:sp>
      <p:sp>
        <p:nvSpPr>
          <p:cNvPr id="8218" name="Rectangle 8217">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830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CA04-9E95-2105-2FAB-0E6BC602C39C}"/>
              </a:ext>
            </a:extLst>
          </p:cNvPr>
          <p:cNvSpPr>
            <a:spLocks noGrp="1"/>
          </p:cNvSpPr>
          <p:nvPr>
            <p:ph type="title"/>
          </p:nvPr>
        </p:nvSpPr>
        <p:spPr/>
        <p:txBody>
          <a:bodyPr/>
          <a:lstStyle/>
          <a:p>
            <a:r>
              <a:rPr lang="en-US"/>
              <a:t>Student Exemplar</a:t>
            </a:r>
          </a:p>
        </p:txBody>
      </p:sp>
      <p:sp>
        <p:nvSpPr>
          <p:cNvPr id="3" name="Content Placeholder 2">
            <a:extLst>
              <a:ext uri="{FF2B5EF4-FFF2-40B4-BE49-F238E27FC236}">
                <a16:creationId xmlns:a16="http://schemas.microsoft.com/office/drawing/2014/main" id="{46A72E9D-CB33-AAE0-F7F6-6A1AF4C8CD35}"/>
              </a:ext>
            </a:extLst>
          </p:cNvPr>
          <p:cNvSpPr>
            <a:spLocks noGrp="1"/>
          </p:cNvSpPr>
          <p:nvPr>
            <p:ph idx="1"/>
          </p:nvPr>
        </p:nvSpPr>
        <p:spPr/>
        <p:txBody>
          <a:bodyPr/>
          <a:lstStyle/>
          <a:p>
            <a:r>
              <a:rPr lang="en-US">
                <a:hlinkClick r:id="rId2"/>
              </a:rPr>
              <a:t>https://app.yoodli.ai/share/Lhd8H19o</a:t>
            </a:r>
            <a:endParaRPr lang="en-US"/>
          </a:p>
          <a:p>
            <a:r>
              <a:rPr lang="en-US"/>
              <a:t>Video account of IPR</a:t>
            </a:r>
          </a:p>
          <a:p>
            <a:r>
              <a:rPr lang="en-US"/>
              <a:t>Student comments in real time/time stamps</a:t>
            </a:r>
          </a:p>
          <a:p>
            <a:pPr lvl="1"/>
            <a:r>
              <a:rPr lang="en-US"/>
              <a:t>Therapeutic communication</a:t>
            </a:r>
          </a:p>
          <a:p>
            <a:pPr lvl="1"/>
            <a:r>
              <a:rPr lang="en-US"/>
              <a:t>Non-therapeutic communication</a:t>
            </a:r>
          </a:p>
          <a:p>
            <a:pPr lvl="1"/>
            <a:r>
              <a:rPr lang="en-US"/>
              <a:t>Missed opportunities</a:t>
            </a:r>
          </a:p>
          <a:p>
            <a:pPr lvl="1"/>
            <a:endParaRPr lang="en-US"/>
          </a:p>
          <a:p>
            <a:pPr lvl="1"/>
            <a:r>
              <a:rPr lang="en-US">
                <a:solidFill>
                  <a:schemeClr val="tx1"/>
                </a:solidFill>
              </a:rPr>
              <a:t>Faculty watched videos and gave individual and squad feedback</a:t>
            </a:r>
          </a:p>
          <a:p>
            <a:pPr lvl="1"/>
            <a:r>
              <a:rPr lang="en-US">
                <a:solidFill>
                  <a:schemeClr val="tx1"/>
                </a:solidFill>
              </a:rPr>
              <a:t>Students had another chance to practice at end of semester with different prompts</a:t>
            </a:r>
          </a:p>
        </p:txBody>
      </p:sp>
      <p:sp>
        <p:nvSpPr>
          <p:cNvPr id="4" name="Text Placeholder 3">
            <a:extLst>
              <a:ext uri="{FF2B5EF4-FFF2-40B4-BE49-F238E27FC236}">
                <a16:creationId xmlns:a16="http://schemas.microsoft.com/office/drawing/2014/main" id="{03B4630C-6459-C4BE-1B8B-0E87A50D90AC}"/>
              </a:ext>
            </a:extLst>
          </p:cNvPr>
          <p:cNvSpPr>
            <a:spLocks noGrp="1"/>
          </p:cNvSpPr>
          <p:nvPr>
            <p:ph type="body" sz="half" idx="2"/>
          </p:nvPr>
        </p:nvSpPr>
        <p:spPr/>
        <p:txBody>
          <a:bodyPr/>
          <a:lstStyle/>
          <a:p>
            <a:r>
              <a:rPr lang="en-US"/>
              <a:t>Drew and Nichole</a:t>
            </a:r>
          </a:p>
        </p:txBody>
      </p:sp>
    </p:spTree>
    <p:extLst>
      <p:ext uri="{BB962C8B-B14F-4D97-AF65-F5344CB8AC3E}">
        <p14:creationId xmlns:p14="http://schemas.microsoft.com/office/powerpoint/2010/main" val="312251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6296-C46A-AD99-740A-0DCBD8D51597}"/>
              </a:ext>
            </a:extLst>
          </p:cNvPr>
          <p:cNvSpPr>
            <a:spLocks noGrp="1"/>
          </p:cNvSpPr>
          <p:nvPr>
            <p:ph type="title"/>
          </p:nvPr>
        </p:nvSpPr>
        <p:spPr/>
        <p:txBody>
          <a:bodyPr/>
          <a:lstStyle/>
          <a:p>
            <a:r>
              <a:rPr lang="en-US"/>
              <a:t>Common mistakes</a:t>
            </a:r>
          </a:p>
        </p:txBody>
      </p:sp>
      <p:sp>
        <p:nvSpPr>
          <p:cNvPr id="3" name="Content Placeholder 2">
            <a:extLst>
              <a:ext uri="{FF2B5EF4-FFF2-40B4-BE49-F238E27FC236}">
                <a16:creationId xmlns:a16="http://schemas.microsoft.com/office/drawing/2014/main" id="{9593C202-42E1-3B13-56C1-8C0DE34AC158}"/>
              </a:ext>
            </a:extLst>
          </p:cNvPr>
          <p:cNvSpPr>
            <a:spLocks noGrp="1"/>
          </p:cNvSpPr>
          <p:nvPr>
            <p:ph idx="1"/>
          </p:nvPr>
        </p:nvSpPr>
        <p:spPr/>
        <p:txBody>
          <a:bodyPr/>
          <a:lstStyle/>
          <a:p>
            <a:r>
              <a:rPr lang="en-US"/>
              <a:t>“Oh, that’s Great!</a:t>
            </a:r>
          </a:p>
          <a:p>
            <a:r>
              <a:rPr lang="en-US"/>
              <a:t>“Awesome!”</a:t>
            </a:r>
          </a:p>
          <a:p>
            <a:r>
              <a:rPr lang="en-US"/>
              <a:t>“ME TOO!!”</a:t>
            </a:r>
          </a:p>
          <a:p>
            <a:r>
              <a:rPr lang="en-US"/>
              <a:t>“Yeah Definitely!”</a:t>
            </a:r>
          </a:p>
          <a:p>
            <a:r>
              <a:rPr lang="en-US"/>
              <a:t>”I am sure it will all work out”</a:t>
            </a:r>
          </a:p>
          <a:p>
            <a:r>
              <a:rPr lang="en-US"/>
              <a:t>Focusing on next question and not listening to response</a:t>
            </a:r>
          </a:p>
          <a:p>
            <a:r>
              <a:rPr lang="en-US"/>
              <a:t>Missing opportunities to explore</a:t>
            </a:r>
          </a:p>
          <a:p>
            <a:r>
              <a:rPr lang="en-US"/>
              <a:t>Talking about themselves</a:t>
            </a:r>
          </a:p>
          <a:p>
            <a:endParaRPr lang="en-US"/>
          </a:p>
          <a:p>
            <a:endParaRPr lang="en-US"/>
          </a:p>
        </p:txBody>
      </p:sp>
    </p:spTree>
    <p:extLst>
      <p:ext uri="{BB962C8B-B14F-4D97-AF65-F5344CB8AC3E}">
        <p14:creationId xmlns:p14="http://schemas.microsoft.com/office/powerpoint/2010/main" val="88081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A31F-24E7-BA90-95CC-8D8D75562F12}"/>
              </a:ext>
            </a:extLst>
          </p:cNvPr>
          <p:cNvSpPr>
            <a:spLocks noGrp="1"/>
          </p:cNvSpPr>
          <p:nvPr>
            <p:ph type="title"/>
          </p:nvPr>
        </p:nvSpPr>
        <p:spPr/>
        <p:txBody>
          <a:bodyPr/>
          <a:lstStyle/>
          <a:p>
            <a:r>
              <a:rPr lang="en-US"/>
              <a:t>Student</a:t>
            </a:r>
            <a:br>
              <a:rPr lang="en-US"/>
            </a:br>
            <a:r>
              <a:rPr lang="en-US"/>
              <a:t>Reflections</a:t>
            </a:r>
          </a:p>
        </p:txBody>
      </p:sp>
      <p:sp>
        <p:nvSpPr>
          <p:cNvPr id="3" name="Content Placeholder 2">
            <a:extLst>
              <a:ext uri="{FF2B5EF4-FFF2-40B4-BE49-F238E27FC236}">
                <a16:creationId xmlns:a16="http://schemas.microsoft.com/office/drawing/2014/main" id="{E989AC4C-813C-984C-76EF-478896461DD2}"/>
              </a:ext>
            </a:extLst>
          </p:cNvPr>
          <p:cNvSpPr>
            <a:spLocks noGrp="1"/>
          </p:cNvSpPr>
          <p:nvPr>
            <p:ph idx="1"/>
          </p:nvPr>
        </p:nvSpPr>
        <p:spPr>
          <a:xfrm>
            <a:off x="3774212" y="2790684"/>
            <a:ext cx="7814050" cy="3258424"/>
          </a:xfrm>
        </p:spPr>
        <p:txBody>
          <a:bodyPr>
            <a:normAutofit lnSpcReduction="10000"/>
          </a:bodyPr>
          <a:lstStyle/>
          <a:p>
            <a:r>
              <a:rPr lang="en-US" dirty="0">
                <a:latin typeface="Arial"/>
                <a:cs typeface="Arial"/>
              </a:rPr>
              <a:t>"Harder than I thought it was going to be"</a:t>
            </a:r>
          </a:p>
          <a:p>
            <a:r>
              <a:rPr lang="en-US" dirty="0">
                <a:latin typeface="Arial"/>
                <a:cs typeface="Arial"/>
              </a:rPr>
              <a:t>"Focus on the person … not the next question!"</a:t>
            </a:r>
          </a:p>
          <a:p>
            <a:r>
              <a:rPr lang="en-US" dirty="0">
                <a:latin typeface="Arial"/>
                <a:cs typeface="Arial"/>
              </a:rPr>
              <a:t>"New experience+ being recorded= nervous"</a:t>
            </a:r>
          </a:p>
          <a:p>
            <a:r>
              <a:rPr lang="en-US" dirty="0">
                <a:latin typeface="Arial"/>
                <a:cs typeface="Arial"/>
              </a:rPr>
              <a:t>"Engaging, fun"</a:t>
            </a:r>
          </a:p>
          <a:p>
            <a:r>
              <a:rPr lang="en-US" dirty="0">
                <a:latin typeface="Arial"/>
                <a:cs typeface="Arial"/>
              </a:rPr>
              <a:t>"Helpful and amusing (</a:t>
            </a:r>
            <a:r>
              <a:rPr lang="en-US" dirty="0" err="1">
                <a:latin typeface="Arial"/>
                <a:cs typeface="Arial"/>
              </a:rPr>
              <a:t>e.g.hair</a:t>
            </a:r>
            <a:r>
              <a:rPr lang="en-US" dirty="0">
                <a:latin typeface="Arial"/>
                <a:cs typeface="Arial"/>
              </a:rPr>
              <a:t>, </a:t>
            </a:r>
            <a:r>
              <a:rPr lang="en-US" dirty="0" err="1">
                <a:latin typeface="Arial"/>
                <a:cs typeface="Arial"/>
              </a:rPr>
              <a:t>umms</a:t>
            </a:r>
            <a:r>
              <a:rPr lang="en-US" dirty="0">
                <a:latin typeface="Arial"/>
                <a:cs typeface="Arial"/>
              </a:rPr>
              <a:t>)"</a:t>
            </a:r>
          </a:p>
          <a:p>
            <a:r>
              <a:rPr lang="en-US" dirty="0">
                <a:latin typeface="Arial"/>
                <a:cs typeface="Arial"/>
              </a:rPr>
              <a:t>"Connect and get to know peers better"</a:t>
            </a:r>
          </a:p>
          <a:p>
            <a:r>
              <a:rPr lang="en-US" dirty="0">
                <a:latin typeface="Arial"/>
                <a:cs typeface="Arial"/>
              </a:rPr>
              <a:t>"Speech analytics make me more aware"</a:t>
            </a:r>
          </a:p>
          <a:p>
            <a:r>
              <a:rPr lang="en-US" dirty="0">
                <a:latin typeface="Arial"/>
                <a:cs typeface="Arial"/>
              </a:rPr>
              <a:t>"Seeing my nonverbal communication was powerful!"</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p:txBody>
      </p:sp>
      <p:sp>
        <p:nvSpPr>
          <p:cNvPr id="4" name="Text Placeholder 3">
            <a:extLst>
              <a:ext uri="{FF2B5EF4-FFF2-40B4-BE49-F238E27FC236}">
                <a16:creationId xmlns:a16="http://schemas.microsoft.com/office/drawing/2014/main" id="{2A7E7F33-191E-E017-7FDF-723EEAEE88E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267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F31D-B1D1-1899-1C63-6CD49C36C7C3}"/>
              </a:ext>
            </a:extLst>
          </p:cNvPr>
          <p:cNvSpPr>
            <a:spLocks noGrp="1"/>
          </p:cNvSpPr>
          <p:nvPr>
            <p:ph type="title"/>
          </p:nvPr>
        </p:nvSpPr>
        <p:spPr/>
        <p:txBody>
          <a:bodyPr/>
          <a:lstStyle/>
          <a:p>
            <a:r>
              <a:rPr lang="en-US"/>
              <a:t>Student </a:t>
            </a:r>
            <a:br>
              <a:rPr lang="en-US"/>
            </a:br>
            <a:r>
              <a:rPr lang="en-US"/>
              <a:t>written  reflection</a:t>
            </a:r>
            <a:br>
              <a:rPr lang="en-US"/>
            </a:br>
            <a:r>
              <a:rPr lang="en-US"/>
              <a:t>assignment</a:t>
            </a:r>
          </a:p>
        </p:txBody>
      </p:sp>
      <p:sp>
        <p:nvSpPr>
          <p:cNvPr id="3" name="Content Placeholder 2">
            <a:extLst>
              <a:ext uri="{FF2B5EF4-FFF2-40B4-BE49-F238E27FC236}">
                <a16:creationId xmlns:a16="http://schemas.microsoft.com/office/drawing/2014/main" id="{0181F0DD-4586-1FF6-0959-4F3DACAED22F}"/>
              </a:ext>
            </a:extLst>
          </p:cNvPr>
          <p:cNvSpPr>
            <a:spLocks noGrp="1"/>
          </p:cNvSpPr>
          <p:nvPr>
            <p:ph idx="1"/>
          </p:nvPr>
        </p:nvSpPr>
        <p:spPr>
          <a:prstGeom prst="wedgeEllipseCallout">
            <a:avLst/>
          </a:prstGeom>
        </p:spPr>
        <p:txBody>
          <a:bodyPr/>
          <a:lstStyle/>
          <a:p>
            <a:pPr marL="0" indent="0">
              <a:buNone/>
            </a:pPr>
            <a:endParaRPr lang="en-US"/>
          </a:p>
        </p:txBody>
      </p:sp>
      <p:sp>
        <p:nvSpPr>
          <p:cNvPr id="4" name="Text Placeholder 3">
            <a:extLst>
              <a:ext uri="{FF2B5EF4-FFF2-40B4-BE49-F238E27FC236}">
                <a16:creationId xmlns:a16="http://schemas.microsoft.com/office/drawing/2014/main" id="{FFF944F2-3450-6DAC-95DC-F1919D24E2ED}"/>
              </a:ext>
            </a:extLst>
          </p:cNvPr>
          <p:cNvSpPr>
            <a:spLocks noGrp="1"/>
          </p:cNvSpPr>
          <p:nvPr>
            <p:ph type="body" sz="half" idx="2"/>
          </p:nvPr>
        </p:nvSpPr>
        <p:spPr/>
        <p:txBody>
          <a:bodyPr/>
          <a:lstStyle/>
          <a:p>
            <a:endParaRPr lang="en-US"/>
          </a:p>
        </p:txBody>
      </p:sp>
      <p:sp>
        <p:nvSpPr>
          <p:cNvPr id="5" name="Oval Callout 4">
            <a:extLst>
              <a:ext uri="{FF2B5EF4-FFF2-40B4-BE49-F238E27FC236}">
                <a16:creationId xmlns:a16="http://schemas.microsoft.com/office/drawing/2014/main" id="{90825F91-D242-3FEE-AC15-FD4FAA0631F9}"/>
              </a:ext>
            </a:extLst>
          </p:cNvPr>
          <p:cNvSpPr/>
          <p:nvPr/>
        </p:nvSpPr>
        <p:spPr>
          <a:xfrm>
            <a:off x="3407196" y="0"/>
            <a:ext cx="8617215" cy="60566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t>“After getting over the CRINGE factor of seeing myself on video, this activity solidified how important the simple task of being present and listening are in fostering an authentic therapeutic relationship”</a:t>
            </a:r>
          </a:p>
        </p:txBody>
      </p:sp>
    </p:spTree>
    <p:extLst>
      <p:ext uri="{BB962C8B-B14F-4D97-AF65-F5344CB8AC3E}">
        <p14:creationId xmlns:p14="http://schemas.microsoft.com/office/powerpoint/2010/main" val="417840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7E0E-3061-74C2-95C2-7285D0558A67}"/>
              </a:ext>
            </a:extLst>
          </p:cNvPr>
          <p:cNvSpPr>
            <a:spLocks noGrp="1"/>
          </p:cNvSpPr>
          <p:nvPr>
            <p:ph type="title"/>
          </p:nvPr>
        </p:nvSpPr>
        <p:spPr>
          <a:prstGeom prst="donut">
            <a:avLst/>
          </a:prstGeom>
        </p:spPr>
        <p:txBody>
          <a:bodyPr/>
          <a:lstStyle/>
          <a:p>
            <a:r>
              <a:rPr lang="en-US"/>
              <a:t>Register for FREE </a:t>
            </a:r>
            <a:r>
              <a:rPr lang="en-US" err="1"/>
              <a:t>Yoodli</a:t>
            </a:r>
            <a:r>
              <a:rPr lang="en-US"/>
              <a:t> account</a:t>
            </a:r>
          </a:p>
        </p:txBody>
      </p:sp>
      <p:sp>
        <p:nvSpPr>
          <p:cNvPr id="3" name="Content Placeholder 2">
            <a:extLst>
              <a:ext uri="{FF2B5EF4-FFF2-40B4-BE49-F238E27FC236}">
                <a16:creationId xmlns:a16="http://schemas.microsoft.com/office/drawing/2014/main" id="{3814AD8B-B1AD-193A-4D97-DFEE012F46F0}"/>
              </a:ext>
            </a:extLst>
          </p:cNvPr>
          <p:cNvSpPr>
            <a:spLocks noGrp="1"/>
          </p:cNvSpPr>
          <p:nvPr>
            <p:ph idx="1"/>
          </p:nvPr>
        </p:nvSpPr>
        <p:spPr>
          <a:xfrm>
            <a:off x="5233146" y="723761"/>
            <a:ext cx="2947482" cy="1581037"/>
          </a:xfrm>
        </p:spPr>
        <p:txBody>
          <a:bodyPr>
            <a:normAutofit/>
          </a:bodyPr>
          <a:lstStyle/>
          <a:p>
            <a:pPr marL="0" indent="0">
              <a:buNone/>
            </a:pPr>
            <a:r>
              <a:rPr lang="en-US"/>
              <a:t>Please register for free account at </a:t>
            </a:r>
            <a:r>
              <a:rPr lang="en-US">
                <a:hlinkClick r:id="rId2"/>
              </a:rPr>
              <a:t>https://app.yoodli.ai</a:t>
            </a: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BF01BC46-DA8C-99A3-544B-570CA28C1777}"/>
              </a:ext>
            </a:extLst>
          </p:cNvPr>
          <p:cNvPicPr>
            <a:picLocks noChangeAspect="1"/>
          </p:cNvPicPr>
          <p:nvPr/>
        </p:nvPicPr>
        <p:blipFill>
          <a:blip r:embed="rId3"/>
          <a:stretch>
            <a:fillRect/>
          </a:stretch>
        </p:blipFill>
        <p:spPr>
          <a:xfrm>
            <a:off x="8707765" y="1839376"/>
            <a:ext cx="3607490" cy="4243387"/>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5F2B65A9-3C97-9CE5-7B00-5F84C5910361}"/>
              </a:ext>
            </a:extLst>
          </p:cNvPr>
          <p:cNvPicPr>
            <a:picLocks noChangeAspect="1"/>
          </p:cNvPicPr>
          <p:nvPr/>
        </p:nvPicPr>
        <p:blipFill>
          <a:blip r:embed="rId4"/>
          <a:stretch>
            <a:fillRect/>
          </a:stretch>
        </p:blipFill>
        <p:spPr>
          <a:xfrm>
            <a:off x="1300350" y="4493961"/>
            <a:ext cx="7772400" cy="1476064"/>
          </a:xfrm>
          <a:prstGeom prst="rect">
            <a:avLst/>
          </a:prstGeom>
        </p:spPr>
      </p:pic>
      <p:sp>
        <p:nvSpPr>
          <p:cNvPr id="9" name="Donut 8">
            <a:extLst>
              <a:ext uri="{FF2B5EF4-FFF2-40B4-BE49-F238E27FC236}">
                <a16:creationId xmlns:a16="http://schemas.microsoft.com/office/drawing/2014/main" id="{E476D58B-CBC5-0D3B-43CF-7B7D5ABBAE34}"/>
              </a:ext>
            </a:extLst>
          </p:cNvPr>
          <p:cNvSpPr/>
          <p:nvPr/>
        </p:nvSpPr>
        <p:spPr>
          <a:xfrm>
            <a:off x="5598978" y="3710197"/>
            <a:ext cx="3371690" cy="2618208"/>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Graphic 11" descr="Badge 1 outline">
            <a:extLst>
              <a:ext uri="{FF2B5EF4-FFF2-40B4-BE49-F238E27FC236}">
                <a16:creationId xmlns:a16="http://schemas.microsoft.com/office/drawing/2014/main" id="{67D051D1-24F3-6693-EE57-6E55D5BBBE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8063" y="1123837"/>
            <a:ext cx="914400" cy="914400"/>
          </a:xfrm>
          <a:prstGeom prst="rect">
            <a:avLst/>
          </a:prstGeom>
        </p:spPr>
      </p:pic>
      <p:pic>
        <p:nvPicPr>
          <p:cNvPr id="14" name="Graphic 13" descr="Badge outline">
            <a:extLst>
              <a:ext uri="{FF2B5EF4-FFF2-40B4-BE49-F238E27FC236}">
                <a16:creationId xmlns:a16="http://schemas.microsoft.com/office/drawing/2014/main" id="{3C1F5DB3-C654-466A-EAA8-DAC9E10466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92779" y="2808899"/>
            <a:ext cx="914400" cy="914400"/>
          </a:xfrm>
          <a:prstGeom prst="rect">
            <a:avLst/>
          </a:prstGeom>
        </p:spPr>
      </p:pic>
      <p:pic>
        <p:nvPicPr>
          <p:cNvPr id="16" name="Graphic 15" descr="Badge 3 outline">
            <a:extLst>
              <a:ext uri="{FF2B5EF4-FFF2-40B4-BE49-F238E27FC236}">
                <a16:creationId xmlns:a16="http://schemas.microsoft.com/office/drawing/2014/main" id="{49F879F4-49E4-74E0-2278-A4BCDD7713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7088" y="924976"/>
            <a:ext cx="914400" cy="914400"/>
          </a:xfrm>
          <a:prstGeom prst="rect">
            <a:avLst/>
          </a:prstGeom>
        </p:spPr>
      </p:pic>
    </p:spTree>
    <p:extLst>
      <p:ext uri="{BB962C8B-B14F-4D97-AF65-F5344CB8AC3E}">
        <p14:creationId xmlns:p14="http://schemas.microsoft.com/office/powerpoint/2010/main" val="214241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577E-D5D6-CA7F-1222-EF41A491059D}"/>
              </a:ext>
            </a:extLst>
          </p:cNvPr>
          <p:cNvSpPr>
            <a:spLocks noGrp="1"/>
          </p:cNvSpPr>
          <p:nvPr>
            <p:ph type="title"/>
          </p:nvPr>
        </p:nvSpPr>
        <p:spPr/>
        <p:txBody>
          <a:bodyPr/>
          <a:lstStyle/>
          <a:p>
            <a:r>
              <a:rPr lang="en-US"/>
              <a:t>Lessons Learned</a:t>
            </a:r>
          </a:p>
        </p:txBody>
      </p:sp>
      <p:graphicFrame>
        <p:nvGraphicFramePr>
          <p:cNvPr id="6" name="Content Placeholder 2">
            <a:extLst>
              <a:ext uri="{FF2B5EF4-FFF2-40B4-BE49-F238E27FC236}">
                <a16:creationId xmlns:a16="http://schemas.microsoft.com/office/drawing/2014/main" id="{BE548D80-0755-1001-48C7-EF1274D99AEB}"/>
              </a:ext>
            </a:extLst>
          </p:cNvPr>
          <p:cNvGraphicFramePr>
            <a:graphicFrameLocks noGrp="1"/>
          </p:cNvGraphicFramePr>
          <p:nvPr>
            <p:ph idx="1"/>
            <p:extLst>
              <p:ext uri="{D42A27DB-BD31-4B8C-83A1-F6EECF244321}">
                <p14:modId xmlns:p14="http://schemas.microsoft.com/office/powerpoint/2010/main" val="363301096"/>
              </p:ext>
            </p:extLst>
          </p:nvPr>
        </p:nvGraphicFramePr>
        <p:xfrm>
          <a:off x="3578469" y="791308"/>
          <a:ext cx="8009793"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12E1588-2F40-6825-42FF-0FB925E7AA9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9766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icrophone and piano">
            <a:extLst>
              <a:ext uri="{FF2B5EF4-FFF2-40B4-BE49-F238E27FC236}">
                <a16:creationId xmlns:a16="http://schemas.microsoft.com/office/drawing/2014/main" id="{7DF6921E-66B7-89E5-B9E6-E7D687210873}"/>
              </a:ext>
            </a:extLst>
          </p:cNvPr>
          <p:cNvPicPr>
            <a:picLocks noChangeAspect="1"/>
          </p:cNvPicPr>
          <p:nvPr/>
        </p:nvPicPr>
        <p:blipFill rotWithShape="1">
          <a:blip r:embed="rId2"/>
          <a:srcRect t="15073" r="-1" b="-1"/>
          <a:stretch/>
        </p:blipFill>
        <p:spPr>
          <a:xfrm>
            <a:off x="20" y="-1"/>
            <a:ext cx="12188932" cy="6858000"/>
          </a:xfrm>
          <a:prstGeom prst="rect">
            <a:avLst/>
          </a:prstGeom>
        </p:spPr>
      </p:pic>
      <p:sp>
        <p:nvSpPr>
          <p:cNvPr id="15" name="Rectangle 14">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04763D-6347-9341-C093-3A2B9D9A896D}"/>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a:solidFill>
                  <a:schemeClr val="tx1"/>
                </a:solidFill>
              </a:rPr>
              <a:t>Live Demo</a:t>
            </a:r>
          </a:p>
        </p:txBody>
      </p:sp>
    </p:spTree>
    <p:extLst>
      <p:ext uri="{BB962C8B-B14F-4D97-AF65-F5344CB8AC3E}">
        <p14:creationId xmlns:p14="http://schemas.microsoft.com/office/powerpoint/2010/main" val="180369984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3" name="Rectangle 1052">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55" name="Rectangle 1054">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A448A8-BAF7-960C-1E48-655890BB3141}"/>
              </a:ext>
            </a:extLst>
          </p:cNvPr>
          <p:cNvSpPr>
            <a:spLocks noGrp="1"/>
          </p:cNvSpPr>
          <p:nvPr>
            <p:ph type="title"/>
          </p:nvPr>
        </p:nvSpPr>
        <p:spPr>
          <a:xfrm>
            <a:off x="1069848" y="4590661"/>
            <a:ext cx="10210862" cy="1065690"/>
          </a:xfrm>
        </p:spPr>
        <p:txBody>
          <a:bodyPr vert="horz" lIns="91440" tIns="45720" rIns="91440" bIns="45720" rtlCol="0" anchor="b">
            <a:normAutofit fontScale="90000"/>
          </a:bodyPr>
          <a:lstStyle/>
          <a:p>
            <a:r>
              <a:rPr lang="en-US" sz="5900" spc="-100" dirty="0"/>
              <a:t>Live Demo</a:t>
            </a:r>
            <a:br>
              <a:rPr lang="en-US" sz="5900" spc="-100" dirty="0"/>
            </a:br>
            <a:r>
              <a:rPr lang="en-US" sz="1800" spc="-100" dirty="0"/>
              <a:t>Interview someone who came of age in the 60s and 70s</a:t>
            </a:r>
          </a:p>
        </p:txBody>
      </p:sp>
      <p:pic>
        <p:nvPicPr>
          <p:cNvPr id="1026" name="Picture 2" descr="Now it's easier to send Growing Up in the '60s &amp; '70s a message.">
            <a:extLst>
              <a:ext uri="{FF2B5EF4-FFF2-40B4-BE49-F238E27FC236}">
                <a16:creationId xmlns:a16="http://schemas.microsoft.com/office/drawing/2014/main" id="{5F028569-6030-142C-AC1D-C3C04B4221A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313" r="15770" b="-1"/>
          <a:stretch/>
        </p:blipFill>
        <p:spPr bwMode="auto">
          <a:xfrm>
            <a:off x="1063691" y="636063"/>
            <a:ext cx="4789994" cy="3253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ace Sign Pictures From the 1960s by Jim Marshall | Time">
            <a:extLst>
              <a:ext uri="{FF2B5EF4-FFF2-40B4-BE49-F238E27FC236}">
                <a16:creationId xmlns:a16="http://schemas.microsoft.com/office/drawing/2014/main" id="{2317B477-C767-6072-B1AF-0F076573F5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8316" y="703678"/>
            <a:ext cx="4789992" cy="31186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60s a Go-Go">
            <a:extLst>
              <a:ext uri="{FF2B5EF4-FFF2-40B4-BE49-F238E27FC236}">
                <a16:creationId xmlns:a16="http://schemas.microsoft.com/office/drawing/2014/main" id="{B5F39922-AE91-32A9-3DE1-B8C315A4F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801" y="4078288"/>
            <a:ext cx="4350123" cy="239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8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F6D6BB-B411-0BA0-752E-7BD3E9C5AC5B}"/>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a:solidFill>
                  <a:srgbClr val="FFFFFF"/>
                </a:solidFill>
                <a:hlinkClick r:id="rId2"/>
              </a:rPr>
              <a:t>What is was like to be a kid in the 1960s</a:t>
            </a:r>
            <a:endParaRPr lang="en-US" sz="5500">
              <a:solidFill>
                <a:srgbClr val="FFFFFF"/>
              </a:solidFill>
            </a:endParaRPr>
          </a:p>
        </p:txBody>
      </p:sp>
      <p:sp>
        <p:nvSpPr>
          <p:cNvPr id="3" name="Text Placeholder 2">
            <a:extLst>
              <a:ext uri="{FF2B5EF4-FFF2-40B4-BE49-F238E27FC236}">
                <a16:creationId xmlns:a16="http://schemas.microsoft.com/office/drawing/2014/main" id="{E4AB6E80-759D-17EC-13A4-5FFE1C3367A7}"/>
              </a:ext>
            </a:extLst>
          </p:cNvPr>
          <p:cNvSpPr>
            <a:spLocks noGrp="1"/>
          </p:cNvSpPr>
          <p:nvPr>
            <p:ph type="body" idx="1"/>
          </p:nvPr>
        </p:nvSpPr>
        <p:spPr>
          <a:xfrm>
            <a:off x="1100015" y="4670246"/>
            <a:ext cx="3228521" cy="914400"/>
          </a:xfrm>
        </p:spPr>
        <p:txBody>
          <a:bodyPr vert="horz" lIns="91440" tIns="45720" rIns="91440" bIns="45720" rtlCol="0" anchor="t">
            <a:normAutofit/>
          </a:bodyPr>
          <a:lstStyle/>
          <a:p>
            <a:r>
              <a:rPr lang="en-US">
                <a:solidFill>
                  <a:schemeClr val="accent1">
                    <a:lumMod val="20000"/>
                    <a:lumOff val="80000"/>
                  </a:schemeClr>
                </a:solidFill>
              </a:rPr>
              <a:t>TRG AND MJB</a:t>
            </a:r>
          </a:p>
        </p:txBody>
      </p:sp>
      <p:pic>
        <p:nvPicPr>
          <p:cNvPr id="6" name="Picture 5" descr="Qr code&#10;&#10;Description automatically generated">
            <a:extLst>
              <a:ext uri="{FF2B5EF4-FFF2-40B4-BE49-F238E27FC236}">
                <a16:creationId xmlns:a16="http://schemas.microsoft.com/office/drawing/2014/main" id="{D34DB42B-997D-F07F-1A56-26992AEB2B91}"/>
              </a:ext>
            </a:extLst>
          </p:cNvPr>
          <p:cNvPicPr>
            <a:picLocks noChangeAspect="1"/>
          </p:cNvPicPr>
          <p:nvPr/>
        </p:nvPicPr>
        <p:blipFill>
          <a:blip r:embed="rId3"/>
          <a:stretch>
            <a:fillRect/>
          </a:stretch>
        </p:blipFill>
        <p:spPr>
          <a:xfrm>
            <a:off x="5638950" y="759599"/>
            <a:ext cx="5330650" cy="5330650"/>
          </a:xfrm>
          <a:prstGeom prst="rect">
            <a:avLst/>
          </a:prstGeom>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7606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 name="Rectangle 411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18" name="Rectangle 411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20" name="Rectangle 4119">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Rectangle 4121">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656AE7-3F92-527F-F513-CCE52487A1B1}"/>
              </a:ext>
            </a:extLst>
          </p:cNvPr>
          <p:cNvSpPr>
            <a:spLocks noGrp="1"/>
          </p:cNvSpPr>
          <p:nvPr>
            <p:ph type="title"/>
          </p:nvPr>
        </p:nvSpPr>
        <p:spPr>
          <a:xfrm>
            <a:off x="643467" y="1298448"/>
            <a:ext cx="3685070" cy="3255264"/>
          </a:xfrm>
        </p:spPr>
        <p:txBody>
          <a:bodyPr vert="horz" lIns="91440" tIns="45720" rIns="91440" bIns="45720" rtlCol="0" anchor="b">
            <a:normAutofit fontScale="90000"/>
          </a:bodyPr>
          <a:lstStyle/>
          <a:p>
            <a:r>
              <a:rPr lang="en-US" sz="4600">
                <a:solidFill>
                  <a:srgbClr val="FFFFFF"/>
                </a:solidFill>
              </a:rPr>
              <a:t>How could you use this app to enhance student interviewing skills?</a:t>
            </a:r>
          </a:p>
        </p:txBody>
      </p:sp>
      <p:sp>
        <p:nvSpPr>
          <p:cNvPr id="3" name="Text Placeholder 2">
            <a:extLst>
              <a:ext uri="{FF2B5EF4-FFF2-40B4-BE49-F238E27FC236}">
                <a16:creationId xmlns:a16="http://schemas.microsoft.com/office/drawing/2014/main" id="{D45FD057-4355-9FCE-1354-C0DE8EEE1BD5}"/>
              </a:ext>
            </a:extLst>
          </p:cNvPr>
          <p:cNvSpPr>
            <a:spLocks noGrp="1"/>
          </p:cNvSpPr>
          <p:nvPr>
            <p:ph type="body" idx="1"/>
          </p:nvPr>
        </p:nvSpPr>
        <p:spPr>
          <a:xfrm>
            <a:off x="643467" y="4670246"/>
            <a:ext cx="3685070" cy="914400"/>
          </a:xfrm>
        </p:spPr>
        <p:txBody>
          <a:bodyPr vert="horz" lIns="91440" tIns="45720" rIns="91440" bIns="45720" rtlCol="0" anchor="t">
            <a:normAutofit/>
          </a:bodyPr>
          <a:lstStyle/>
          <a:p>
            <a:endParaRPr lang="en-US" dirty="0">
              <a:solidFill>
                <a:schemeClr val="accent1">
                  <a:lumMod val="20000"/>
                  <a:lumOff val="80000"/>
                </a:schemeClr>
              </a:solidFill>
            </a:endParaRPr>
          </a:p>
          <a:p>
            <a:endParaRPr lang="en-US">
              <a:solidFill>
                <a:schemeClr val="accent1">
                  <a:lumMod val="20000"/>
                  <a:lumOff val="80000"/>
                </a:schemeClr>
              </a:solidFill>
            </a:endParaRPr>
          </a:p>
        </p:txBody>
      </p:sp>
      <p:pic>
        <p:nvPicPr>
          <p:cNvPr id="4098" name="Picture 2" descr="We'd love to hear your thoughts on... - Indigo Shire Council | Facebook">
            <a:extLst>
              <a:ext uri="{FF2B5EF4-FFF2-40B4-BE49-F238E27FC236}">
                <a16:creationId xmlns:a16="http://schemas.microsoft.com/office/drawing/2014/main" id="{FB68A2D1-F8F2-7E61-728A-A812C6C0CD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70" b="4310"/>
          <a:stretch/>
        </p:blipFill>
        <p:spPr bwMode="auto">
          <a:xfrm>
            <a:off x="5120640" y="759599"/>
            <a:ext cx="6367271" cy="5330650"/>
          </a:xfrm>
          <a:prstGeom prst="rect">
            <a:avLst/>
          </a:prstGeom>
          <a:noFill/>
          <a:extLst>
            <a:ext uri="{909E8E84-426E-40DD-AFC4-6F175D3DCCD1}">
              <a14:hiddenFill xmlns:a14="http://schemas.microsoft.com/office/drawing/2010/main">
                <a:solidFill>
                  <a:srgbClr val="FFFFFF"/>
                </a:solidFill>
              </a14:hiddenFill>
            </a:ext>
          </a:extLst>
        </p:spPr>
      </p:pic>
      <p:sp>
        <p:nvSpPr>
          <p:cNvPr id="4124" name="Rectangle 4123">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219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927B7D-C1B7-2976-FEA4-FF7F025A7B9D}"/>
              </a:ext>
            </a:extLst>
          </p:cNvPr>
          <p:cNvSpPr>
            <a:spLocks noGrp="1"/>
          </p:cNvSpPr>
          <p:nvPr>
            <p:ph type="title"/>
          </p:nvPr>
        </p:nvSpPr>
        <p:spPr>
          <a:xfrm>
            <a:off x="289248" y="1123837"/>
            <a:ext cx="6451110" cy="1255469"/>
          </a:xfrm>
        </p:spPr>
        <p:txBody>
          <a:bodyPr>
            <a:normAutofit/>
          </a:bodyPr>
          <a:lstStyle/>
          <a:p>
            <a:r>
              <a:rPr lang="en-US"/>
              <a:t>Course Focus:</a:t>
            </a:r>
          </a:p>
        </p:txBody>
      </p:sp>
      <p:sp>
        <p:nvSpPr>
          <p:cNvPr id="3" name="Content Placeholder 2">
            <a:extLst>
              <a:ext uri="{FF2B5EF4-FFF2-40B4-BE49-F238E27FC236}">
                <a16:creationId xmlns:a16="http://schemas.microsoft.com/office/drawing/2014/main" id="{E0F90CF6-C72A-9789-D9D0-49B7FCB6B31E}"/>
              </a:ext>
            </a:extLst>
          </p:cNvPr>
          <p:cNvSpPr>
            <a:spLocks noGrp="1"/>
          </p:cNvSpPr>
          <p:nvPr>
            <p:ph idx="1"/>
          </p:nvPr>
        </p:nvSpPr>
        <p:spPr>
          <a:xfrm>
            <a:off x="289248" y="2510395"/>
            <a:ext cx="6451109" cy="3274586"/>
          </a:xfrm>
        </p:spPr>
        <p:txBody>
          <a:bodyPr anchor="t">
            <a:normAutofit/>
          </a:bodyPr>
          <a:lstStyle/>
          <a:p>
            <a:r>
              <a:rPr lang="en-US" sz="1900">
                <a:solidFill>
                  <a:srgbClr val="FFFFFF"/>
                </a:solidFill>
              </a:rPr>
              <a:t>N 301 </a:t>
            </a:r>
            <a:r>
              <a:rPr lang="en-US" sz="1900" b="1">
                <a:solidFill>
                  <a:srgbClr val="FFFFFF"/>
                </a:solidFill>
              </a:rPr>
              <a:t>NURS 301 Foundations of Relationship-Centered Care and Diversity and Inclusion: Carolina Core I </a:t>
            </a:r>
            <a:r>
              <a:rPr lang="en-US" sz="1900">
                <a:solidFill>
                  <a:srgbClr val="FFFFFF"/>
                </a:solidFill>
              </a:rPr>
              <a:t>(3 Credits)</a:t>
            </a:r>
            <a:endParaRPr lang="en-US">
              <a:solidFill>
                <a:srgbClr val="003150"/>
              </a:solidFill>
            </a:endParaRPr>
          </a:p>
          <a:p>
            <a:pPr>
              <a:buFont typeface="Arial" pitchFamily="18" charset="2"/>
              <a:buChar char="•"/>
            </a:pPr>
            <a:r>
              <a:rPr lang="en-US" sz="2000">
                <a:solidFill>
                  <a:srgbClr val="FFFFFF"/>
                </a:solidFill>
              </a:rPr>
              <a:t>Socialization into the profession of nursing </a:t>
            </a:r>
            <a:endParaRPr lang="en-US" sz="2000"/>
          </a:p>
          <a:p>
            <a:pPr>
              <a:buFont typeface="Arial" pitchFamily="18" charset="2"/>
              <a:buChar char="•"/>
            </a:pPr>
            <a:r>
              <a:rPr lang="en-US" sz="2000">
                <a:solidFill>
                  <a:srgbClr val="FFFFFF"/>
                </a:solidFill>
              </a:rPr>
              <a:t>Tools to build interpersonally effective relationships but...</a:t>
            </a:r>
          </a:p>
          <a:p>
            <a:pPr>
              <a:buFont typeface="Arial" pitchFamily="18" charset="2"/>
              <a:buChar char="•"/>
            </a:pPr>
            <a:r>
              <a:rPr lang="en-US" sz="1900">
                <a:solidFill>
                  <a:srgbClr val="FFFFFF"/>
                </a:solidFill>
              </a:rPr>
              <a:t>effective, supportive, interpersonal communication can be challenging for students to learn.</a:t>
            </a:r>
          </a:p>
        </p:txBody>
      </p:sp>
      <p:pic>
        <p:nvPicPr>
          <p:cNvPr id="2050" name="Picture 2" descr="Therapeutic Communication in Nursing">
            <a:extLst>
              <a:ext uri="{FF2B5EF4-FFF2-40B4-BE49-F238E27FC236}">
                <a16:creationId xmlns:a16="http://schemas.microsoft.com/office/drawing/2014/main" id="{11425E43-395F-EA25-59F8-594737666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64" r="26062"/>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9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FE16-0D42-821B-14E9-E026BCA7C936}"/>
              </a:ext>
            </a:extLst>
          </p:cNvPr>
          <p:cNvSpPr>
            <a:spLocks noGrp="1"/>
          </p:cNvSpPr>
          <p:nvPr>
            <p:ph type="title"/>
          </p:nvPr>
        </p:nvSpPr>
        <p:spPr>
          <a:xfrm>
            <a:off x="252918" y="1123837"/>
            <a:ext cx="3139505" cy="4601183"/>
          </a:xfrm>
        </p:spPr>
        <p:txBody>
          <a:bodyPr/>
          <a:lstStyle/>
          <a:p>
            <a:r>
              <a:rPr lang="en-US"/>
              <a:t>Professional shift in manner of communication: From social to professional</a:t>
            </a:r>
          </a:p>
        </p:txBody>
      </p:sp>
      <p:pic>
        <p:nvPicPr>
          <p:cNvPr id="1026" name="Picture 2" descr="Social Psychology Examines Interpersonal Relationships">
            <a:extLst>
              <a:ext uri="{FF2B5EF4-FFF2-40B4-BE49-F238E27FC236}">
                <a16:creationId xmlns:a16="http://schemas.microsoft.com/office/drawing/2014/main" id="{05587DB8-AB4A-5ECE-B357-D4FFCEB624E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24275" y="757238"/>
            <a:ext cx="5466992" cy="2471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ege of Nurses of Ontario - CNO on Twitter: &quot;The therapeutic  nurse-patient relationship is at the core of nursing practice. When  established properly, the relationship contributes to a patient's health  and well-being.">
            <a:extLst>
              <a:ext uri="{FF2B5EF4-FFF2-40B4-BE49-F238E27FC236}">
                <a16:creationId xmlns:a16="http://schemas.microsoft.com/office/drawing/2014/main" id="{40A69276-54B5-B10E-5082-559AC1F5400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76490" y="3757614"/>
            <a:ext cx="5121276" cy="2560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7987D6-AC5F-4E02-D6D4-9B90DB7E2DD1}"/>
              </a:ext>
            </a:extLst>
          </p:cNvPr>
          <p:cNvSpPr txBox="1"/>
          <p:nvPr/>
        </p:nvSpPr>
        <p:spPr>
          <a:xfrm>
            <a:off x="9376925" y="1663755"/>
            <a:ext cx="18990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SOCIAL</a:t>
            </a:r>
            <a:endParaRPr lang="en-US"/>
          </a:p>
        </p:txBody>
      </p:sp>
      <p:sp>
        <p:nvSpPr>
          <p:cNvPr id="4" name="TextBox 3">
            <a:extLst>
              <a:ext uri="{FF2B5EF4-FFF2-40B4-BE49-F238E27FC236}">
                <a16:creationId xmlns:a16="http://schemas.microsoft.com/office/drawing/2014/main" id="{20C2A94E-23FE-5261-539D-277F69EC91C9}"/>
              </a:ext>
            </a:extLst>
          </p:cNvPr>
          <p:cNvSpPr txBox="1"/>
          <p:nvPr/>
        </p:nvSpPr>
        <p:spPr>
          <a:xfrm>
            <a:off x="3693536" y="4631895"/>
            <a:ext cx="18990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PROFESSIONAL -</a:t>
            </a:r>
          </a:p>
        </p:txBody>
      </p:sp>
      <p:sp>
        <p:nvSpPr>
          <p:cNvPr id="7" name="Arrow: Left 6">
            <a:extLst>
              <a:ext uri="{FF2B5EF4-FFF2-40B4-BE49-F238E27FC236}">
                <a16:creationId xmlns:a16="http://schemas.microsoft.com/office/drawing/2014/main" id="{9082E416-2A62-EBA0-6635-A065DACBE7D7}"/>
              </a:ext>
            </a:extLst>
          </p:cNvPr>
          <p:cNvSpPr/>
          <p:nvPr/>
        </p:nvSpPr>
        <p:spPr>
          <a:xfrm>
            <a:off x="9451596" y="2139193"/>
            <a:ext cx="1719741" cy="4683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8F62527-3DDA-F783-8A70-E44324A149F6}"/>
              </a:ext>
            </a:extLst>
          </p:cNvPr>
          <p:cNvSpPr/>
          <p:nvPr/>
        </p:nvSpPr>
        <p:spPr>
          <a:xfrm>
            <a:off x="4152550" y="5173211"/>
            <a:ext cx="1454091" cy="4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68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2A56-CAD3-767C-5EFE-9D50A132D834}"/>
              </a:ext>
            </a:extLst>
          </p:cNvPr>
          <p:cNvSpPr>
            <a:spLocks noGrp="1"/>
          </p:cNvSpPr>
          <p:nvPr>
            <p:ph type="title"/>
          </p:nvPr>
        </p:nvSpPr>
        <p:spPr>
          <a:xfrm>
            <a:off x="3867912" y="1066800"/>
            <a:ext cx="7315200" cy="2572512"/>
          </a:xfrm>
        </p:spPr>
        <p:txBody>
          <a:bodyPr>
            <a:noAutofit/>
          </a:bodyPr>
          <a:lstStyle/>
          <a:p>
            <a:br>
              <a:rPr lang="en-US" sz="2400">
                <a:latin typeface="Arial" panose="020B0604020202020204" pitchFamily="34" charset="0"/>
              </a:rPr>
            </a:br>
            <a:br>
              <a:rPr lang="en-US" sz="2400">
                <a:latin typeface="Arial" panose="020B0604020202020204" pitchFamily="34" charset="0"/>
              </a:rPr>
            </a:br>
            <a:br>
              <a:rPr lang="en-US" sz="2400">
                <a:latin typeface="Arial" panose="020B0604020202020204" pitchFamily="34" charset="0"/>
              </a:rPr>
            </a:br>
            <a:br>
              <a:rPr lang="en-US" sz="2400">
                <a:latin typeface="Arial" panose="020B0604020202020204" pitchFamily="34" charset="0"/>
              </a:rPr>
            </a:br>
            <a:br>
              <a:rPr lang="en-US" sz="2400"/>
            </a:br>
            <a:endParaRPr lang="en-US" sz="2400"/>
          </a:p>
        </p:txBody>
      </p:sp>
      <p:sp>
        <p:nvSpPr>
          <p:cNvPr id="3" name="Text Placeholder 2">
            <a:extLst>
              <a:ext uri="{FF2B5EF4-FFF2-40B4-BE49-F238E27FC236}">
                <a16:creationId xmlns:a16="http://schemas.microsoft.com/office/drawing/2014/main" id="{D43B9B46-13A1-6BE8-7B9D-C9540ADE20C8}"/>
              </a:ext>
            </a:extLst>
          </p:cNvPr>
          <p:cNvSpPr>
            <a:spLocks noGrp="1"/>
          </p:cNvSpPr>
          <p:nvPr>
            <p:ph type="body" idx="1"/>
          </p:nvPr>
        </p:nvSpPr>
        <p:spPr>
          <a:xfrm>
            <a:off x="4157662" y="4495930"/>
            <a:ext cx="7158037" cy="2018513"/>
          </a:xfrm>
        </p:spPr>
        <p:txBody>
          <a:bodyPr>
            <a:normAutofit/>
          </a:bodyPr>
          <a:lstStyle/>
          <a:p>
            <a:r>
              <a:rPr lang="en-US" sz="2400" b="0" i="1">
                <a:effectLst/>
                <a:latin typeface="Arial"/>
                <a:cs typeface="Arial"/>
              </a:rPr>
              <a:t>The IPR serves to help students identify places in the interaction where key patient cues were missed or misinterpreted, and where their own responses could be</a:t>
            </a:r>
            <a:r>
              <a:rPr lang="en-US" sz="2400" i="1">
                <a:latin typeface="Arial"/>
                <a:cs typeface="Arial"/>
              </a:rPr>
              <a:t> more effective (</a:t>
            </a:r>
            <a:r>
              <a:rPr lang="en-US" sz="2000" i="1">
                <a:latin typeface="Arial"/>
                <a:cs typeface="Arial"/>
              </a:rPr>
              <a:t>i.e.: empathic, therapeutic, etc. </a:t>
            </a:r>
            <a:r>
              <a:rPr lang="en-US" sz="2400" i="1">
                <a:latin typeface="Arial"/>
                <a:cs typeface="Arial"/>
              </a:rPr>
              <a:t>)</a:t>
            </a:r>
            <a:endParaRPr lang="en-US" sz="2400" i="1"/>
          </a:p>
        </p:txBody>
      </p:sp>
      <p:sp>
        <p:nvSpPr>
          <p:cNvPr id="4" name="TextBox 3">
            <a:extLst>
              <a:ext uri="{FF2B5EF4-FFF2-40B4-BE49-F238E27FC236}">
                <a16:creationId xmlns:a16="http://schemas.microsoft.com/office/drawing/2014/main" id="{543472B0-5025-B666-2E7A-0E6ADD7E0027}"/>
              </a:ext>
            </a:extLst>
          </p:cNvPr>
          <p:cNvSpPr txBox="1"/>
          <p:nvPr/>
        </p:nvSpPr>
        <p:spPr>
          <a:xfrm>
            <a:off x="304801" y="1981200"/>
            <a:ext cx="2708030" cy="1384995"/>
          </a:xfrm>
          <a:prstGeom prst="rect">
            <a:avLst/>
          </a:prstGeom>
          <a:noFill/>
        </p:spPr>
        <p:txBody>
          <a:bodyPr wrap="square" rtlCol="0">
            <a:spAutoFit/>
          </a:bodyPr>
          <a:lstStyle/>
          <a:p>
            <a:r>
              <a:rPr lang="en-US" sz="2800">
                <a:solidFill>
                  <a:schemeClr val="tx2"/>
                </a:solidFill>
              </a:rPr>
              <a:t>Interpersonal Process Recording</a:t>
            </a:r>
          </a:p>
        </p:txBody>
      </p:sp>
      <p:sp>
        <p:nvSpPr>
          <p:cNvPr id="5" name="TextBox 4">
            <a:extLst>
              <a:ext uri="{FF2B5EF4-FFF2-40B4-BE49-F238E27FC236}">
                <a16:creationId xmlns:a16="http://schemas.microsoft.com/office/drawing/2014/main" id="{2FF80A42-D0AC-F267-6F2D-03BB770FDEE3}"/>
              </a:ext>
            </a:extLst>
          </p:cNvPr>
          <p:cNvSpPr txBox="1"/>
          <p:nvPr/>
        </p:nvSpPr>
        <p:spPr>
          <a:xfrm>
            <a:off x="3886200" y="1633609"/>
            <a:ext cx="7815263"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Arial"/>
                <a:cs typeface="Arial"/>
              </a:rPr>
              <a:t>A</a:t>
            </a:r>
            <a:r>
              <a:rPr lang="en-US" sz="2000" b="0" i="0">
                <a:effectLst/>
                <a:latin typeface="Arial"/>
                <a:cs typeface="Arial"/>
              </a:rPr>
              <a:t> formal</a:t>
            </a:r>
            <a:r>
              <a:rPr lang="en-US" sz="2000">
                <a:latin typeface="Arial"/>
                <a:cs typeface="Arial"/>
              </a:rPr>
              <a:t> (written)</a:t>
            </a:r>
            <a:r>
              <a:rPr lang="en-US" sz="2000" b="0" i="0">
                <a:effectLst/>
                <a:latin typeface="Arial"/>
                <a:cs typeface="Arial"/>
              </a:rPr>
              <a:t> record that documents, in detail, the verbal and </a:t>
            </a:r>
            <a:br>
              <a:rPr lang="en-US" sz="2000"/>
            </a:br>
            <a:r>
              <a:rPr lang="en-US" sz="2000" b="0" i="0">
                <a:effectLst/>
                <a:latin typeface="Arial"/>
                <a:cs typeface="Arial"/>
              </a:rPr>
              <a:t>non-verbal interaction between student and patient.</a:t>
            </a:r>
            <a:endParaRPr lang="en-US" sz="2000"/>
          </a:p>
          <a:p>
            <a:endParaRPr lang="en-US" sz="2000">
              <a:latin typeface="Arial"/>
              <a:cs typeface="Arial"/>
            </a:endParaRPr>
          </a:p>
          <a:p>
            <a:pPr marL="285750" indent="-285750">
              <a:buFont typeface="Arial" panose="020B0604020202020204" pitchFamily="34" charset="0"/>
              <a:buChar char="•"/>
            </a:pPr>
            <a:r>
              <a:rPr lang="en-US" sz="2000">
                <a:latin typeface="Arial"/>
                <a:cs typeface="Arial"/>
              </a:rPr>
              <a:t>Provides opportunity</a:t>
            </a:r>
            <a:r>
              <a:rPr lang="en-US" sz="2000" b="0" i="0">
                <a:effectLst/>
                <a:latin typeface="Arial"/>
                <a:cs typeface="Arial"/>
              </a:rPr>
              <a:t> for students to perform an in-depth analysis of</a:t>
            </a:r>
            <a:r>
              <a:rPr lang="en-US" sz="2000">
                <a:latin typeface="Arial"/>
                <a:cs typeface="Arial"/>
              </a:rPr>
              <a:t>: </a:t>
            </a:r>
            <a:endParaRPr lang="en-US" sz="2000">
              <a:latin typeface="Corbel" panose="020B0503020204020204"/>
              <a:cs typeface="Arial"/>
            </a:endParaRPr>
          </a:p>
          <a:p>
            <a:pPr marL="742950" lvl="1" indent="-285750">
              <a:buFont typeface="Arial" panose="020B0604020202020204" pitchFamily="34" charset="0"/>
              <a:buChar char="•"/>
            </a:pPr>
            <a:r>
              <a:rPr lang="en-US" sz="2000" b="0" i="0">
                <a:effectLst/>
                <a:latin typeface="Arial"/>
                <a:cs typeface="Arial"/>
              </a:rPr>
              <a:t>their own thoughts, behaviors, feelings and words, </a:t>
            </a:r>
            <a:r>
              <a:rPr lang="en-US" sz="2000">
                <a:latin typeface="Arial"/>
                <a:cs typeface="Arial"/>
              </a:rPr>
              <a:t>and</a:t>
            </a:r>
            <a:endParaRPr lang="en-US" sz="2000">
              <a:latin typeface="Corbel" panose="020B0503020204020204"/>
              <a:cs typeface="Arial"/>
            </a:endParaRPr>
          </a:p>
          <a:p>
            <a:pPr marL="742950" lvl="1" indent="-285750">
              <a:buFont typeface="Arial" panose="020B0604020202020204" pitchFamily="34" charset="0"/>
              <a:buChar char="•"/>
            </a:pPr>
            <a:r>
              <a:rPr lang="en-US" sz="2000">
                <a:latin typeface="Arial"/>
                <a:cs typeface="Arial"/>
              </a:rPr>
              <a:t>flow</a:t>
            </a:r>
            <a:r>
              <a:rPr lang="en-US" sz="2000" b="0" i="0">
                <a:effectLst/>
                <a:latin typeface="Arial"/>
                <a:cs typeface="Arial"/>
              </a:rPr>
              <a:t> of communication between themselves and patients.</a:t>
            </a:r>
            <a:endParaRPr lang="en-US" sz="2000"/>
          </a:p>
          <a:p>
            <a:br>
              <a:rPr lang="en-US" sz="2000" b="0" i="0">
                <a:effectLst/>
                <a:latin typeface="Arial" panose="020B0604020202020204" pitchFamily="34" charset="0"/>
              </a:rPr>
            </a:br>
            <a:r>
              <a:rPr lang="en-US" sz="2000" b="0" i="0">
                <a:effectLst/>
                <a:latin typeface="Arial" panose="020B0604020202020204" pitchFamily="34" charset="0"/>
              </a:rPr>
              <a:t> </a:t>
            </a:r>
            <a:endParaRPr lang="en-US" sz="2000"/>
          </a:p>
        </p:txBody>
      </p:sp>
    </p:spTree>
    <p:extLst>
      <p:ext uri="{BB962C8B-B14F-4D97-AF65-F5344CB8AC3E}">
        <p14:creationId xmlns:p14="http://schemas.microsoft.com/office/powerpoint/2010/main" val="163631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CCD3-1424-D386-D49A-1AC994BA208C}"/>
              </a:ext>
            </a:extLst>
          </p:cNvPr>
          <p:cNvSpPr>
            <a:spLocks noGrp="1"/>
          </p:cNvSpPr>
          <p:nvPr>
            <p:ph type="title"/>
          </p:nvPr>
        </p:nvSpPr>
        <p:spPr/>
        <p:txBody>
          <a:bodyPr/>
          <a:lstStyle/>
          <a:p>
            <a:r>
              <a:rPr lang="en-US"/>
              <a:t>In the past</a:t>
            </a:r>
          </a:p>
        </p:txBody>
      </p:sp>
      <p:pic>
        <p:nvPicPr>
          <p:cNvPr id="6" name="Content Placeholder 5" descr="Table&#10;&#10;Description automatically generated">
            <a:extLst>
              <a:ext uri="{FF2B5EF4-FFF2-40B4-BE49-F238E27FC236}">
                <a16:creationId xmlns:a16="http://schemas.microsoft.com/office/drawing/2014/main" id="{B1D0A1E3-A5B7-BEDC-2F5E-E5B3AB724CA7}"/>
              </a:ext>
            </a:extLst>
          </p:cNvPr>
          <p:cNvPicPr>
            <a:picLocks noGrp="1" noChangeAspect="1"/>
          </p:cNvPicPr>
          <p:nvPr>
            <p:ph sz="half" idx="2"/>
          </p:nvPr>
        </p:nvPicPr>
        <p:blipFill>
          <a:blip r:embed="rId2"/>
          <a:stretch>
            <a:fillRect/>
          </a:stretch>
        </p:blipFill>
        <p:spPr>
          <a:xfrm>
            <a:off x="4638416" y="142875"/>
            <a:ext cx="5865125" cy="3634028"/>
          </a:xfrm>
        </p:spPr>
      </p:pic>
      <p:pic>
        <p:nvPicPr>
          <p:cNvPr id="2050" name="Picture 2" descr="How to Prepare Minutes for a Meeting">
            <a:extLst>
              <a:ext uri="{FF2B5EF4-FFF2-40B4-BE49-F238E27FC236}">
                <a16:creationId xmlns:a16="http://schemas.microsoft.com/office/drawing/2014/main" id="{845010E0-8197-06BE-C3C6-A557ABB5EE5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891272" y="4029075"/>
            <a:ext cx="3624454" cy="2400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looking at a tablet&#10;&#10;Description automatically generated with medium confidence">
            <a:extLst>
              <a:ext uri="{FF2B5EF4-FFF2-40B4-BE49-F238E27FC236}">
                <a16:creationId xmlns:a16="http://schemas.microsoft.com/office/drawing/2014/main" id="{F2CC2C0A-500F-39C0-89E7-1254E722523B}"/>
              </a:ext>
            </a:extLst>
          </p:cNvPr>
          <p:cNvPicPr>
            <a:picLocks noChangeAspect="1"/>
          </p:cNvPicPr>
          <p:nvPr/>
        </p:nvPicPr>
        <p:blipFill>
          <a:blip r:embed="rId4"/>
          <a:stretch>
            <a:fillRect/>
          </a:stretch>
        </p:blipFill>
        <p:spPr>
          <a:xfrm>
            <a:off x="4038757" y="3884436"/>
            <a:ext cx="2947483" cy="2689578"/>
          </a:xfrm>
          <a:prstGeom prst="rect">
            <a:avLst/>
          </a:prstGeom>
        </p:spPr>
      </p:pic>
    </p:spTree>
    <p:extLst>
      <p:ext uri="{BB962C8B-B14F-4D97-AF65-F5344CB8AC3E}">
        <p14:creationId xmlns:p14="http://schemas.microsoft.com/office/powerpoint/2010/main" val="179255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C832-D88D-A08C-D7F4-09D684158D26}"/>
              </a:ext>
            </a:extLst>
          </p:cNvPr>
          <p:cNvSpPr>
            <a:spLocks noGrp="1"/>
          </p:cNvSpPr>
          <p:nvPr>
            <p:ph type="title"/>
          </p:nvPr>
        </p:nvSpPr>
        <p:spPr/>
        <p:txBody>
          <a:bodyPr/>
          <a:lstStyle/>
          <a:p>
            <a:r>
              <a:rPr lang="en-US"/>
              <a:t>Written Format: Problematic</a:t>
            </a:r>
          </a:p>
        </p:txBody>
      </p:sp>
      <p:sp>
        <p:nvSpPr>
          <p:cNvPr id="3" name="Content Placeholder 2">
            <a:extLst>
              <a:ext uri="{FF2B5EF4-FFF2-40B4-BE49-F238E27FC236}">
                <a16:creationId xmlns:a16="http://schemas.microsoft.com/office/drawing/2014/main" id="{A1B6A8FC-5486-485C-62EF-6D424546536F}"/>
              </a:ext>
            </a:extLst>
          </p:cNvPr>
          <p:cNvSpPr>
            <a:spLocks noGrp="1"/>
          </p:cNvSpPr>
          <p:nvPr>
            <p:ph idx="1"/>
          </p:nvPr>
        </p:nvSpPr>
        <p:spPr/>
        <p:txBody>
          <a:bodyPr/>
          <a:lstStyle/>
          <a:p>
            <a:r>
              <a:rPr lang="en-US"/>
              <a:t>Tedious (notes)</a:t>
            </a:r>
          </a:p>
          <a:p>
            <a:r>
              <a:rPr lang="en-US"/>
              <a:t>Inaccurate (student shortcuts)</a:t>
            </a:r>
          </a:p>
          <a:p>
            <a:r>
              <a:rPr lang="en-US"/>
              <a:t>Students self-selected excerpt ("best" segment vs most important)</a:t>
            </a:r>
          </a:p>
          <a:p>
            <a:r>
              <a:rPr lang="en-US"/>
              <a:t>Students could not "see" themselves, they could only analyze their words</a:t>
            </a:r>
          </a:p>
          <a:p>
            <a:r>
              <a:rPr lang="en-US"/>
              <a:t>Audio recording fixes the accuracy but still doesn't address non-verbal aspects of interactions</a:t>
            </a:r>
          </a:p>
          <a:p>
            <a:r>
              <a:rPr lang="en-US"/>
              <a:t>Faculty feedback cumbersome and time consuming </a:t>
            </a:r>
          </a:p>
          <a:p>
            <a:r>
              <a:rPr lang="en-US"/>
              <a:t>Did not allow for peer feedback</a:t>
            </a:r>
          </a:p>
        </p:txBody>
      </p:sp>
    </p:spTree>
    <p:extLst>
      <p:ext uri="{BB962C8B-B14F-4D97-AF65-F5344CB8AC3E}">
        <p14:creationId xmlns:p14="http://schemas.microsoft.com/office/powerpoint/2010/main" val="195122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Rectangle 3090">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C9CD701-E02B-DCB8-BCAF-97937C1C3C4E}"/>
              </a:ext>
            </a:extLst>
          </p:cNvPr>
          <p:cNvSpPr>
            <a:spLocks noGrp="1"/>
          </p:cNvSpPr>
          <p:nvPr>
            <p:ph type="title"/>
          </p:nvPr>
        </p:nvSpPr>
        <p:spPr>
          <a:xfrm>
            <a:off x="289248" y="1123837"/>
            <a:ext cx="4998963" cy="1255469"/>
          </a:xfrm>
        </p:spPr>
        <p:txBody>
          <a:bodyPr>
            <a:normAutofit/>
          </a:bodyPr>
          <a:lstStyle/>
          <a:p>
            <a:r>
              <a:rPr lang="en-US" sz="3100"/>
              <a:t>Early students needed practice before trying with patients</a:t>
            </a:r>
          </a:p>
        </p:txBody>
      </p:sp>
      <p:sp>
        <p:nvSpPr>
          <p:cNvPr id="3" name="Content Placeholder 2">
            <a:extLst>
              <a:ext uri="{FF2B5EF4-FFF2-40B4-BE49-F238E27FC236}">
                <a16:creationId xmlns:a16="http://schemas.microsoft.com/office/drawing/2014/main" id="{623E0B31-EEDE-2E56-2B95-B777C8B3F2DD}"/>
              </a:ext>
            </a:extLst>
          </p:cNvPr>
          <p:cNvSpPr>
            <a:spLocks noGrp="1"/>
          </p:cNvSpPr>
          <p:nvPr>
            <p:ph idx="1"/>
          </p:nvPr>
        </p:nvSpPr>
        <p:spPr>
          <a:xfrm>
            <a:off x="289249" y="2510394"/>
            <a:ext cx="4998962" cy="3579509"/>
          </a:xfrm>
        </p:spPr>
        <p:txBody>
          <a:bodyPr anchor="t">
            <a:normAutofit/>
          </a:bodyPr>
          <a:lstStyle/>
          <a:p>
            <a:r>
              <a:rPr lang="en-US" sz="1800">
                <a:solidFill>
                  <a:srgbClr val="FFFFFF"/>
                </a:solidFill>
              </a:rPr>
              <a:t> Peers rather than patients allowed us to </a:t>
            </a:r>
          </a:p>
          <a:p>
            <a:pPr lvl="1">
              <a:buFont typeface="Wingdings" pitchFamily="2" charset="2"/>
              <a:buChar char="ü"/>
            </a:pPr>
            <a:r>
              <a:rPr lang="en-US" sz="1800">
                <a:solidFill>
                  <a:srgbClr val="FFFFFF"/>
                </a:solidFill>
              </a:rPr>
              <a:t>Control the nature, tone, feel of the interactions</a:t>
            </a:r>
          </a:p>
          <a:p>
            <a:pPr lvl="1">
              <a:buFont typeface="Wingdings" pitchFamily="2" charset="2"/>
              <a:buChar char="ü"/>
            </a:pPr>
            <a:r>
              <a:rPr lang="en-US" sz="1800">
                <a:solidFill>
                  <a:srgbClr val="FFFFFF"/>
                </a:solidFill>
              </a:rPr>
              <a:t>Take HIPPA out of the equation (by not using patients)</a:t>
            </a:r>
          </a:p>
          <a:p>
            <a:pPr lvl="1">
              <a:buFont typeface="Wingdings" pitchFamily="2" charset="2"/>
              <a:buChar char="ü"/>
            </a:pPr>
            <a:r>
              <a:rPr lang="en-US" sz="1800">
                <a:solidFill>
                  <a:srgbClr val="FFFFFF"/>
                </a:solidFill>
              </a:rPr>
              <a:t>Expand options for recording methods (videotape)</a:t>
            </a:r>
          </a:p>
          <a:p>
            <a:pPr lvl="1">
              <a:buFont typeface="Wingdings" pitchFamily="2" charset="2"/>
              <a:buChar char="ü"/>
            </a:pPr>
            <a:r>
              <a:rPr lang="en-US" sz="1800">
                <a:solidFill>
                  <a:srgbClr val="FFFFFF"/>
                </a:solidFill>
              </a:rPr>
              <a:t>Provide a "low-stakes" learning environment</a:t>
            </a:r>
          </a:p>
          <a:p>
            <a:pPr lvl="1">
              <a:buFont typeface="Wingdings" pitchFamily="2" charset="2"/>
              <a:buChar char="ü"/>
            </a:pPr>
            <a:r>
              <a:rPr lang="en-US" sz="1800">
                <a:solidFill>
                  <a:srgbClr val="FFFFFF"/>
                </a:solidFill>
              </a:rPr>
              <a:t>Engage students' peers in the feedback process</a:t>
            </a:r>
          </a:p>
          <a:p>
            <a:pPr lvl="1">
              <a:buFont typeface="Wingdings" pitchFamily="2" charset="2"/>
              <a:buChar char="Ø"/>
            </a:pPr>
            <a:endParaRPr lang="en-US" sz="1400">
              <a:solidFill>
                <a:srgbClr val="FFFFFF"/>
              </a:solidFill>
            </a:endParaRPr>
          </a:p>
          <a:p>
            <a:pPr marL="502920" lvl="1" indent="0">
              <a:buNone/>
            </a:pPr>
            <a:endParaRPr lang="en-US" sz="1400">
              <a:solidFill>
                <a:srgbClr val="FFFFFF"/>
              </a:solidFill>
            </a:endParaRPr>
          </a:p>
          <a:p>
            <a:pPr lvl="1"/>
            <a:endParaRPr lang="en-US" sz="1400">
              <a:solidFill>
                <a:srgbClr val="FFFFFF"/>
              </a:solidFill>
            </a:endParaRPr>
          </a:p>
          <a:p>
            <a:pPr lvl="1"/>
            <a:endParaRPr lang="en-US" sz="1400">
              <a:solidFill>
                <a:srgbClr val="FFFFFF"/>
              </a:solidFill>
            </a:endParaRPr>
          </a:p>
        </p:txBody>
      </p:sp>
      <p:pic>
        <p:nvPicPr>
          <p:cNvPr id="3074" name="Picture 2" descr="Simulated Experience for Real Application - University of North Carolina at  Chapel Hill | the Campaign for Carolina">
            <a:extLst>
              <a:ext uri="{FF2B5EF4-FFF2-40B4-BE49-F238E27FC236}">
                <a16:creationId xmlns:a16="http://schemas.microsoft.com/office/drawing/2014/main" id="{ADE63D21-8F6D-DEE7-9AF2-BC3F83CC4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4" r="42171" b="1"/>
          <a:stretch/>
        </p:blipFill>
        <p:spPr bwMode="auto">
          <a:xfrm>
            <a:off x="6083162" y="759254"/>
            <a:ext cx="5238340"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4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09DF-DFF4-395B-9E01-5D27B9F16350}"/>
              </a:ext>
            </a:extLst>
          </p:cNvPr>
          <p:cNvSpPr>
            <a:spLocks noGrp="1"/>
          </p:cNvSpPr>
          <p:nvPr>
            <p:ph type="title"/>
          </p:nvPr>
        </p:nvSpPr>
        <p:spPr/>
        <p:txBody>
          <a:bodyPr/>
          <a:lstStyle/>
          <a:p>
            <a:r>
              <a:rPr lang="en-US"/>
              <a:t>Enhancing Clinical Judgment </a:t>
            </a:r>
          </a:p>
        </p:txBody>
      </p:sp>
      <p:sp>
        <p:nvSpPr>
          <p:cNvPr id="3" name="Content Placeholder 2">
            <a:extLst>
              <a:ext uri="{FF2B5EF4-FFF2-40B4-BE49-F238E27FC236}">
                <a16:creationId xmlns:a16="http://schemas.microsoft.com/office/drawing/2014/main" id="{5BDA6C02-1957-477B-74BF-A727F0E36946}"/>
              </a:ext>
            </a:extLst>
          </p:cNvPr>
          <p:cNvSpPr>
            <a:spLocks noGrp="1"/>
          </p:cNvSpPr>
          <p:nvPr>
            <p:ph idx="1"/>
          </p:nvPr>
        </p:nvSpPr>
        <p:spPr/>
        <p:txBody>
          <a:bodyPr/>
          <a:lstStyle/>
          <a:p>
            <a:r>
              <a:rPr lang="en-US"/>
              <a:t>Nurses cannot access critical patient data if they cannot:</a:t>
            </a:r>
          </a:p>
          <a:p>
            <a:pPr lvl="1">
              <a:spcAft>
                <a:spcPts val="0"/>
              </a:spcAft>
            </a:pPr>
            <a:r>
              <a:rPr lang="en-US">
                <a:solidFill>
                  <a:srgbClr val="003150"/>
                </a:solidFill>
              </a:rPr>
              <a:t>Create trust and rapport</a:t>
            </a:r>
          </a:p>
          <a:p>
            <a:pPr lvl="1">
              <a:spcAft>
                <a:spcPts val="0"/>
              </a:spcAft>
            </a:pPr>
            <a:r>
              <a:rPr lang="en-US">
                <a:solidFill>
                  <a:srgbClr val="003150"/>
                </a:solidFill>
              </a:rPr>
              <a:t>Ask questions in a supportive, non-threatening manner</a:t>
            </a:r>
          </a:p>
          <a:p>
            <a:pPr lvl="1">
              <a:spcAft>
                <a:spcPts val="0"/>
              </a:spcAft>
            </a:pPr>
            <a:r>
              <a:rPr lang="en-US">
                <a:solidFill>
                  <a:srgbClr val="003150"/>
                </a:solidFill>
              </a:rPr>
              <a:t>Express an attitude of caring and non-judgment</a:t>
            </a:r>
          </a:p>
          <a:p>
            <a:pPr lvl="1">
              <a:spcAft>
                <a:spcPts val="0"/>
              </a:spcAft>
            </a:pPr>
            <a:r>
              <a:rPr lang="en-US">
                <a:solidFill>
                  <a:srgbClr val="003150"/>
                </a:solidFill>
              </a:rPr>
              <a:t>Use language in an effective, concise manner</a:t>
            </a:r>
          </a:p>
          <a:p>
            <a:pPr lvl="1">
              <a:spcAft>
                <a:spcPts val="0"/>
              </a:spcAft>
            </a:pPr>
            <a:r>
              <a:rPr lang="en-US" b="1">
                <a:solidFill>
                  <a:srgbClr val="003150"/>
                </a:solidFill>
              </a:rPr>
              <a:t>Pick up on patient cues</a:t>
            </a:r>
          </a:p>
          <a:p>
            <a:pPr lvl="1">
              <a:spcAft>
                <a:spcPts val="0"/>
              </a:spcAft>
            </a:pPr>
            <a:endParaRPr lang="en-US">
              <a:solidFill>
                <a:srgbClr val="003150"/>
              </a:solidFill>
            </a:endParaRPr>
          </a:p>
          <a:p>
            <a:pPr lvl="1">
              <a:spcAft>
                <a:spcPts val="0"/>
              </a:spcAft>
            </a:pPr>
            <a:r>
              <a:rPr lang="en-US">
                <a:solidFill>
                  <a:srgbClr val="003150"/>
                </a:solidFill>
              </a:rPr>
              <a:t>Students need to have accurate reports of patients' subjective experiences (patient responses to questions, patient's demeanor, patient's candid accounts of symptoms) to better synthesize complete patient data while forming conclusions and planning actions</a:t>
            </a:r>
          </a:p>
        </p:txBody>
      </p:sp>
    </p:spTree>
    <p:extLst>
      <p:ext uri="{BB962C8B-B14F-4D97-AF65-F5344CB8AC3E}">
        <p14:creationId xmlns:p14="http://schemas.microsoft.com/office/powerpoint/2010/main" val="2806961179"/>
      </p:ext>
    </p:extLst>
  </p:cSld>
  <p:clrMapOvr>
    <a:masterClrMapping/>
  </p:clrMapOvr>
</p:sld>
</file>

<file path=ppt/theme/theme1.xml><?xml version="1.0" encoding="utf-8"?>
<a:theme xmlns:a="http://schemas.openxmlformats.org/drawingml/2006/main" name="Frame">
  <a:themeElements>
    <a:clrScheme name="Custom 1">
      <a:dk1>
        <a:srgbClr val="00233D"/>
      </a:dk1>
      <a:lt1>
        <a:srgbClr val="FFFFFF"/>
      </a:lt1>
      <a:dk2>
        <a:srgbClr val="7BAFD4"/>
      </a:dk2>
      <a:lt2>
        <a:srgbClr val="BED6DB"/>
      </a:lt2>
      <a:accent1>
        <a:srgbClr val="003150"/>
      </a:accent1>
      <a:accent2>
        <a:srgbClr val="A5ACAF"/>
      </a:accent2>
      <a:accent3>
        <a:srgbClr val="A5D867"/>
      </a:accent3>
      <a:accent4>
        <a:srgbClr val="E4D5D3"/>
      </a:accent4>
      <a:accent5>
        <a:srgbClr val="D6938A"/>
      </a:accent5>
      <a:accent6>
        <a:srgbClr val="EDE8C4"/>
      </a:accent6>
      <a:hlink>
        <a:srgbClr val="2998E3"/>
      </a:hlink>
      <a:folHlink>
        <a:srgbClr val="8C8C8C"/>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53FEA46291054BA0DCF7DD50E3A7B0" ma:contentTypeVersion="5" ma:contentTypeDescription="Create a new document." ma:contentTypeScope="" ma:versionID="bc8b47787e5bacd487df363cc0e4c201">
  <xsd:schema xmlns:xsd="http://www.w3.org/2001/XMLSchema" xmlns:xs="http://www.w3.org/2001/XMLSchema" xmlns:p="http://schemas.microsoft.com/office/2006/metadata/properties" xmlns:ns2="55c754db-ff0c-4d6c-a80f-4aa00cad9d96" xmlns:ns3="de9ab39d-686f-4671-abe4-f4391b18e020" targetNamespace="http://schemas.microsoft.com/office/2006/metadata/properties" ma:root="true" ma:fieldsID="9be081dcebc3960c138cb82bf4923001" ns2:_="" ns3:_="">
    <xsd:import namespace="55c754db-ff0c-4d6c-a80f-4aa00cad9d96"/>
    <xsd:import namespace="de9ab39d-686f-4671-abe4-f4391b18e0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754db-ff0c-4d6c-a80f-4aa00cad9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9ab39d-686f-4671-abe4-f4391b18e02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D7DED4-24C2-4865-B534-BFBF915962F4}">
  <ds:schemaRefs>
    <ds:schemaRef ds:uri="55c754db-ff0c-4d6c-a80f-4aa00cad9d96"/>
    <ds:schemaRef ds:uri="de9ab39d-686f-4671-abe4-f4391b18e0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B4A3A1-0DD7-4E7A-B184-98D3F498033F}">
  <ds:schemaRefs>
    <ds:schemaRef ds:uri="http://schemas.microsoft.com/sharepoint/v3/contenttype/forms"/>
  </ds:schemaRefs>
</ds:datastoreItem>
</file>

<file path=customXml/itemProps3.xml><?xml version="1.0" encoding="utf-8"?>
<ds:datastoreItem xmlns:ds="http://schemas.openxmlformats.org/officeDocument/2006/customXml" ds:itemID="{11F74BA5-2CF2-4CE2-A6BA-B5922A758849}">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de9ab39d-686f-4671-abe4-f4391b18e020"/>
    <ds:schemaRef ds:uri="http://purl.org/dc/dcmitype/"/>
    <ds:schemaRef ds:uri="55c754db-ff0c-4d6c-a80f-4aa00cad9d9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Frame</Template>
  <TotalTime>0</TotalTime>
  <Words>1150</Words>
  <Application>Microsoft Office PowerPoint</Application>
  <PresentationFormat>Widescreen</PresentationFormat>
  <Paragraphs>133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Frame</vt:lpstr>
      <vt:lpstr>Video-Based Teaching and Evaluation to Enhance Clinical Judgement</vt:lpstr>
      <vt:lpstr>Register for FREE Yoodli account</vt:lpstr>
      <vt:lpstr>Course Focus:</vt:lpstr>
      <vt:lpstr>Professional shift in manner of communication: From social to professional</vt:lpstr>
      <vt:lpstr>     </vt:lpstr>
      <vt:lpstr>In the past</vt:lpstr>
      <vt:lpstr>Written Format: Problematic</vt:lpstr>
      <vt:lpstr>Early students needed practice before trying with patients</vt:lpstr>
      <vt:lpstr>Enhancing Clinical Judgment </vt:lpstr>
      <vt:lpstr>PowerPoint Presentation</vt:lpstr>
      <vt:lpstr>What if?</vt:lpstr>
      <vt:lpstr>The Demo</vt:lpstr>
      <vt:lpstr>PowerPoint Presentation</vt:lpstr>
      <vt:lpstr>Assumptions</vt:lpstr>
      <vt:lpstr>4 person “SQUAD”</vt:lpstr>
      <vt:lpstr>Student Exemplar</vt:lpstr>
      <vt:lpstr>Common mistakes</vt:lpstr>
      <vt:lpstr>Student Reflections</vt:lpstr>
      <vt:lpstr>Student  written  reflection assignment</vt:lpstr>
      <vt:lpstr>Lessons Learned</vt:lpstr>
      <vt:lpstr>Live Demo</vt:lpstr>
      <vt:lpstr>Live Demo Interview someone who came of age in the 60s and 70s</vt:lpstr>
      <vt:lpstr>What is was like to be a kid in the 1960s</vt:lpstr>
      <vt:lpstr>How could you use this app to enhance student interviewing skills?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Kirby, Kelly</dc:creator>
  <cp:keywords/>
  <dc:description/>
  <cp:lastModifiedBy>Baker, Maureen</cp:lastModifiedBy>
  <cp:revision>93</cp:revision>
  <cp:lastPrinted>2022-12-27T16:57:58Z</cp:lastPrinted>
  <dcterms:created xsi:type="dcterms:W3CDTF">2019-04-12T14:39:50Z</dcterms:created>
  <dcterms:modified xsi:type="dcterms:W3CDTF">2023-03-22T19:53:25Z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0x010100A253FEA46291054BA0DCF7DD50E3A7B0</vt:lpwstr>
  </property>
</Properties>
</file>