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37" r:id="rId2"/>
    <p:sldId id="3503" r:id="rId3"/>
    <p:sldId id="3527" r:id="rId4"/>
    <p:sldId id="339" r:id="rId5"/>
    <p:sldId id="3507" r:id="rId6"/>
    <p:sldId id="343" r:id="rId7"/>
    <p:sldId id="3526" r:id="rId8"/>
    <p:sldId id="3514" r:id="rId9"/>
    <p:sldId id="3516" r:id="rId10"/>
    <p:sldId id="3515" r:id="rId11"/>
    <p:sldId id="3517" r:id="rId12"/>
    <p:sldId id="3518" r:id="rId13"/>
    <p:sldId id="3520" r:id="rId14"/>
    <p:sldId id="3521" r:id="rId15"/>
    <p:sldId id="3524" r:id="rId16"/>
    <p:sldId id="3522" r:id="rId17"/>
    <p:sldId id="1509" r:id="rId18"/>
  </p:sldIdLst>
  <p:sldSz cx="2436812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105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9CD3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4409" autoAdjust="0"/>
  </p:normalViewPr>
  <p:slideViewPr>
    <p:cSldViewPr snapToGrid="0" showGuides="1">
      <p:cViewPr varScale="1">
        <p:scale>
          <a:sx n="27" d="100"/>
          <a:sy n="27" d="100"/>
        </p:scale>
        <p:origin x="916" y="40"/>
      </p:cViewPr>
      <p:guideLst>
        <p:guide orient="horz" pos="3120"/>
        <p:guide pos="105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74288458439173"/>
          <c:y val="6.1728395061728392E-3"/>
          <c:w val="0.40957431506581959"/>
          <c:h val="0.930748274521240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3-4D1B-AC24-38EBE98DAA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93-4D1B-AC24-38EBE98DAA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93-4D1B-AC24-38EBE98DAA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93-4D1B-AC24-38EBE98DAA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93-4D1B-AC24-38EBE98DAA7D}"/>
              </c:ext>
            </c:extLst>
          </c:dPt>
          <c:cat>
            <c:strRef>
              <c:f>Sheet1!$G$1:$G$5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Sheet1!$H$1:$H$5</c:f>
              <c:numCache>
                <c:formatCode>General</c:formatCode>
                <c:ptCount val="5"/>
                <c:pt idx="0">
                  <c:v>0.23125000000000001</c:v>
                </c:pt>
                <c:pt idx="1">
                  <c:v>0.42874999999999996</c:v>
                </c:pt>
                <c:pt idx="2">
                  <c:v>0.23100000000000004</c:v>
                </c:pt>
                <c:pt idx="3">
                  <c:v>6.5250000000000002E-2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93-4D1B-AC24-38EBE98DA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4326966419625125E-3"/>
          <c:y val="3.5204019636434332E-2"/>
          <c:w val="0.26240634956095132"/>
          <c:h val="0.50212282492466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1-4D88-89E5-A7E5764EF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B1-4D88-89E5-A7E5764EF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B1-4D88-89E5-A7E5764EF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B1-4D88-89E5-A7E5764EF8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B1-4D88-89E5-A7E5764EF854}"/>
              </c:ext>
            </c:extLst>
          </c:dPt>
          <c:cat>
            <c:strRef>
              <c:f>Sheet1!$G$10:$G$14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Sheet1!$H$10:$H$14</c:f>
              <c:numCache>
                <c:formatCode>General</c:formatCode>
                <c:ptCount val="5"/>
                <c:pt idx="0">
                  <c:v>0.22949999999999998</c:v>
                </c:pt>
                <c:pt idx="1">
                  <c:v>0.42825000000000002</c:v>
                </c:pt>
                <c:pt idx="2">
                  <c:v>0.247</c:v>
                </c:pt>
                <c:pt idx="3">
                  <c:v>7.2999999999999995E-2</c:v>
                </c:pt>
                <c:pt idx="4">
                  <c:v>2.2749999999999999E-2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B1-4D88-89E5-A7E5764EF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4682865478325981E-2"/>
          <c:y val="6.511576051740274E-2"/>
          <c:w val="0.24255111076610231"/>
          <c:h val="0.45470347482521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F3-4425-9A7A-0805E43178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F3-4425-9A7A-0805E43178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F3-4425-9A7A-0805E43178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F3-4425-9A7A-0805E43178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F3-4425-9A7A-0805E431781D}"/>
              </c:ext>
            </c:extLst>
          </c:dPt>
          <c:cat>
            <c:strRef>
              <c:f>Sheet1!$G$28:$G$32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Sheet1!$H$28:$H$32</c:f>
              <c:numCache>
                <c:formatCode>General</c:formatCode>
                <c:ptCount val="5"/>
                <c:pt idx="0">
                  <c:v>0.25724999999999998</c:v>
                </c:pt>
                <c:pt idx="1">
                  <c:v>0.33700000000000008</c:v>
                </c:pt>
                <c:pt idx="2">
                  <c:v>0.29550000000000004</c:v>
                </c:pt>
                <c:pt idx="3">
                  <c:v>7.0499999999999993E-2</c:v>
                </c:pt>
                <c:pt idx="4">
                  <c:v>3.875E-2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F3-4425-9A7A-0805E4317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435073553370456E-2"/>
          <c:y val="4.4364057477738521E-2"/>
          <c:w val="0.23605712076636343"/>
          <c:h val="0.41561950269026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C0-4439-B997-5619CCF37E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C0-4439-B997-5619CCF37E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C0-4439-B997-5619CCF37E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C0-4439-B997-5619CCF37E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C0-4439-B997-5619CCF37E1D}"/>
              </c:ext>
            </c:extLst>
          </c:dPt>
          <c:cat>
            <c:strRef>
              <c:f>Sheet1!$G$18:$G$22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Sheet1!$H$18:$H$22</c:f>
              <c:numCache>
                <c:formatCode>General</c:formatCode>
                <c:ptCount val="5"/>
                <c:pt idx="0">
                  <c:v>0.38149999999999995</c:v>
                </c:pt>
                <c:pt idx="1">
                  <c:v>0.4365</c:v>
                </c:pt>
                <c:pt idx="2">
                  <c:v>9.8250000000000004E-2</c:v>
                </c:pt>
                <c:pt idx="3">
                  <c:v>5.3250000000000006E-2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C0-4439-B997-5619CCF37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7165032461297086E-2"/>
          <c:y val="7.9477151056077278E-2"/>
          <c:w val="0.21609640724366236"/>
          <c:h val="0.45008037277628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B3-407F-B950-769F181E8E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B3-407F-B950-769F181E8E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B3-407F-B950-769F181E8E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B3-407F-B950-769F181E8E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B3-407F-B950-769F181E8E21}"/>
              </c:ext>
            </c:extLst>
          </c:dPt>
          <c:cat>
            <c:strRef>
              <c:f>Sheet1!$G$37:$G$41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Sheet1!$H$37:$H$41</c:f>
              <c:numCache>
                <c:formatCode>0.00</c:formatCode>
                <c:ptCount val="5"/>
                <c:pt idx="0">
                  <c:v>0.13237500000000002</c:v>
                </c:pt>
                <c:pt idx="1">
                  <c:v>0.25962499999999999</c:v>
                </c:pt>
                <c:pt idx="2">
                  <c:v>0.39424999999999999</c:v>
                </c:pt>
                <c:pt idx="3">
                  <c:v>0.142875</c:v>
                </c:pt>
                <c:pt idx="4">
                  <c:v>7.0250000000000007E-2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B3-407F-B950-769F181E8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528610298058294E-2"/>
          <c:y val="4.8540032858278535E-2"/>
          <c:w val="0.22355333220551316"/>
          <c:h val="0.48537509963146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00529495488351"/>
          <c:y val="2.9944836365174331E-2"/>
          <c:w val="0.78862377855510435"/>
          <c:h val="0.935996154328495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Sheet6!$A$18:$A$24</c:f>
              <c:strCache>
                <c:ptCount val="7"/>
                <c:pt idx="0">
                  <c:v>Improved my ability to work in teams.</c:v>
                </c:pt>
                <c:pt idx="1">
                  <c:v>Improved my understanding of the material in other classes.</c:v>
                </c:pt>
                <c:pt idx="2">
                  <c:v>Improved my ability to build relationships and connect with people from diverse backgrounds.</c:v>
                </c:pt>
                <c:pt idx="3">
                  <c:v>Improved my communication skills.</c:v>
                </c:pt>
                <c:pt idx="4">
                  <c:v>Strengthened my understanding of the material in the class for which I am a ULA.</c:v>
                </c:pt>
                <c:pt idx="5">
                  <c:v>Increased my understanding of how people learn.</c:v>
                </c:pt>
                <c:pt idx="6">
                  <c:v>Strengthened my connection to the economics department.</c:v>
                </c:pt>
              </c:strCache>
            </c:strRef>
          </c:cat>
          <c:val>
            <c:numRef>
              <c:f>Sheet6!$B$18:$B$24</c:f>
              <c:numCache>
                <c:formatCode>General</c:formatCode>
                <c:ptCount val="7"/>
                <c:pt idx="0">
                  <c:v>3.79</c:v>
                </c:pt>
                <c:pt idx="1">
                  <c:v>3.95</c:v>
                </c:pt>
                <c:pt idx="2">
                  <c:v>4.07</c:v>
                </c:pt>
                <c:pt idx="3">
                  <c:v>4.47</c:v>
                </c:pt>
                <c:pt idx="4">
                  <c:v>4.6999999999999993</c:v>
                </c:pt>
                <c:pt idx="5">
                  <c:v>4.75</c:v>
                </c:pt>
                <c:pt idx="6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7-49BA-A589-41234D25C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7905768"/>
        <c:axId val="737901088"/>
      </c:barChart>
      <c:catAx>
        <c:axId val="737905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01088"/>
        <c:crosses val="autoZero"/>
        <c:auto val="1"/>
        <c:lblAlgn val="ctr"/>
        <c:lblOffset val="100"/>
        <c:noMultiLvlLbl val="0"/>
      </c:catAx>
      <c:valAx>
        <c:axId val="737901088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0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Sheet5!$A$1:$A$5</c:f>
              <c:strCache>
                <c:ptCount val="5"/>
                <c:pt idx="0">
                  <c:v>Increased my satisfaction from teaching this course.</c:v>
                </c:pt>
                <c:pt idx="1">
                  <c:v>Increased my understanding of how students behave or think.</c:v>
                </c:pt>
                <c:pt idx="2">
                  <c:v>Reduced my out-of-class workload.</c:v>
                </c:pt>
                <c:pt idx="3">
                  <c:v>Allowed me to incorporate pedagogical strategies I would not have otherwise used.</c:v>
                </c:pt>
                <c:pt idx="4">
                  <c:v>Improved student engagement.</c:v>
                </c:pt>
              </c:strCache>
            </c:strRef>
          </c:cat>
          <c:val>
            <c:numRef>
              <c:f>Sheet5!$B$1:$B$5</c:f>
              <c:numCache>
                <c:formatCode>General</c:formatCode>
                <c:ptCount val="5"/>
                <c:pt idx="0">
                  <c:v>4.75</c:v>
                </c:pt>
                <c:pt idx="1">
                  <c:v>4.25</c:v>
                </c:pt>
                <c:pt idx="2">
                  <c:v>4.125</c:v>
                </c:pt>
                <c:pt idx="3">
                  <c:v>4.125</c:v>
                </c:pt>
                <c:pt idx="4">
                  <c:v>4.375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5-41A6-A46D-2B9D98F51B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7952568"/>
        <c:axId val="737943928"/>
      </c:barChart>
      <c:catAx>
        <c:axId val="737952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43928"/>
        <c:crosses val="autoZero"/>
        <c:auto val="1"/>
        <c:lblAlgn val="ctr"/>
        <c:lblOffset val="100"/>
        <c:noMultiLvlLbl val="0"/>
      </c:catAx>
      <c:valAx>
        <c:axId val="737943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5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C9104-FC32-44C5-A358-ABDDEF9DFDF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2B14-9C67-4450-A066-7A9F1EA8B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52B14-9C67-4450-A066-7A9F1EA8B7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5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52B14-9C67-4450-A066-7A9F1EA8B7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5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52B14-9C67-4450-A066-7A9F1EA8B7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52B14-9C67-4450-A066-7A9F1EA8B7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8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52B14-9C67-4450-A066-7A9F1EA8B7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52B14-9C67-4450-A066-7A9F1EA8B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52B14-9C67-4450-A066-7A9F1EA8B7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6016" y="2244726"/>
            <a:ext cx="18276094" cy="4775200"/>
          </a:xfrm>
        </p:spPr>
        <p:txBody>
          <a:bodyPr anchor="b"/>
          <a:lstStyle>
            <a:lvl1pPr algn="ctr">
              <a:defRPr sz="119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6016" y="7204076"/>
            <a:ext cx="18276094" cy="3311524"/>
          </a:xfrm>
        </p:spPr>
        <p:txBody>
          <a:bodyPr/>
          <a:lstStyle>
            <a:lvl1pPr marL="0" indent="0" algn="ctr">
              <a:buNone/>
              <a:defRPr sz="4797"/>
            </a:lvl1pPr>
            <a:lvl2pPr marL="913806" indent="0" algn="ctr">
              <a:buNone/>
              <a:defRPr sz="3997"/>
            </a:lvl2pPr>
            <a:lvl3pPr marL="1827611" indent="0" algn="ctr">
              <a:buNone/>
              <a:defRPr sz="3598"/>
            </a:lvl3pPr>
            <a:lvl4pPr marL="2741417" indent="0" algn="ctr">
              <a:buNone/>
              <a:defRPr sz="3198"/>
            </a:lvl4pPr>
            <a:lvl5pPr marL="3655223" indent="0" algn="ctr">
              <a:buNone/>
              <a:defRPr sz="3198"/>
            </a:lvl5pPr>
            <a:lvl6pPr marL="4569028" indent="0" algn="ctr">
              <a:buNone/>
              <a:defRPr sz="3198"/>
            </a:lvl6pPr>
            <a:lvl7pPr marL="5482834" indent="0" algn="ctr">
              <a:buNone/>
              <a:defRPr sz="3198"/>
            </a:lvl7pPr>
            <a:lvl8pPr marL="6396639" indent="0" algn="ctr">
              <a:buNone/>
              <a:defRPr sz="3198"/>
            </a:lvl8pPr>
            <a:lvl9pPr marL="7310445" indent="0" algn="ctr">
              <a:buNone/>
              <a:defRPr sz="31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38439" y="730250"/>
            <a:ext cx="5254377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309" y="730250"/>
            <a:ext cx="15458529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617" y="3419477"/>
            <a:ext cx="21017508" cy="5705474"/>
          </a:xfrm>
        </p:spPr>
        <p:txBody>
          <a:bodyPr anchor="b"/>
          <a:lstStyle>
            <a:lvl1pPr>
              <a:defRPr sz="119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617" y="9178927"/>
            <a:ext cx="21017508" cy="3000374"/>
          </a:xfrm>
        </p:spPr>
        <p:txBody>
          <a:bodyPr/>
          <a:lstStyle>
            <a:lvl1pPr marL="0" indent="0">
              <a:buNone/>
              <a:defRPr sz="4797">
                <a:solidFill>
                  <a:schemeClr val="tx1">
                    <a:tint val="75000"/>
                  </a:schemeClr>
                </a:solidFill>
              </a:defRPr>
            </a:lvl1pPr>
            <a:lvl2pPr marL="913806" indent="0">
              <a:buNone/>
              <a:defRPr sz="3997">
                <a:solidFill>
                  <a:schemeClr val="tx1">
                    <a:tint val="75000"/>
                  </a:schemeClr>
                </a:solidFill>
              </a:defRPr>
            </a:lvl2pPr>
            <a:lvl3pPr marL="1827611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3pPr>
            <a:lvl4pPr marL="2741417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4pPr>
            <a:lvl5pPr marL="3655223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5pPr>
            <a:lvl6pPr marL="4569028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6pPr>
            <a:lvl7pPr marL="5482834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7pPr>
            <a:lvl8pPr marL="6396639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8pPr>
            <a:lvl9pPr marL="7310445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309" y="3651250"/>
            <a:ext cx="10356453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36363" y="3651250"/>
            <a:ext cx="10356453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482" y="730251"/>
            <a:ext cx="2101750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484" y="3362326"/>
            <a:ext cx="10308858" cy="1647824"/>
          </a:xfrm>
        </p:spPr>
        <p:txBody>
          <a:bodyPr anchor="b"/>
          <a:lstStyle>
            <a:lvl1pPr marL="0" indent="0">
              <a:buNone/>
              <a:defRPr sz="4797" b="1"/>
            </a:lvl1pPr>
            <a:lvl2pPr marL="913806" indent="0">
              <a:buNone/>
              <a:defRPr sz="3997" b="1"/>
            </a:lvl2pPr>
            <a:lvl3pPr marL="1827611" indent="0">
              <a:buNone/>
              <a:defRPr sz="3598" b="1"/>
            </a:lvl3pPr>
            <a:lvl4pPr marL="2741417" indent="0">
              <a:buNone/>
              <a:defRPr sz="3198" b="1"/>
            </a:lvl4pPr>
            <a:lvl5pPr marL="3655223" indent="0">
              <a:buNone/>
              <a:defRPr sz="3198" b="1"/>
            </a:lvl5pPr>
            <a:lvl6pPr marL="4569028" indent="0">
              <a:buNone/>
              <a:defRPr sz="3198" b="1"/>
            </a:lvl6pPr>
            <a:lvl7pPr marL="5482834" indent="0">
              <a:buNone/>
              <a:defRPr sz="3198" b="1"/>
            </a:lvl7pPr>
            <a:lvl8pPr marL="6396639" indent="0">
              <a:buNone/>
              <a:defRPr sz="3198" b="1"/>
            </a:lvl8pPr>
            <a:lvl9pPr marL="7310445" indent="0">
              <a:buNone/>
              <a:defRPr sz="31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8484" y="5010150"/>
            <a:ext cx="10308858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36363" y="3362326"/>
            <a:ext cx="10359627" cy="1647824"/>
          </a:xfrm>
        </p:spPr>
        <p:txBody>
          <a:bodyPr anchor="b"/>
          <a:lstStyle>
            <a:lvl1pPr marL="0" indent="0">
              <a:buNone/>
              <a:defRPr sz="4797" b="1"/>
            </a:lvl1pPr>
            <a:lvl2pPr marL="913806" indent="0">
              <a:buNone/>
              <a:defRPr sz="3997" b="1"/>
            </a:lvl2pPr>
            <a:lvl3pPr marL="1827611" indent="0">
              <a:buNone/>
              <a:defRPr sz="3598" b="1"/>
            </a:lvl3pPr>
            <a:lvl4pPr marL="2741417" indent="0">
              <a:buNone/>
              <a:defRPr sz="3198" b="1"/>
            </a:lvl4pPr>
            <a:lvl5pPr marL="3655223" indent="0">
              <a:buNone/>
              <a:defRPr sz="3198" b="1"/>
            </a:lvl5pPr>
            <a:lvl6pPr marL="4569028" indent="0">
              <a:buNone/>
              <a:defRPr sz="3198" b="1"/>
            </a:lvl6pPr>
            <a:lvl7pPr marL="5482834" indent="0">
              <a:buNone/>
              <a:defRPr sz="3198" b="1"/>
            </a:lvl7pPr>
            <a:lvl8pPr marL="6396639" indent="0">
              <a:buNone/>
              <a:defRPr sz="3198" b="1"/>
            </a:lvl8pPr>
            <a:lvl9pPr marL="7310445" indent="0">
              <a:buNone/>
              <a:defRPr sz="31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36363" y="5010150"/>
            <a:ext cx="10359627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483" y="914400"/>
            <a:ext cx="7859354" cy="3200400"/>
          </a:xfrm>
        </p:spPr>
        <p:txBody>
          <a:bodyPr anchor="b"/>
          <a:lstStyle>
            <a:lvl1pPr>
              <a:defRPr sz="63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9627" y="1974851"/>
            <a:ext cx="12336363" cy="9747250"/>
          </a:xfrm>
        </p:spPr>
        <p:txBody>
          <a:bodyPr/>
          <a:lstStyle>
            <a:lvl1pPr>
              <a:defRPr sz="6396"/>
            </a:lvl1pPr>
            <a:lvl2pPr>
              <a:defRPr sz="5596"/>
            </a:lvl2pPr>
            <a:lvl3pPr>
              <a:defRPr sz="4797"/>
            </a:lvl3pPr>
            <a:lvl4pPr>
              <a:defRPr sz="3997"/>
            </a:lvl4pPr>
            <a:lvl5pPr>
              <a:defRPr sz="3997"/>
            </a:lvl5pPr>
            <a:lvl6pPr>
              <a:defRPr sz="3997"/>
            </a:lvl6pPr>
            <a:lvl7pPr>
              <a:defRPr sz="3997"/>
            </a:lvl7pPr>
            <a:lvl8pPr>
              <a:defRPr sz="3997"/>
            </a:lvl8pPr>
            <a:lvl9pPr>
              <a:defRPr sz="39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483" y="4114800"/>
            <a:ext cx="7859354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806" indent="0">
              <a:buNone/>
              <a:defRPr sz="2798"/>
            </a:lvl2pPr>
            <a:lvl3pPr marL="1827611" indent="0">
              <a:buNone/>
              <a:defRPr sz="2398"/>
            </a:lvl3pPr>
            <a:lvl4pPr marL="2741417" indent="0">
              <a:buNone/>
              <a:defRPr sz="1999"/>
            </a:lvl4pPr>
            <a:lvl5pPr marL="3655223" indent="0">
              <a:buNone/>
              <a:defRPr sz="1999"/>
            </a:lvl5pPr>
            <a:lvl6pPr marL="4569028" indent="0">
              <a:buNone/>
              <a:defRPr sz="1999"/>
            </a:lvl6pPr>
            <a:lvl7pPr marL="5482834" indent="0">
              <a:buNone/>
              <a:defRPr sz="1999"/>
            </a:lvl7pPr>
            <a:lvl8pPr marL="6396639" indent="0">
              <a:buNone/>
              <a:defRPr sz="1999"/>
            </a:lvl8pPr>
            <a:lvl9pPr marL="7310445" indent="0">
              <a:buNone/>
              <a:defRPr sz="19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483" y="914400"/>
            <a:ext cx="7859354" cy="3200400"/>
          </a:xfrm>
        </p:spPr>
        <p:txBody>
          <a:bodyPr anchor="b"/>
          <a:lstStyle>
            <a:lvl1pPr>
              <a:defRPr sz="63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59627" y="1974851"/>
            <a:ext cx="12336363" cy="9747250"/>
          </a:xfrm>
        </p:spPr>
        <p:txBody>
          <a:bodyPr anchor="t"/>
          <a:lstStyle>
            <a:lvl1pPr marL="0" indent="0">
              <a:buNone/>
              <a:defRPr sz="6396"/>
            </a:lvl1pPr>
            <a:lvl2pPr marL="913806" indent="0">
              <a:buNone/>
              <a:defRPr sz="5596"/>
            </a:lvl2pPr>
            <a:lvl3pPr marL="1827611" indent="0">
              <a:buNone/>
              <a:defRPr sz="4797"/>
            </a:lvl3pPr>
            <a:lvl4pPr marL="2741417" indent="0">
              <a:buNone/>
              <a:defRPr sz="3997"/>
            </a:lvl4pPr>
            <a:lvl5pPr marL="3655223" indent="0">
              <a:buNone/>
              <a:defRPr sz="3997"/>
            </a:lvl5pPr>
            <a:lvl6pPr marL="4569028" indent="0">
              <a:buNone/>
              <a:defRPr sz="3997"/>
            </a:lvl6pPr>
            <a:lvl7pPr marL="5482834" indent="0">
              <a:buNone/>
              <a:defRPr sz="3997"/>
            </a:lvl7pPr>
            <a:lvl8pPr marL="6396639" indent="0">
              <a:buNone/>
              <a:defRPr sz="3997"/>
            </a:lvl8pPr>
            <a:lvl9pPr marL="7310445" indent="0">
              <a:buNone/>
              <a:defRPr sz="399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483" y="4114800"/>
            <a:ext cx="7859354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806" indent="0">
              <a:buNone/>
              <a:defRPr sz="2798"/>
            </a:lvl2pPr>
            <a:lvl3pPr marL="1827611" indent="0">
              <a:buNone/>
              <a:defRPr sz="2398"/>
            </a:lvl3pPr>
            <a:lvl4pPr marL="2741417" indent="0">
              <a:buNone/>
              <a:defRPr sz="1999"/>
            </a:lvl4pPr>
            <a:lvl5pPr marL="3655223" indent="0">
              <a:buNone/>
              <a:defRPr sz="1999"/>
            </a:lvl5pPr>
            <a:lvl6pPr marL="4569028" indent="0">
              <a:buNone/>
              <a:defRPr sz="1999"/>
            </a:lvl6pPr>
            <a:lvl7pPr marL="5482834" indent="0">
              <a:buNone/>
              <a:defRPr sz="1999"/>
            </a:lvl7pPr>
            <a:lvl8pPr marL="6396639" indent="0">
              <a:buNone/>
              <a:defRPr sz="1999"/>
            </a:lvl8pPr>
            <a:lvl9pPr marL="7310445" indent="0">
              <a:buNone/>
              <a:defRPr sz="19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309" y="730251"/>
            <a:ext cx="2101750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309" y="3651250"/>
            <a:ext cx="2101750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309" y="12712701"/>
            <a:ext cx="548282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FF72-C78C-4BC4-BA2F-BA17DFA4101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1942" y="12712701"/>
            <a:ext cx="822424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09988" y="12712701"/>
            <a:ext cx="548282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5837-DFD6-45CA-9547-3910C3FE3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  <p:txStyles>
    <p:titleStyle>
      <a:lvl1pPr algn="l" defTabSz="1827611" rtl="0" eaLnBrk="1" latinLnBrk="0" hangingPunct="1">
        <a:lnSpc>
          <a:spcPct val="90000"/>
        </a:lnSpc>
        <a:spcBef>
          <a:spcPct val="0"/>
        </a:spcBef>
        <a:buNone/>
        <a:defRPr sz="87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03" indent="-456903" algn="l" defTabSz="1827611" rtl="0" eaLnBrk="1" latinLnBrk="0" hangingPunct="1">
        <a:lnSpc>
          <a:spcPct val="90000"/>
        </a:lnSpc>
        <a:spcBef>
          <a:spcPts val="1999"/>
        </a:spcBef>
        <a:buFont typeface="Arial" panose="020B0604020202020204" pitchFamily="34" charset="0"/>
        <a:buChar char="•"/>
        <a:defRPr sz="5596" kern="1200">
          <a:solidFill>
            <a:schemeClr val="tx1"/>
          </a:solidFill>
          <a:latin typeface="+mn-lt"/>
          <a:ea typeface="+mn-ea"/>
          <a:cs typeface="+mn-cs"/>
        </a:defRPr>
      </a:lvl1pPr>
      <a:lvl2pPr marL="1370708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7" kern="1200">
          <a:solidFill>
            <a:schemeClr val="tx1"/>
          </a:solidFill>
          <a:latin typeface="+mn-lt"/>
          <a:ea typeface="+mn-ea"/>
          <a:cs typeface="+mn-cs"/>
        </a:defRPr>
      </a:lvl2pPr>
      <a:lvl3pPr marL="2284514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7" kern="1200">
          <a:solidFill>
            <a:schemeClr val="tx1"/>
          </a:solidFill>
          <a:latin typeface="+mn-lt"/>
          <a:ea typeface="+mn-ea"/>
          <a:cs typeface="+mn-cs"/>
        </a:defRPr>
      </a:lvl3pPr>
      <a:lvl4pPr marL="3198320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2125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5931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39737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3542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67348" indent="-456903" algn="l" defTabSz="182761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3806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7611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1417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5223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69028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2834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6639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0445" algn="l" defTabSz="1827611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" y="315654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231763"/>
            <a:ext cx="22601402" cy="4720149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12" name="TextBox 11"/>
          <p:cNvSpPr txBox="1"/>
          <p:nvPr/>
        </p:nvSpPr>
        <p:spPr>
          <a:xfrm>
            <a:off x="3397531" y="2372750"/>
            <a:ext cx="1869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Utilizing ULAs to Enhance Learning</a:t>
            </a:r>
            <a:endParaRPr lang="en-US" sz="8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20816-F4EF-4364-B70E-8D5A7CEE642A}"/>
              </a:ext>
            </a:extLst>
          </p:cNvPr>
          <p:cNvSpPr/>
          <p:nvPr/>
        </p:nvSpPr>
        <p:spPr>
          <a:xfrm>
            <a:off x="10980709" y="8301165"/>
            <a:ext cx="125609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/>
              <a:t>Michelle Sheran-Andrews</a:t>
            </a:r>
          </a:p>
          <a:p>
            <a:pPr algn="r"/>
            <a:r>
              <a:rPr lang="en-US" sz="4000" dirty="0"/>
              <a:t>Rita Balaban</a:t>
            </a:r>
          </a:p>
          <a:p>
            <a:pPr algn="r"/>
            <a:r>
              <a:rPr lang="en-US" sz="4000" dirty="0"/>
              <a:t>Department of Economics</a:t>
            </a:r>
          </a:p>
          <a:p>
            <a:pPr algn="r"/>
            <a:r>
              <a:rPr lang="en-US" sz="4000" dirty="0"/>
              <a:t>March 24, 2023</a:t>
            </a:r>
          </a:p>
        </p:txBody>
      </p:sp>
    </p:spTree>
    <p:extLst>
      <p:ext uri="{BB962C8B-B14F-4D97-AF65-F5344CB8AC3E}">
        <p14:creationId xmlns:p14="http://schemas.microsoft.com/office/powerpoint/2010/main" val="38501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6752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7334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Student Responses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6E556-FA9D-8DE7-C9AE-1D8CDEC19E99}"/>
              </a:ext>
            </a:extLst>
          </p:cNvPr>
          <p:cNvSpPr txBox="1"/>
          <p:nvPr/>
        </p:nvSpPr>
        <p:spPr>
          <a:xfrm>
            <a:off x="1766723" y="3197969"/>
            <a:ext cx="2103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Having ULAs in this class has made it easier for me to get help or have my questions answered.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A407C5-BC4F-3A1D-9E25-99438DDD9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192149"/>
              </p:ext>
            </p:extLst>
          </p:nvPr>
        </p:nvGraphicFramePr>
        <p:xfrm>
          <a:off x="1058779" y="4928945"/>
          <a:ext cx="19635537" cy="766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86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6752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7516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Student Responses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6E556-FA9D-8DE7-C9AE-1D8CDEC19E99}"/>
              </a:ext>
            </a:extLst>
          </p:cNvPr>
          <p:cNvSpPr txBox="1"/>
          <p:nvPr/>
        </p:nvSpPr>
        <p:spPr>
          <a:xfrm>
            <a:off x="1766723" y="3185693"/>
            <a:ext cx="194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Having ULAs in this class has increased my interest in majoring in economics.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16CD45-5268-AE0E-5896-4876CA1F5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29848"/>
              </p:ext>
            </p:extLst>
          </p:nvPr>
        </p:nvGraphicFramePr>
        <p:xfrm>
          <a:off x="1053241" y="4042611"/>
          <a:ext cx="19405600" cy="855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410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6752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6947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Student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04874-AE33-1FD7-27B7-F1879631F9BE}"/>
              </a:ext>
            </a:extLst>
          </p:cNvPr>
          <p:cNvSpPr txBox="1"/>
          <p:nvPr/>
        </p:nvSpPr>
        <p:spPr>
          <a:xfrm>
            <a:off x="1766723" y="3200617"/>
            <a:ext cx="21592903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dirty="0">
                <a:solidFill>
                  <a:srgbClr val="0070C0"/>
                </a:solidFill>
              </a:rPr>
              <a:t>What do you value most about the ULA program?  Common themes:</a:t>
            </a:r>
          </a:p>
          <a:p>
            <a:pPr lvl="1">
              <a:spcAft>
                <a:spcPts val="1200"/>
              </a:spcAft>
            </a:pPr>
            <a:endParaRPr lang="en-US" sz="1200" dirty="0">
              <a:latin typeface="Bradley Hand ITC" panose="03070402050302030203" pitchFamily="66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Bradley Hand ITC" panose="03070402050302030203" pitchFamily="66" charset="0"/>
              </a:rPr>
              <a:t>I f</a:t>
            </a:r>
            <a:r>
              <a:rPr lang="en-US" sz="4800" dirty="0">
                <a:latin typeface="Bradley Hand ITC" panose="03070402050302030203" pitchFamily="66" charset="0"/>
              </a:rPr>
              <a:t>eel more comfortable asking a question to a peer than the professor or TA.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The ULAs are readily available to answer our questions during class.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The ULAs provide clearer explanations.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The ULAs provide personal help.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The ULAs provide us with assistance outside of class (e.g., help sessions, peer tutoring)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It </a:t>
            </a:r>
            <a:r>
              <a:rPr lang="en-US" sz="5400" dirty="0">
                <a:latin typeface="Bradley Hand ITC" panose="03070402050302030203" pitchFamily="66" charset="0"/>
              </a:rPr>
              <a:t>is helpful asking them questions since they recently took the course.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60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363780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6196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ULA Responses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A97B8C-02A6-B84A-1D6C-9B7DB4DA8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035384"/>
              </p:ext>
            </p:extLst>
          </p:nvPr>
        </p:nvGraphicFramePr>
        <p:xfrm>
          <a:off x="659818" y="4668253"/>
          <a:ext cx="22385271" cy="764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2C0D23C-6EC1-98D5-8051-F3439926947F}"/>
              </a:ext>
            </a:extLst>
          </p:cNvPr>
          <p:cNvSpPr txBox="1"/>
          <p:nvPr/>
        </p:nvSpPr>
        <p:spPr>
          <a:xfrm>
            <a:off x="4074487" y="3474162"/>
            <a:ext cx="2183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Being a ULA…  									  </a:t>
            </a:r>
            <a:r>
              <a:rPr lang="en-US" sz="4400" dirty="0"/>
              <a:t>(5-point scale where 5 = strongly agree)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6752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6155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ULA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04874-AE33-1FD7-27B7-F1879631F9BE}"/>
              </a:ext>
            </a:extLst>
          </p:cNvPr>
          <p:cNvSpPr txBox="1"/>
          <p:nvPr/>
        </p:nvSpPr>
        <p:spPr>
          <a:xfrm>
            <a:off x="1766723" y="3004446"/>
            <a:ext cx="2159290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dirty="0">
                <a:solidFill>
                  <a:srgbClr val="0070C0"/>
                </a:solidFill>
              </a:rPr>
              <a:t>What do you value most about the ULA program?  Common themes: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The opportunity to help others.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The sense of community I feel with the other ULAs, the professor, and the students I am helping.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The learning seminar has been helpful to me as a student and ULA.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The opportunity to work closely with an economics professor.</a:t>
            </a:r>
          </a:p>
          <a:p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4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6752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7659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Instructor Responses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830A16-88F6-872D-96E5-23A5EEA95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364298"/>
              </p:ext>
            </p:extLst>
          </p:nvPr>
        </p:nvGraphicFramePr>
        <p:xfrm>
          <a:off x="1766723" y="3555417"/>
          <a:ext cx="21649426" cy="939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2D73A9-7A3F-27C3-F211-258D3FBE2D43}"/>
              </a:ext>
            </a:extLst>
          </p:cNvPr>
          <p:cNvSpPr txBox="1"/>
          <p:nvPr/>
        </p:nvSpPr>
        <p:spPr>
          <a:xfrm>
            <a:off x="3130762" y="2960542"/>
            <a:ext cx="2183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Utilizing ULAs in this class…             </a:t>
            </a:r>
            <a:r>
              <a:rPr lang="en-US" sz="4400" dirty="0"/>
              <a:t>(5-point scale where 5 = strongly agree)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6752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7435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Instructor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04874-AE33-1FD7-27B7-F1879631F9BE}"/>
              </a:ext>
            </a:extLst>
          </p:cNvPr>
          <p:cNvSpPr txBox="1"/>
          <p:nvPr/>
        </p:nvSpPr>
        <p:spPr>
          <a:xfrm>
            <a:off x="1766723" y="3124762"/>
            <a:ext cx="2159290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dirty="0">
                <a:solidFill>
                  <a:srgbClr val="0070C0"/>
                </a:solidFill>
              </a:rPr>
              <a:t>What do you value most about the ULA program?  Common themes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Students feel more comfortable approaching ULAs and, therefore, they create a more supportive learning environment.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ULAs make active learning in class more effective.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Enjoyment I receive from working with ULAs.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Bradley Hand ITC" panose="03070402050302030203" pitchFamily="66" charset="0"/>
              </a:rPr>
              <a:t>They allow me to offer more resources to my students, e.g., extra office hours, help sessions, extra problems.</a:t>
            </a:r>
          </a:p>
        </p:txBody>
      </p:sp>
    </p:spTree>
    <p:extLst>
      <p:ext uri="{BB962C8B-B14F-4D97-AF65-F5344CB8AC3E}">
        <p14:creationId xmlns:p14="http://schemas.microsoft.com/office/powerpoint/2010/main" val="29373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70573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06880" y="812800"/>
            <a:ext cx="22661244" cy="1151822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/>
              <a:t>Conclusions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87B27-F977-4EB8-85DC-DF1A8646C6DD}"/>
              </a:ext>
            </a:extLst>
          </p:cNvPr>
          <p:cNvSpPr txBox="1"/>
          <p:nvPr/>
        </p:nvSpPr>
        <p:spPr>
          <a:xfrm>
            <a:off x="1706879" y="2830181"/>
            <a:ext cx="2109101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3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There are many roles ULAs can play in small and large classes.</a:t>
            </a:r>
          </a:p>
          <a:p>
            <a:pPr marL="685800" lvl="3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Students value the learning support, class engagement and sense of community.</a:t>
            </a:r>
          </a:p>
          <a:p>
            <a:pPr marL="685800" lvl="3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ULAs value the learning seminar, opportunity to help others, and the sense of community.</a:t>
            </a:r>
          </a:p>
          <a:p>
            <a:pPr marL="685800" lvl="3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Instructors value the opportunity to provide more learning opportunities and support for students, and the relationships they build with their ULA-team.</a:t>
            </a:r>
          </a:p>
        </p:txBody>
      </p:sp>
    </p:spTree>
    <p:extLst>
      <p:ext uri="{BB962C8B-B14F-4D97-AF65-F5344CB8AC3E}">
        <p14:creationId xmlns:p14="http://schemas.microsoft.com/office/powerpoint/2010/main" val="17099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231764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12" name="TextBox 11"/>
          <p:cNvSpPr txBox="1"/>
          <p:nvPr/>
        </p:nvSpPr>
        <p:spPr>
          <a:xfrm>
            <a:off x="1766723" y="1330888"/>
            <a:ext cx="1870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Outline</a:t>
            </a:r>
            <a:endParaRPr lang="en-US" sz="5429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5690E8-5F55-4E40-986E-6D936FD62F03}"/>
              </a:ext>
            </a:extLst>
          </p:cNvPr>
          <p:cNvSpPr txBox="1">
            <a:spLocks/>
          </p:cNvSpPr>
          <p:nvPr/>
        </p:nvSpPr>
        <p:spPr>
          <a:xfrm>
            <a:off x="1766722" y="2346551"/>
            <a:ext cx="21407351" cy="9395233"/>
          </a:xfrm>
          <a:prstGeom prst="rect">
            <a:avLst/>
          </a:prstGeom>
        </p:spPr>
        <p:txBody>
          <a:bodyPr/>
          <a:lstStyle>
            <a:lvl1pPr marL="456903" indent="-456903" algn="l" defTabSz="1827611" rtl="0" eaLnBrk="1" latinLnBrk="0" hangingPunct="1">
              <a:lnSpc>
                <a:spcPct val="90000"/>
              </a:lnSpc>
              <a:spcBef>
                <a:spcPts val="1999"/>
              </a:spcBef>
              <a:buFont typeface="Arial" panose="020B0604020202020204" pitchFamily="34" charset="0"/>
              <a:buChar char="•"/>
              <a:defRPr sz="5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708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4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514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9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8320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2125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5931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9737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3542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7348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ULA Roles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Program Satisfaction Survey Results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Conclusions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pPr marL="914400" indent="-9144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231764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12" name="TextBox 11"/>
          <p:cNvSpPr txBox="1"/>
          <p:nvPr/>
        </p:nvSpPr>
        <p:spPr>
          <a:xfrm>
            <a:off x="1766722" y="1330888"/>
            <a:ext cx="1870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Introduction</a:t>
            </a:r>
            <a:endParaRPr lang="en-US" sz="5429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5690E8-5F55-4E40-986E-6D936FD62F03}"/>
              </a:ext>
            </a:extLst>
          </p:cNvPr>
          <p:cNvSpPr txBox="1">
            <a:spLocks/>
          </p:cNvSpPr>
          <p:nvPr/>
        </p:nvSpPr>
        <p:spPr>
          <a:xfrm>
            <a:off x="1766722" y="2346551"/>
            <a:ext cx="22055804" cy="9395233"/>
          </a:xfrm>
          <a:prstGeom prst="rect">
            <a:avLst/>
          </a:prstGeom>
        </p:spPr>
        <p:txBody>
          <a:bodyPr/>
          <a:lstStyle>
            <a:lvl1pPr marL="456903" indent="-456903" algn="l" defTabSz="1827611" rtl="0" eaLnBrk="1" latinLnBrk="0" hangingPunct="1">
              <a:lnSpc>
                <a:spcPct val="90000"/>
              </a:lnSpc>
              <a:spcBef>
                <a:spcPts val="1999"/>
              </a:spcBef>
              <a:buFont typeface="Arial" panose="020B0604020202020204" pitchFamily="34" charset="0"/>
              <a:buChar char="•"/>
              <a:defRPr sz="5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708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4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514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9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8320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2125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5931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9737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3542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7348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Utilize ULAs in large and small classes (since 2015)</a:t>
            </a:r>
          </a:p>
          <a:p>
            <a:r>
              <a:rPr lang="en-US" dirty="0"/>
              <a:t>ULA Coordinator in Economics (since 2018)</a:t>
            </a:r>
          </a:p>
          <a:p>
            <a:r>
              <a:rPr lang="en-US" dirty="0"/>
              <a:t>Teach ECON 291 </a:t>
            </a:r>
            <a:r>
              <a:rPr lang="en-US" i="1" dirty="0"/>
              <a:t>Undergraduate Learning Assistant Seminar </a:t>
            </a:r>
            <a:r>
              <a:rPr lang="en-US" dirty="0"/>
              <a:t>(since 2018)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91591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231764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12" name="TextBox 11"/>
          <p:cNvSpPr txBox="1"/>
          <p:nvPr/>
        </p:nvSpPr>
        <p:spPr>
          <a:xfrm>
            <a:off x="1766723" y="1330888"/>
            <a:ext cx="1870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Introduction</a:t>
            </a:r>
            <a:endParaRPr lang="en-US" sz="5429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792" y="12595098"/>
            <a:ext cx="4678099" cy="59561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5690E8-5F55-4E40-986E-6D936FD62F03}"/>
              </a:ext>
            </a:extLst>
          </p:cNvPr>
          <p:cNvSpPr txBox="1">
            <a:spLocks/>
          </p:cNvSpPr>
          <p:nvPr/>
        </p:nvSpPr>
        <p:spPr>
          <a:xfrm>
            <a:off x="1766723" y="3005119"/>
            <a:ext cx="18629005" cy="8239298"/>
          </a:xfrm>
          <a:prstGeom prst="rect">
            <a:avLst/>
          </a:prstGeom>
        </p:spPr>
        <p:txBody>
          <a:bodyPr/>
          <a:lstStyle>
            <a:lvl1pPr marL="456903" indent="-456903" algn="l" defTabSz="1827611" rtl="0" eaLnBrk="1" latinLnBrk="0" hangingPunct="1">
              <a:lnSpc>
                <a:spcPct val="90000"/>
              </a:lnSpc>
              <a:spcBef>
                <a:spcPts val="1999"/>
              </a:spcBef>
              <a:buFont typeface="Arial" panose="020B0604020202020204" pitchFamily="34" charset="0"/>
              <a:buChar char="•"/>
              <a:defRPr sz="5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0708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4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4514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9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8320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2125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5931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39737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3542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7348" indent="-456903" algn="l" defTabSz="1827611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5600" dirty="0"/>
              <a:t>ULAs in Economics</a:t>
            </a:r>
          </a:p>
          <a:p>
            <a:pPr lvl="1">
              <a:spcAft>
                <a:spcPts val="1200"/>
              </a:spcAft>
            </a:pPr>
            <a:r>
              <a:rPr lang="en-US" sz="5600" dirty="0"/>
              <a:t>Program launched in 2014. </a:t>
            </a:r>
          </a:p>
          <a:p>
            <a:pPr lvl="1">
              <a:spcAft>
                <a:spcPts val="1200"/>
              </a:spcAft>
            </a:pPr>
            <a:r>
              <a:rPr lang="en-US" sz="5600" dirty="0"/>
              <a:t>Originally, ULAs were used in only our large lecture courses, but now they are used across the undergraduate curriculum.</a:t>
            </a:r>
          </a:p>
          <a:p>
            <a:pPr lvl="1">
              <a:spcAft>
                <a:spcPts val="1200"/>
              </a:spcAft>
            </a:pPr>
            <a:r>
              <a:rPr lang="en-US" sz="5600" dirty="0"/>
              <a:t>Training- ECON 291</a:t>
            </a:r>
          </a:p>
          <a:p>
            <a:pPr lvl="1">
              <a:spcAft>
                <a:spcPts val="1200"/>
              </a:spcAft>
            </a:pPr>
            <a:r>
              <a:rPr lang="en-US" sz="5600" dirty="0"/>
              <a:t>Compensation- Course credit</a:t>
            </a:r>
          </a:p>
        </p:txBody>
      </p:sp>
    </p:spTree>
    <p:extLst>
      <p:ext uri="{BB962C8B-B14F-4D97-AF65-F5344CB8AC3E}">
        <p14:creationId xmlns:p14="http://schemas.microsoft.com/office/powerpoint/2010/main" val="517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6812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751822" y="-507340"/>
            <a:ext cx="3652896" cy="275397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782121" y="844292"/>
            <a:ext cx="1289895" cy="12907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0073886" y="1310280"/>
            <a:ext cx="1374049" cy="137494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8701102" y="0"/>
            <a:ext cx="5667023" cy="296167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942302" y="12231002"/>
            <a:ext cx="2987080" cy="148499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198258" y="12906286"/>
            <a:ext cx="1628745" cy="80971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8497E7-050A-DA9D-6D6E-4FD71294A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90745"/>
              </p:ext>
            </p:extLst>
          </p:nvPr>
        </p:nvGraphicFramePr>
        <p:xfrm>
          <a:off x="3546955" y="0"/>
          <a:ext cx="17707354" cy="14038570"/>
        </p:xfrm>
        <a:graphic>
          <a:graphicData uri="http://schemas.openxmlformats.org/drawingml/2006/table">
            <a:tbl>
              <a:tblPr firstRow="1" firstCol="1" bandRow="1"/>
              <a:tblGrid>
                <a:gridCol w="12257523">
                  <a:extLst>
                    <a:ext uri="{9D8B030D-6E8A-4147-A177-3AD203B41FA5}">
                      <a16:colId xmlns:a16="http://schemas.microsoft.com/office/drawing/2014/main" val="333165554"/>
                    </a:ext>
                  </a:extLst>
                </a:gridCol>
                <a:gridCol w="2716029">
                  <a:extLst>
                    <a:ext uri="{9D8B030D-6E8A-4147-A177-3AD203B41FA5}">
                      <a16:colId xmlns:a16="http://schemas.microsoft.com/office/drawing/2014/main" val="1088076444"/>
                    </a:ext>
                  </a:extLst>
                </a:gridCol>
                <a:gridCol w="2733802">
                  <a:extLst>
                    <a:ext uri="{9D8B030D-6E8A-4147-A177-3AD203B41FA5}">
                      <a16:colId xmlns:a16="http://schemas.microsoft.com/office/drawing/2014/main" val="2327508213"/>
                    </a:ext>
                  </a:extLst>
                </a:gridCol>
              </a:tblGrid>
              <a:tr h="4285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 Class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 Class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224585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In-class Student Support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309023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Circulate during active learning exercises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23366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Answer questions through a back channel 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58848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Out-of-class Student Support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843955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Supplemental Instruction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342677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 Hours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588289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Help Sessions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34752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 Emails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481218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Q&amp;A Boards (e.g. Piazza and Campuswire)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989847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Supplemental Content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859511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Answer keys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541292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aides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767275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Practice problems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17204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Real-world examples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357005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Surveys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609592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 support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062881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guides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34170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Proctoring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259774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Proofreading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471180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Review sessions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74598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Sorting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311041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Outreach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647006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for at-risk students 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278015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group formation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255323"/>
                  </a:ext>
                </a:extLst>
              </a:tr>
              <a:tr h="4285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337" marR="130337" marT="181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69114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1E12C8B-3FDC-89C1-C56B-8D3EC05353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0"/>
            <a:ext cx="24368125" cy="13714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1199B1-1BC9-7297-AC88-27F9A0E583F4}"/>
              </a:ext>
            </a:extLst>
          </p:cNvPr>
          <p:cNvSpPr txBox="1"/>
          <p:nvPr/>
        </p:nvSpPr>
        <p:spPr>
          <a:xfrm rot="5400000">
            <a:off x="-8206847" y="8890744"/>
            <a:ext cx="18709305" cy="927818"/>
          </a:xfrm>
          <a:prstGeom prst="rect">
            <a:avLst/>
          </a:prstGeom>
          <a:solidFill>
            <a:srgbClr val="4B9CD3"/>
          </a:solidFill>
        </p:spPr>
        <p:txBody>
          <a:bodyPr wrap="square" rtlCol="0">
            <a:spAutoFit/>
          </a:bodyPr>
          <a:lstStyle/>
          <a:p>
            <a:r>
              <a:rPr lang="en-US" sz="542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ULA  Roles</a:t>
            </a:r>
          </a:p>
        </p:txBody>
      </p:sp>
    </p:spTree>
    <p:extLst>
      <p:ext uri="{BB962C8B-B14F-4D97-AF65-F5344CB8AC3E}">
        <p14:creationId xmlns:p14="http://schemas.microsoft.com/office/powerpoint/2010/main" val="30830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6752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231764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F252C-D394-4E35-A2D0-0A2F76C61820}"/>
              </a:ext>
            </a:extLst>
          </p:cNvPr>
          <p:cNvSpPr txBox="1"/>
          <p:nvPr/>
        </p:nvSpPr>
        <p:spPr>
          <a:xfrm>
            <a:off x="1766723" y="1324048"/>
            <a:ext cx="14326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1BE0C2-1313-F1ED-5542-56571F440892}"/>
              </a:ext>
            </a:extLst>
          </p:cNvPr>
          <p:cNvSpPr txBox="1"/>
          <p:nvPr/>
        </p:nvSpPr>
        <p:spPr>
          <a:xfrm>
            <a:off x="1766723" y="2950209"/>
            <a:ext cx="22068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There are 3 stakeholders in any ULA program: the students, the instructors, and the ULAs.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Separate surveys were sent to each stakeholder to assess their satisfaction with the program.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3F5CA8-7C50-1D7A-E183-4C73FB611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81026"/>
              </p:ext>
            </p:extLst>
          </p:nvPr>
        </p:nvGraphicFramePr>
        <p:xfrm>
          <a:off x="2021304" y="4967856"/>
          <a:ext cx="20382608" cy="683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652">
                  <a:extLst>
                    <a:ext uri="{9D8B030D-6E8A-4147-A177-3AD203B41FA5}">
                      <a16:colId xmlns:a16="http://schemas.microsoft.com/office/drawing/2014/main" val="3665860453"/>
                    </a:ext>
                  </a:extLst>
                </a:gridCol>
                <a:gridCol w="5095652">
                  <a:extLst>
                    <a:ext uri="{9D8B030D-6E8A-4147-A177-3AD203B41FA5}">
                      <a16:colId xmlns:a16="http://schemas.microsoft.com/office/drawing/2014/main" val="5089506"/>
                    </a:ext>
                  </a:extLst>
                </a:gridCol>
                <a:gridCol w="5095652">
                  <a:extLst>
                    <a:ext uri="{9D8B030D-6E8A-4147-A177-3AD203B41FA5}">
                      <a16:colId xmlns:a16="http://schemas.microsoft.com/office/drawing/2014/main" val="2327019313"/>
                    </a:ext>
                  </a:extLst>
                </a:gridCol>
                <a:gridCol w="5095652">
                  <a:extLst>
                    <a:ext uri="{9D8B030D-6E8A-4147-A177-3AD203B41FA5}">
                      <a16:colId xmlns:a16="http://schemas.microsoft.com/office/drawing/2014/main" val="1593280096"/>
                    </a:ext>
                  </a:extLst>
                </a:gridCol>
              </a:tblGrid>
              <a:tr h="994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Surveys 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Responses Received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397382"/>
                  </a:ext>
                </a:extLst>
              </a:tr>
              <a:tr h="21457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/>
                        <a:t>Students enrolled in large-enrollment, ULA-serviced courses (Fall 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064517"/>
                  </a:ext>
                </a:extLst>
              </a:tr>
              <a:tr h="994913">
                <a:tc>
                  <a:txBody>
                    <a:bodyPr/>
                    <a:lstStyle/>
                    <a:p>
                      <a:r>
                        <a:rPr lang="en-US" dirty="0"/>
                        <a:t>ULAs from Fall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767217"/>
                  </a:ext>
                </a:extLst>
              </a:tr>
              <a:tr h="2700336">
                <a:tc>
                  <a:txBody>
                    <a:bodyPr/>
                    <a:lstStyle/>
                    <a:p>
                      <a:r>
                        <a:rPr lang="en-US" dirty="0"/>
                        <a:t>Instructors that used ULAs (Spring 2022, Fall 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43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5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1" y="28530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7293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Student Responses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6E556-FA9D-8DE7-C9AE-1D8CDEC19E99}"/>
              </a:ext>
            </a:extLst>
          </p:cNvPr>
          <p:cNvSpPr txBox="1"/>
          <p:nvPr/>
        </p:nvSpPr>
        <p:spPr>
          <a:xfrm>
            <a:off x="1766723" y="2972674"/>
            <a:ext cx="21675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Having ULAs in this class has strengthened my understanding of the course material.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10377F7-7AC9-A004-F7B8-860F609D4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254736"/>
              </p:ext>
            </p:extLst>
          </p:nvPr>
        </p:nvGraphicFramePr>
        <p:xfrm>
          <a:off x="1825928" y="4365498"/>
          <a:ext cx="20716267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9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6752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6582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Student Responses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6E556-FA9D-8DE7-C9AE-1D8CDEC19E99}"/>
              </a:ext>
            </a:extLst>
          </p:cNvPr>
          <p:cNvSpPr txBox="1"/>
          <p:nvPr/>
        </p:nvSpPr>
        <p:spPr>
          <a:xfrm>
            <a:off x="1766722" y="3275913"/>
            <a:ext cx="21031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Having ULAs in this class has promoted a sense of community or a supportive learning environment.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CF1118A-E9E6-2097-1EFD-701F0D585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045792"/>
              </p:ext>
            </p:extLst>
          </p:nvPr>
        </p:nvGraphicFramePr>
        <p:xfrm>
          <a:off x="1310882" y="4864676"/>
          <a:ext cx="17493917" cy="758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53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267528"/>
            <a:ext cx="24368125" cy="1371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6723" y="1329908"/>
            <a:ext cx="22601402" cy="1178126"/>
          </a:xfrm>
          <a:prstGeom prst="rect">
            <a:avLst/>
          </a:prstGeom>
          <a:solidFill>
            <a:srgbClr val="4B9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581D-6AE3-0D8E-63CB-98D47C8CC1A9}"/>
              </a:ext>
            </a:extLst>
          </p:cNvPr>
          <p:cNvSpPr txBox="1"/>
          <p:nvPr/>
        </p:nvSpPr>
        <p:spPr>
          <a:xfrm>
            <a:off x="1766723" y="1405328"/>
            <a:ext cx="17374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Program Satisfaction Survey – Student Responses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6E556-FA9D-8DE7-C9AE-1D8CDEC19E99}"/>
              </a:ext>
            </a:extLst>
          </p:cNvPr>
          <p:cNvSpPr txBox="1"/>
          <p:nvPr/>
        </p:nvSpPr>
        <p:spPr>
          <a:xfrm>
            <a:off x="1766723" y="3185693"/>
            <a:ext cx="196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Having ULAs in this class has increased my overall satisfaction from taking this course.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421FAB-8B51-45CE-E33D-F2BC914DB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368430"/>
              </p:ext>
            </p:extLst>
          </p:nvPr>
        </p:nvGraphicFramePr>
        <p:xfrm>
          <a:off x="1285337" y="4321503"/>
          <a:ext cx="18337488" cy="784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3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772</Words>
  <Application>Microsoft Office PowerPoint</Application>
  <PresentationFormat>Custom</PresentationFormat>
  <Paragraphs>170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Bradley Hand ITC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Gilliam, Natasha</dc:creator>
  <cp:lastModifiedBy>Sheran-Andrews, Michelle E</cp:lastModifiedBy>
  <cp:revision>228</cp:revision>
  <dcterms:created xsi:type="dcterms:W3CDTF">2018-08-14T18:40:09Z</dcterms:created>
  <dcterms:modified xsi:type="dcterms:W3CDTF">2023-03-22T16:45:46Z</dcterms:modified>
</cp:coreProperties>
</file>