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66" r:id="rId4"/>
    <p:sldId id="262" r:id="rId5"/>
    <p:sldId id="269" r:id="rId6"/>
    <p:sldId id="257" r:id="rId7"/>
    <p:sldId id="258" r:id="rId8"/>
    <p:sldId id="264" r:id="rId9"/>
    <p:sldId id="265" r:id="rId10"/>
    <p:sldId id="260" r:id="rId11"/>
    <p:sldId id="26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/>
    <p:restoredTop sz="94733"/>
  </p:normalViewPr>
  <p:slideViewPr>
    <p:cSldViewPr snapToGrid="0">
      <p:cViewPr varScale="1">
        <p:scale>
          <a:sx n="99" d="100"/>
          <a:sy n="99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B13F-FBEF-F66B-F17C-EF25D4D0F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93F9A-33D6-4BF4-67AF-6714B8644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3A8BC-DAA7-848A-F68E-705EC864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A0B9-1F9E-194C-A84A-57F7C5820436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551A9-99EB-E499-AB5D-0A22B367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22E4D-BEF0-71D0-C7DE-D2A88513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707A-729A-C64E-A9E8-940B603C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6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AD5E-40C6-ED4A-FC6A-A49D1A83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C37AC-015A-7941-6EDC-877E7B2D7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9AE9C-7D09-F4F5-C7BF-65493468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A0B9-1F9E-194C-A84A-57F7C5820436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ED882-1AB3-5905-ED6C-67A28A18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25CB5-E64B-81E4-8E46-353289A8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707A-729A-C64E-A9E8-940B603C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1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71149-53B4-717B-168E-7D15E38D9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DFC72-1F76-E424-E146-9D9A3A867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3CB49-D74D-0D44-2497-317C576A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A0B9-1F9E-194C-A84A-57F7C5820436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F1466-9067-07AB-091A-F8430A78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5C9B3-763C-40BD-9CF1-3478297D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707A-729A-C64E-A9E8-940B603C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D40C-801B-B4A9-929D-3811C1AA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CD2-1D7D-0FB0-F08B-C68771F1A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4F9EB-7D41-234E-AC74-A13696E8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A0B9-1F9E-194C-A84A-57F7C5820436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6A82B-7277-619A-0EFB-581CF336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B43B7-2753-2389-32DF-F81099C9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707A-729A-C64E-A9E8-940B603C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0119-7F9A-6481-B6CD-4B14DCF6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06D26-9E88-7733-BC82-81FE5731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4C6B3-8152-A8BF-3AA3-6AFD9D97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A0B9-1F9E-194C-A84A-57F7C5820436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3B79B-6E2C-9C87-30BC-2C7EE571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2878A-30D7-A169-67BE-41F36E70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707A-729A-C64E-A9E8-940B603C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24C3C-E86C-3FAF-6F76-C5AE7CFA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A1066-C68D-03CA-72C0-1771DDF43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F46A9-4359-685B-8F98-5C2DAE4E0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A8D48-D019-B492-1A61-D223FE26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A0B9-1F9E-194C-A84A-57F7C5820436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EEB1F-D09E-8DBB-5CEB-2C81A582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C1FC6-D482-3C3B-4096-D41EE83D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707A-729A-C64E-A9E8-940B603C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4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4C1C-FE99-B439-6B1F-4E9FC788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629F1-6CE5-D1B3-B6FD-2993508B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AD051-3281-50D1-696D-E6741DC8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7F634-EEAB-65C7-2D4B-BE5F3A75D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FACF0-ED04-5C73-9CE4-A6E0B9701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1210C7-E84D-9354-8336-7C3D901F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A0B9-1F9E-194C-A84A-57F7C5820436}" type="datetimeFigureOut">
              <a:rPr lang="en-US" smtClean="0"/>
              <a:t>3/22/23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21234B-62A1-2B86-FD98-54D07A06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8EE30-E34E-2E37-9AA8-DBC17006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707A-729A-C64E-A9E8-940B603C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63E1-2BBF-F5D8-8A29-2446EF19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EFF926-838F-75AF-CBB5-D6C7D3DD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A0B9-1F9E-194C-A84A-57F7C5820436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88C9D-FF08-A478-9621-66CE2197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A4EF3-DA75-1648-70EA-DFC2ABC9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707A-729A-C64E-A9E8-940B603C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B22CE-AE07-CF44-711E-DFC26159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A0B9-1F9E-194C-A84A-57F7C5820436}" type="datetimeFigureOut">
              <a:rPr lang="en-US" smtClean="0"/>
              <a:t>3/22/23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DB71A-47B3-4FC6-37B9-5370C409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792C-FBCD-4F23-9632-6FF9032C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707A-729A-C64E-A9E8-940B603C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6385-2C32-F7CB-C65C-3F752545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9101C-9109-8204-54F2-AF26D7E8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B9EDE-3FED-058C-D443-D077B113C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3367D-D3E2-76BE-54E9-74A51CD7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A0B9-1F9E-194C-A84A-57F7C5820436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6B213-AD58-27F2-7022-A93E4041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FE564-A8B9-3EBD-4734-3B331154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707A-729A-C64E-A9E8-940B603C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3E5C-2B38-77AD-CB1C-7294715D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92CA8-4FD4-46B1-C0A1-17059BAB7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4222C-EBFE-99D0-B409-DD227BD32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F9799-B82F-9741-4D4B-0165D9D6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A0B9-1F9E-194C-A84A-57F7C5820436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A3A2-C141-3666-ACDD-F739B9DE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E6C7B-35B0-807B-D85D-AE9191B3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707A-729A-C64E-A9E8-940B603C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A1E1FF-86E4-125D-E57B-69D1CB67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171D6-E292-A300-76D2-3C53F9361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CF2D0-C98C-2A6F-E014-EFE15E431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A0B9-1F9E-194C-A84A-57F7C5820436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E6F39-73F1-C879-65BF-0693037F6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45813-2E85-F18E-CC7B-2549DC5AF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707A-729A-C64E-A9E8-940B603C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9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c-genetic-6.jpg">
            <a:extLst>
              <a:ext uri="{FF2B5EF4-FFF2-40B4-BE49-F238E27FC236}">
                <a16:creationId xmlns:a16="http://schemas.microsoft.com/office/drawing/2014/main" id="{A9E2740F-5C15-A743-C316-5F34CBE88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189" y="2753266"/>
            <a:ext cx="9533598" cy="4036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25F346-1EE2-777A-E4EB-AB65746F5499}"/>
              </a:ext>
            </a:extLst>
          </p:cNvPr>
          <p:cNvSpPr txBox="1"/>
          <p:nvPr/>
        </p:nvSpPr>
        <p:spPr>
          <a:xfrm>
            <a:off x="2887784" y="-4066"/>
            <a:ext cx="64104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CFE Faculty Showcase on Teaching</a:t>
            </a:r>
          </a:p>
          <a:p>
            <a:pPr algn="ctr"/>
            <a:r>
              <a:rPr lang="en-US" sz="2400" dirty="0"/>
              <a:t>March 23 – 24, 2023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Diverse Approaches to Teaching with Case Studies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Jim </a:t>
            </a:r>
            <a:r>
              <a:rPr lang="en-US" sz="2400" dirty="0" err="1"/>
              <a:t>Fiordalisi</a:t>
            </a:r>
            <a:r>
              <a:rPr lang="en-US" sz="2400" dirty="0"/>
              <a:t>, Ph.D.</a:t>
            </a:r>
          </a:p>
          <a:p>
            <a:pPr algn="ctr"/>
            <a:r>
              <a:rPr lang="en-US" sz="2400" dirty="0"/>
              <a:t>Department of Pharmacology</a:t>
            </a:r>
          </a:p>
        </p:txBody>
      </p:sp>
    </p:spTree>
    <p:extLst>
      <p:ext uri="{BB962C8B-B14F-4D97-AF65-F5344CB8AC3E}">
        <p14:creationId xmlns:p14="http://schemas.microsoft.com/office/powerpoint/2010/main" val="215876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100C0E-531C-112B-54B0-8BE8815B4DCE}"/>
              </a:ext>
            </a:extLst>
          </p:cNvPr>
          <p:cNvSpPr txBox="1"/>
          <p:nvPr/>
        </p:nvSpPr>
        <p:spPr>
          <a:xfrm>
            <a:off x="4117920" y="16706"/>
            <a:ext cx="3925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What do these cases achieve?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668413-1D69-9991-5084-0212A6A50322}"/>
              </a:ext>
            </a:extLst>
          </p:cNvPr>
          <p:cNvGrpSpPr/>
          <p:nvPr/>
        </p:nvGrpSpPr>
        <p:grpSpPr>
          <a:xfrm>
            <a:off x="779551" y="721004"/>
            <a:ext cx="10334775" cy="1390837"/>
            <a:chOff x="779551" y="721004"/>
            <a:chExt cx="10334775" cy="139083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FB354E-796D-387D-B806-7648B3ED162B}"/>
                </a:ext>
              </a:extLst>
            </p:cNvPr>
            <p:cNvSpPr txBox="1"/>
            <p:nvPr/>
          </p:nvSpPr>
          <p:spPr>
            <a:xfrm>
              <a:off x="779551" y="816258"/>
              <a:ext cx="52278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FF0000"/>
                  </a:solidFill>
                </a:rPr>
                <a:t>Integration of basic science knowledge with clinical applications </a:t>
              </a:r>
            </a:p>
            <a:p>
              <a:pPr algn="r"/>
              <a:r>
                <a:rPr lang="en-US" sz="2400" dirty="0">
                  <a:solidFill>
                    <a:srgbClr val="FF0000"/>
                  </a:solidFill>
                </a:rPr>
                <a:t>and improved understanding of both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FB6E0A-07DF-1CEC-71D0-660264728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0886" y="721004"/>
              <a:ext cx="3763440" cy="139083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E31752-2DAD-CEB6-D4CE-5E84FB201BB7}"/>
              </a:ext>
            </a:extLst>
          </p:cNvPr>
          <p:cNvGrpSpPr/>
          <p:nvPr/>
        </p:nvGrpSpPr>
        <p:grpSpPr>
          <a:xfrm>
            <a:off x="159487" y="2458149"/>
            <a:ext cx="10549383" cy="2212236"/>
            <a:chOff x="159487" y="2458149"/>
            <a:chExt cx="10549383" cy="221223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53F57B-9333-AD3E-D1BE-3714AA78E27A}"/>
                </a:ext>
              </a:extLst>
            </p:cNvPr>
            <p:cNvSpPr txBox="1"/>
            <p:nvPr/>
          </p:nvSpPr>
          <p:spPr>
            <a:xfrm>
              <a:off x="159487" y="2980418"/>
              <a:ext cx="58479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FF0000"/>
                  </a:solidFill>
                </a:rPr>
                <a:t>Integration of basic science knowledge across different topics often requiring on-the-fly research by the students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134B54-47A7-E199-B550-CD5AC3A9D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6342" y="2458149"/>
              <a:ext cx="2952528" cy="119472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C2F743-9C62-A873-11F4-69CA4872D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8843" y="3702595"/>
              <a:ext cx="2867527" cy="96779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F56143-2398-AA37-0EB7-36AE9AAB0352}"/>
              </a:ext>
            </a:extLst>
          </p:cNvPr>
          <p:cNvGrpSpPr/>
          <p:nvPr/>
        </p:nvGrpSpPr>
        <p:grpSpPr>
          <a:xfrm>
            <a:off x="332222" y="4802498"/>
            <a:ext cx="10249426" cy="1863893"/>
            <a:chOff x="332222" y="4802498"/>
            <a:chExt cx="10249426" cy="18638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8D83CC-3350-35CC-A3A0-BF03A36D690A}"/>
                </a:ext>
              </a:extLst>
            </p:cNvPr>
            <p:cNvSpPr txBox="1"/>
            <p:nvPr/>
          </p:nvSpPr>
          <p:spPr>
            <a:xfrm>
              <a:off x="332222" y="4949614"/>
              <a:ext cx="56751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FF0000"/>
                  </a:solidFill>
                </a:rPr>
                <a:t>Improve the ability of students to distinguish relevant from non-relevant information (as they will need to do every day during their careers)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036720-4F02-2D93-790E-6F8C47250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3565" y="4802498"/>
              <a:ext cx="2698083" cy="1863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19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100C0E-531C-112B-54B0-8BE8815B4DCE}"/>
              </a:ext>
            </a:extLst>
          </p:cNvPr>
          <p:cNvSpPr txBox="1"/>
          <p:nvPr/>
        </p:nvSpPr>
        <p:spPr>
          <a:xfrm>
            <a:off x="4485980" y="208093"/>
            <a:ext cx="3220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Still a work in progress…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52A1B-CD06-BB19-D63B-FD020733EAB6}"/>
              </a:ext>
            </a:extLst>
          </p:cNvPr>
          <p:cNvSpPr txBox="1"/>
          <p:nvPr/>
        </p:nvSpPr>
        <p:spPr>
          <a:xfrm>
            <a:off x="1944547" y="997525"/>
            <a:ext cx="8345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Cases are still very informal (nothing turned in, not graded, not assessed on their exams in either class)</a:t>
            </a:r>
          </a:p>
          <a:p>
            <a:pPr marL="457200" indent="-457200" algn="ctr">
              <a:buAutoNum type="arabicParenR"/>
            </a:pP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Cases are not yet fully integrated into Clinical Medicine courses.  No reciprocal emphasis on basic science content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725EF7-3276-BB30-9A21-44AA9E1BBECC}"/>
              </a:ext>
            </a:extLst>
          </p:cNvPr>
          <p:cNvGrpSpPr/>
          <p:nvPr/>
        </p:nvGrpSpPr>
        <p:grpSpPr>
          <a:xfrm>
            <a:off x="1294459" y="3786683"/>
            <a:ext cx="9603082" cy="1569660"/>
            <a:chOff x="1304370" y="2189376"/>
            <a:chExt cx="9603082" cy="15696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47443F-44C8-7D23-F5DE-99DE23025F5A}"/>
                </a:ext>
              </a:extLst>
            </p:cNvPr>
            <p:cNvSpPr txBox="1"/>
            <p:nvPr/>
          </p:nvSpPr>
          <p:spPr>
            <a:xfrm>
              <a:off x="1304370" y="2189376"/>
              <a:ext cx="43310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/>
                <a:t>Basic Pharmacology I (PASC711)</a:t>
              </a:r>
            </a:p>
            <a:p>
              <a:pPr algn="ctr"/>
              <a:r>
                <a:rPr lang="en-US" sz="2400" dirty="0"/>
                <a:t>Hematology</a:t>
              </a:r>
            </a:p>
            <a:p>
              <a:pPr algn="ctr"/>
              <a:r>
                <a:rPr lang="en-US" sz="2400" dirty="0"/>
                <a:t>Cardiovascular</a:t>
              </a:r>
            </a:p>
            <a:p>
              <a:pPr algn="ctr"/>
              <a:r>
                <a:rPr lang="en-US" sz="2400" dirty="0"/>
                <a:t>Pulmonary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BA963B-E418-44B3-03B0-C66B3649D8E1}"/>
                </a:ext>
              </a:extLst>
            </p:cNvPr>
            <p:cNvSpPr txBox="1"/>
            <p:nvPr/>
          </p:nvSpPr>
          <p:spPr>
            <a:xfrm>
              <a:off x="6711877" y="2189376"/>
              <a:ext cx="41955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/>
                <a:t>Clinical Medicine I (PASC710)</a:t>
              </a:r>
            </a:p>
            <a:p>
              <a:pPr algn="ctr"/>
              <a:r>
                <a:rPr lang="en-US" sz="2400" dirty="0"/>
                <a:t>Hematology</a:t>
              </a:r>
            </a:p>
            <a:p>
              <a:pPr algn="ctr"/>
              <a:r>
                <a:rPr lang="en-US" sz="2400" dirty="0"/>
                <a:t>Cardiovascular</a:t>
              </a:r>
            </a:p>
            <a:p>
              <a:pPr algn="ctr"/>
              <a:r>
                <a:rPr lang="en-US" sz="2400" dirty="0"/>
                <a:t>Pulmonary</a:t>
              </a: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id="{514608AB-9A18-4834-EDE4-87026DA33146}"/>
              </a:ext>
            </a:extLst>
          </p:cNvPr>
          <p:cNvSpPr/>
          <p:nvPr/>
        </p:nvSpPr>
        <p:spPr>
          <a:xfrm>
            <a:off x="5226908" y="4315946"/>
            <a:ext cx="1977081" cy="525162"/>
          </a:xfrm>
          <a:prstGeom prst="rightArrow">
            <a:avLst/>
          </a:prstGeom>
          <a:solidFill>
            <a:srgbClr val="FF0000">
              <a:alpha val="48984"/>
            </a:srgb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B1BEEE80-E875-5F71-1B82-BC7898B54263}"/>
              </a:ext>
            </a:extLst>
          </p:cNvPr>
          <p:cNvSpPr/>
          <p:nvPr/>
        </p:nvSpPr>
        <p:spPr>
          <a:xfrm>
            <a:off x="5185460" y="4942390"/>
            <a:ext cx="1863524" cy="532435"/>
          </a:xfrm>
          <a:prstGeom prst="leftArrow">
            <a:avLst/>
          </a:prstGeom>
          <a:solidFill>
            <a:srgbClr val="00B050">
              <a:alpha val="51637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00641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100C0E-531C-112B-54B0-8BE8815B4DCE}"/>
              </a:ext>
            </a:extLst>
          </p:cNvPr>
          <p:cNvSpPr txBox="1"/>
          <p:nvPr/>
        </p:nvSpPr>
        <p:spPr>
          <a:xfrm>
            <a:off x="4103308" y="261257"/>
            <a:ext cx="398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Comments, questions, advice?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800CC-04D1-474A-6EED-8926429F0579}"/>
              </a:ext>
            </a:extLst>
          </p:cNvPr>
          <p:cNvSpPr txBox="1"/>
          <p:nvPr/>
        </p:nvSpPr>
        <p:spPr>
          <a:xfrm>
            <a:off x="4372200" y="6135078"/>
            <a:ext cx="344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Thanks for your attention!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D21B3-9CE3-759A-6C85-C59AF5406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1" y="1812835"/>
            <a:ext cx="3636818" cy="2366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CB4D5-01C9-72B6-27C0-E176DA952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351" y="1812835"/>
            <a:ext cx="3988470" cy="2333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87B799-95BF-E5A4-D929-C99EA08AA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298" y="1812835"/>
            <a:ext cx="4147930" cy="233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100C0E-531C-112B-54B0-8BE8815B4DCE}"/>
              </a:ext>
            </a:extLst>
          </p:cNvPr>
          <p:cNvSpPr txBox="1"/>
          <p:nvPr/>
        </p:nvSpPr>
        <p:spPr>
          <a:xfrm>
            <a:off x="4126458" y="150044"/>
            <a:ext cx="3939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Objectives of the Case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AA00D-FCFA-8EA6-EC8A-AC2251DF0B55}"/>
              </a:ext>
            </a:extLst>
          </p:cNvPr>
          <p:cNvSpPr txBox="1"/>
          <p:nvPr/>
        </p:nvSpPr>
        <p:spPr>
          <a:xfrm>
            <a:off x="1600200" y="95558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Give students the opportunity to apply basic science knowledge to clinical scenarios in order to enhance retention/understanding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736496-565F-D880-9FF9-11DC59C2AA41}"/>
              </a:ext>
            </a:extLst>
          </p:cNvPr>
          <p:cNvGrpSpPr/>
          <p:nvPr/>
        </p:nvGrpSpPr>
        <p:grpSpPr>
          <a:xfrm>
            <a:off x="1304370" y="2189376"/>
            <a:ext cx="9603082" cy="1569660"/>
            <a:chOff x="1304370" y="2189376"/>
            <a:chExt cx="9603082" cy="15696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E6F977-D86F-2CEA-F773-65C92A939D53}"/>
                </a:ext>
              </a:extLst>
            </p:cNvPr>
            <p:cNvSpPr txBox="1"/>
            <p:nvPr/>
          </p:nvSpPr>
          <p:spPr>
            <a:xfrm>
              <a:off x="1304370" y="2189376"/>
              <a:ext cx="43310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/>
                <a:t>Basic Pharmacology I (PASC711)</a:t>
              </a:r>
            </a:p>
            <a:p>
              <a:pPr algn="ctr"/>
              <a:r>
                <a:rPr lang="en-US" sz="2400" dirty="0"/>
                <a:t>Hematology</a:t>
              </a:r>
            </a:p>
            <a:p>
              <a:pPr algn="ctr"/>
              <a:r>
                <a:rPr lang="en-US" sz="2400" dirty="0"/>
                <a:t>Cardiovascular</a:t>
              </a:r>
            </a:p>
            <a:p>
              <a:pPr algn="ctr"/>
              <a:r>
                <a:rPr lang="en-US" sz="2400" dirty="0"/>
                <a:t>Pulmonary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D07598-8544-D2D0-092B-7F0848A6C797}"/>
                </a:ext>
              </a:extLst>
            </p:cNvPr>
            <p:cNvSpPr txBox="1"/>
            <p:nvPr/>
          </p:nvSpPr>
          <p:spPr>
            <a:xfrm>
              <a:off x="6711877" y="2189376"/>
              <a:ext cx="41955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/>
                <a:t>Clinical Medicine I (PASC710)</a:t>
              </a:r>
            </a:p>
            <a:p>
              <a:pPr algn="ctr"/>
              <a:r>
                <a:rPr lang="en-US" sz="2400" dirty="0"/>
                <a:t>Hematology</a:t>
              </a:r>
            </a:p>
            <a:p>
              <a:pPr algn="ctr"/>
              <a:r>
                <a:rPr lang="en-US" sz="2400" dirty="0"/>
                <a:t>Cardiovascular</a:t>
              </a:r>
            </a:p>
            <a:p>
              <a:pPr algn="ctr"/>
              <a:r>
                <a:rPr lang="en-US" sz="2400" dirty="0"/>
                <a:t>Pulmonary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A4D7D5-440A-CCB5-2D7A-30E26EC335DB}"/>
              </a:ext>
            </a:extLst>
          </p:cNvPr>
          <p:cNvGrpSpPr/>
          <p:nvPr/>
        </p:nvGrpSpPr>
        <p:grpSpPr>
          <a:xfrm>
            <a:off x="1215151" y="4614238"/>
            <a:ext cx="9923703" cy="461665"/>
            <a:chOff x="1215151" y="4614238"/>
            <a:chExt cx="9923703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942DEF-475D-0747-C8F2-83B1DB5775CF}"/>
                </a:ext>
              </a:extLst>
            </p:cNvPr>
            <p:cNvSpPr txBox="1"/>
            <p:nvPr/>
          </p:nvSpPr>
          <p:spPr>
            <a:xfrm>
              <a:off x="1215151" y="4614238"/>
              <a:ext cx="4509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Basic Pharmacology II (PASC721)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2A8AB6-A3CC-FE63-99F5-64AA90E619CB}"/>
                </a:ext>
              </a:extLst>
            </p:cNvPr>
            <p:cNvSpPr txBox="1"/>
            <p:nvPr/>
          </p:nvSpPr>
          <p:spPr>
            <a:xfrm>
              <a:off x="6480474" y="4614238"/>
              <a:ext cx="465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Clinical Medicine II (PASC720)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829380-798B-B1A7-B0DA-F45C823784DB}"/>
              </a:ext>
            </a:extLst>
          </p:cNvPr>
          <p:cNvGrpSpPr/>
          <p:nvPr/>
        </p:nvGrpSpPr>
        <p:grpSpPr>
          <a:xfrm>
            <a:off x="1215151" y="5615724"/>
            <a:ext cx="10104653" cy="461665"/>
            <a:chOff x="1215151" y="5615724"/>
            <a:chExt cx="10104653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11F6A3-6ECE-FFBB-8053-A9C044A67171}"/>
                </a:ext>
              </a:extLst>
            </p:cNvPr>
            <p:cNvSpPr txBox="1"/>
            <p:nvPr/>
          </p:nvSpPr>
          <p:spPr>
            <a:xfrm>
              <a:off x="1215151" y="5615724"/>
              <a:ext cx="4509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Basic Pharmacology III (PASC731)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9B4174-97CA-6400-D8E6-25548D66FDA8}"/>
                </a:ext>
              </a:extLst>
            </p:cNvPr>
            <p:cNvSpPr txBox="1"/>
            <p:nvPr/>
          </p:nvSpPr>
          <p:spPr>
            <a:xfrm>
              <a:off x="6299524" y="5615724"/>
              <a:ext cx="50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Clinical Medicine III (PASC730)</a:t>
              </a:r>
            </a:p>
          </p:txBody>
        </p:sp>
      </p:grp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B89ABC8-DC75-F09E-28D7-E2B1E8D36F46}"/>
              </a:ext>
            </a:extLst>
          </p:cNvPr>
          <p:cNvSpPr/>
          <p:nvPr/>
        </p:nvSpPr>
        <p:spPr>
          <a:xfrm>
            <a:off x="5226908" y="2903838"/>
            <a:ext cx="1977081" cy="525162"/>
          </a:xfrm>
          <a:prstGeom prst="rightArrow">
            <a:avLst/>
          </a:prstGeom>
          <a:solidFill>
            <a:srgbClr val="FF0000">
              <a:alpha val="48984"/>
            </a:srgb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100C0E-531C-112B-54B0-8BE8815B4DCE}"/>
              </a:ext>
            </a:extLst>
          </p:cNvPr>
          <p:cNvSpPr txBox="1"/>
          <p:nvPr/>
        </p:nvSpPr>
        <p:spPr>
          <a:xfrm>
            <a:off x="4205739" y="261257"/>
            <a:ext cx="3939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Objectives of the Case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AA00D-FCFA-8EA6-EC8A-AC2251DF0B55}"/>
              </a:ext>
            </a:extLst>
          </p:cNvPr>
          <p:cNvSpPr txBox="1"/>
          <p:nvPr/>
        </p:nvSpPr>
        <p:spPr>
          <a:xfrm>
            <a:off x="2195822" y="1066799"/>
            <a:ext cx="7793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Encourage students to look at a patient as a whole person and not as a group of isolated symptoms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E1377-347F-AC60-6BF3-D6B3EEB1F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6" y="2403719"/>
            <a:ext cx="7658100" cy="30988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A48C0B8-FC3B-FCE6-869D-49A0140B1C44}"/>
              </a:ext>
            </a:extLst>
          </p:cNvPr>
          <p:cNvGrpSpPr/>
          <p:nvPr/>
        </p:nvGrpSpPr>
        <p:grpSpPr>
          <a:xfrm>
            <a:off x="7928658" y="2861926"/>
            <a:ext cx="4046090" cy="2182387"/>
            <a:chOff x="7928658" y="2861926"/>
            <a:chExt cx="4046090" cy="21823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8A80AE-74DC-1437-0FDF-572A1C595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9920" y="2861926"/>
              <a:ext cx="3284828" cy="2182387"/>
            </a:xfrm>
            <a:prstGeom prst="rect">
              <a:avLst/>
            </a:prstGeom>
          </p:spPr>
        </p:pic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74BFF3A7-50EE-8A90-9F28-81186915F83B}"/>
                </a:ext>
              </a:extLst>
            </p:cNvPr>
            <p:cNvSpPr/>
            <p:nvPr/>
          </p:nvSpPr>
          <p:spPr>
            <a:xfrm>
              <a:off x="7928658" y="3690538"/>
              <a:ext cx="652719" cy="525162"/>
            </a:xfrm>
            <a:prstGeom prst="rightArrow">
              <a:avLst/>
            </a:prstGeom>
            <a:solidFill>
              <a:srgbClr val="FF0000">
                <a:alpha val="48984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486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100C0E-531C-112B-54B0-8BE8815B4DCE}"/>
              </a:ext>
            </a:extLst>
          </p:cNvPr>
          <p:cNvSpPr txBox="1"/>
          <p:nvPr/>
        </p:nvSpPr>
        <p:spPr>
          <a:xfrm>
            <a:off x="4174845" y="261257"/>
            <a:ext cx="3939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Objectives of the Case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AA00D-FCFA-8EA6-EC8A-AC2251DF0B55}"/>
              </a:ext>
            </a:extLst>
          </p:cNvPr>
          <p:cNvSpPr txBox="1"/>
          <p:nvPr/>
        </p:nvSpPr>
        <p:spPr>
          <a:xfrm>
            <a:off x="586938" y="927899"/>
            <a:ext cx="11114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Have the students practice distinguishing between relevant and extraneous information (“Treasure hunt”)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726226-B6F9-767B-A388-2FC0A7E35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325" y="1810419"/>
            <a:ext cx="6998132" cy="48344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E786F9E-1325-85E0-1CB8-77FF18B737DD}"/>
              </a:ext>
            </a:extLst>
          </p:cNvPr>
          <p:cNvGrpSpPr/>
          <p:nvPr/>
        </p:nvGrpSpPr>
        <p:grpSpPr>
          <a:xfrm>
            <a:off x="3451182" y="2967335"/>
            <a:ext cx="5933863" cy="2615065"/>
            <a:chOff x="3451182" y="2967335"/>
            <a:chExt cx="5933863" cy="26150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1663A5-0664-AC43-8414-F088DC5528BB}"/>
                </a:ext>
              </a:extLst>
            </p:cNvPr>
            <p:cNvSpPr txBox="1"/>
            <p:nvPr/>
          </p:nvSpPr>
          <p:spPr>
            <a:xfrm>
              <a:off x="4637496" y="2967335"/>
              <a:ext cx="178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Irrelevant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BF4395-6649-17E3-68B3-C98B9BD398FD}"/>
                </a:ext>
              </a:extLst>
            </p:cNvPr>
            <p:cNvSpPr txBox="1"/>
            <p:nvPr/>
          </p:nvSpPr>
          <p:spPr>
            <a:xfrm>
              <a:off x="3451182" y="4751403"/>
              <a:ext cx="17825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Not important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92FC66-6A32-F88E-41B9-1817F4B314F2}"/>
                </a:ext>
              </a:extLst>
            </p:cNvPr>
            <p:cNvSpPr txBox="1"/>
            <p:nvPr/>
          </p:nvSpPr>
          <p:spPr>
            <a:xfrm>
              <a:off x="7602544" y="4555295"/>
              <a:ext cx="178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Red herring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4AACFED-F739-72DF-02C1-9BCA4BED22CC}"/>
              </a:ext>
            </a:extLst>
          </p:cNvPr>
          <p:cNvSpPr txBox="1"/>
          <p:nvPr/>
        </p:nvSpPr>
        <p:spPr>
          <a:xfrm>
            <a:off x="7717874" y="2497648"/>
            <a:ext cx="178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BINGO!</a:t>
            </a:r>
          </a:p>
        </p:txBody>
      </p:sp>
    </p:spTree>
    <p:extLst>
      <p:ext uri="{BB962C8B-B14F-4D97-AF65-F5344CB8AC3E}">
        <p14:creationId xmlns:p14="http://schemas.microsoft.com/office/powerpoint/2010/main" val="13110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970E8E-5622-7CF2-AEB1-A56484F79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455" y="976498"/>
            <a:ext cx="6881091" cy="5622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041884-D882-AF6F-3139-42FB44365E12}"/>
              </a:ext>
            </a:extLst>
          </p:cNvPr>
          <p:cNvSpPr txBox="1"/>
          <p:nvPr/>
        </p:nvSpPr>
        <p:spPr>
          <a:xfrm>
            <a:off x="3914908" y="261257"/>
            <a:ext cx="421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Organization of the Case Studies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7FF89652-9936-8AC9-851A-6FA5F9B4C1BD}"/>
              </a:ext>
            </a:extLst>
          </p:cNvPr>
          <p:cNvSpPr/>
          <p:nvPr/>
        </p:nvSpPr>
        <p:spPr>
          <a:xfrm>
            <a:off x="9582843" y="2500133"/>
            <a:ext cx="439838" cy="289367"/>
          </a:xfrm>
          <a:prstGeom prst="leftArrow">
            <a:avLst/>
          </a:prstGeom>
          <a:solidFill>
            <a:srgbClr val="FF0000">
              <a:alpha val="49531"/>
            </a:srgb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A5704E4B-1DE3-ACED-B8FE-4FDF0E2FDCCB}"/>
              </a:ext>
            </a:extLst>
          </p:cNvPr>
          <p:cNvSpPr/>
          <p:nvPr/>
        </p:nvSpPr>
        <p:spPr>
          <a:xfrm>
            <a:off x="9582843" y="2835801"/>
            <a:ext cx="439838" cy="289367"/>
          </a:xfrm>
          <a:prstGeom prst="leftArrow">
            <a:avLst/>
          </a:prstGeom>
          <a:solidFill>
            <a:srgbClr val="FF0000">
              <a:alpha val="49531"/>
            </a:srgb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A0AFB70D-3132-E7FE-8CA1-41F5A9C7AA46}"/>
              </a:ext>
            </a:extLst>
          </p:cNvPr>
          <p:cNvSpPr/>
          <p:nvPr/>
        </p:nvSpPr>
        <p:spPr>
          <a:xfrm>
            <a:off x="9582843" y="3646024"/>
            <a:ext cx="439838" cy="289367"/>
          </a:xfrm>
          <a:prstGeom prst="leftArrow">
            <a:avLst/>
          </a:prstGeom>
          <a:solidFill>
            <a:srgbClr val="FF0000">
              <a:alpha val="49531"/>
            </a:srgb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737EC772-3F9C-3BEC-0976-32F318C36075}"/>
              </a:ext>
            </a:extLst>
          </p:cNvPr>
          <p:cNvSpPr/>
          <p:nvPr/>
        </p:nvSpPr>
        <p:spPr>
          <a:xfrm>
            <a:off x="9582843" y="4178453"/>
            <a:ext cx="439838" cy="289367"/>
          </a:xfrm>
          <a:prstGeom prst="leftArrow">
            <a:avLst/>
          </a:prstGeom>
          <a:solidFill>
            <a:srgbClr val="FF0000">
              <a:alpha val="49531"/>
            </a:srgb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61E30A07-074D-2F7B-0156-B45853AFA189}"/>
              </a:ext>
            </a:extLst>
          </p:cNvPr>
          <p:cNvSpPr/>
          <p:nvPr/>
        </p:nvSpPr>
        <p:spPr>
          <a:xfrm>
            <a:off x="9582843" y="4647231"/>
            <a:ext cx="439838" cy="289367"/>
          </a:xfrm>
          <a:prstGeom prst="leftArrow">
            <a:avLst/>
          </a:prstGeom>
          <a:solidFill>
            <a:srgbClr val="FF0000">
              <a:alpha val="49531"/>
            </a:srgb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32D84EB2-F7A5-2545-C150-8440131E8257}"/>
              </a:ext>
            </a:extLst>
          </p:cNvPr>
          <p:cNvSpPr/>
          <p:nvPr/>
        </p:nvSpPr>
        <p:spPr>
          <a:xfrm>
            <a:off x="9582843" y="5845199"/>
            <a:ext cx="439838" cy="289367"/>
          </a:xfrm>
          <a:prstGeom prst="leftArrow">
            <a:avLst/>
          </a:prstGeom>
          <a:solidFill>
            <a:srgbClr val="FF0000">
              <a:alpha val="49531"/>
            </a:srgb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7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100C0E-531C-112B-54B0-8BE8815B4DCE}"/>
              </a:ext>
            </a:extLst>
          </p:cNvPr>
          <p:cNvSpPr txBox="1"/>
          <p:nvPr/>
        </p:nvSpPr>
        <p:spPr>
          <a:xfrm>
            <a:off x="3914908" y="261257"/>
            <a:ext cx="421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Organization of the Case Studies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E12D9-34D6-44C6-E953-7AC6FB8289A9}"/>
              </a:ext>
            </a:extLst>
          </p:cNvPr>
          <p:cNvSpPr txBox="1"/>
          <p:nvPr/>
        </p:nvSpPr>
        <p:spPr>
          <a:xfrm>
            <a:off x="465404" y="881603"/>
            <a:ext cx="1111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Moderated by myself (basic science) and a PA faculty member (clinical science)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3DA8C-ED0A-5B5A-9581-6514C73B585A}"/>
              </a:ext>
            </a:extLst>
          </p:cNvPr>
          <p:cNvSpPr txBox="1"/>
          <p:nvPr/>
        </p:nvSpPr>
        <p:spPr>
          <a:xfrm>
            <a:off x="465404" y="1406322"/>
            <a:ext cx="1111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Students randomly assigned into groups of five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009AB-F378-6BC8-FC94-9B637197C46D}"/>
              </a:ext>
            </a:extLst>
          </p:cNvPr>
          <p:cNvSpPr txBox="1"/>
          <p:nvPr/>
        </p:nvSpPr>
        <p:spPr>
          <a:xfrm>
            <a:off x="465404" y="1931041"/>
            <a:ext cx="1111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Student groups review the case and answer provided questions (45 minutes)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47D60-D78C-0445-F938-2D82B3249976}"/>
              </a:ext>
            </a:extLst>
          </p:cNvPr>
          <p:cNvSpPr txBox="1"/>
          <p:nvPr/>
        </p:nvSpPr>
        <p:spPr>
          <a:xfrm>
            <a:off x="465404" y="2455759"/>
            <a:ext cx="1111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Whole class reviews answers through student-led discussion (45 minutes)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C24611-CB01-5E3C-90C3-EDC48FCBD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28582" y="3587646"/>
            <a:ext cx="3272556" cy="2454417"/>
          </a:xfrm>
          <a:prstGeom prst="rect">
            <a:avLst/>
          </a:prstGeom>
        </p:spPr>
      </p:pic>
      <p:pic>
        <p:nvPicPr>
          <p:cNvPr id="10" name="Picture 9" descr="A group of people sitting at desk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D048BC49-6971-F10E-48D2-0ABFF70B9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78576"/>
            <a:ext cx="4366748" cy="3275061"/>
          </a:xfrm>
          <a:prstGeom prst="rect">
            <a:avLst/>
          </a:prstGeom>
        </p:spPr>
      </p:pic>
      <p:pic>
        <p:nvPicPr>
          <p:cNvPr id="14" name="Picture 13" descr="A group of people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942BB33B-F80E-2437-665D-69CC0303F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972" y="3178576"/>
            <a:ext cx="4363408" cy="32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100C0E-531C-112B-54B0-8BE8815B4DCE}"/>
              </a:ext>
            </a:extLst>
          </p:cNvPr>
          <p:cNvSpPr txBox="1"/>
          <p:nvPr/>
        </p:nvSpPr>
        <p:spPr>
          <a:xfrm>
            <a:off x="3176975" y="91418"/>
            <a:ext cx="583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 Case Study (Atrial fibrillation – A-fib)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91372-C4CA-13F9-C99B-AF5AE6069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7" y="896057"/>
            <a:ext cx="4133441" cy="4958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0B9E46-4209-F37D-A455-06CE79695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28" y="896057"/>
            <a:ext cx="3819303" cy="49586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C8E331-73A0-886C-98E4-649E1E77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924" y="896057"/>
            <a:ext cx="3692176" cy="14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7AF1E-9DEE-19B1-9424-C4B3C2BC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20" y="872909"/>
            <a:ext cx="5269177" cy="5667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FA75AA-A8C1-8A41-90C5-1711B352C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94780"/>
            <a:ext cx="5835703" cy="2655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A2ACAC-F22D-FBC5-6B04-2FC5CA3D47AA}"/>
              </a:ext>
            </a:extLst>
          </p:cNvPr>
          <p:cNvSpPr txBox="1"/>
          <p:nvPr/>
        </p:nvSpPr>
        <p:spPr>
          <a:xfrm>
            <a:off x="3176975" y="91418"/>
            <a:ext cx="583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 Case Study (Atrial fibrillation – A-fib)</a:t>
            </a:r>
          </a:p>
        </p:txBody>
      </p:sp>
    </p:spTree>
    <p:extLst>
      <p:ext uri="{BB962C8B-B14F-4D97-AF65-F5344CB8AC3E}">
        <p14:creationId xmlns:p14="http://schemas.microsoft.com/office/powerpoint/2010/main" val="271335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4A3A4D-ECC3-0053-5B00-D29815EB2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60" y="815035"/>
            <a:ext cx="5708840" cy="5667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F8117-8E99-7824-2385-F92779D17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600" y="648780"/>
            <a:ext cx="5856695" cy="4114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B2C962-3592-67D3-05CC-094FDFB6BAC9}"/>
              </a:ext>
            </a:extLst>
          </p:cNvPr>
          <p:cNvSpPr txBox="1"/>
          <p:nvPr/>
        </p:nvSpPr>
        <p:spPr>
          <a:xfrm>
            <a:off x="3176975" y="48886"/>
            <a:ext cx="583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 Case Study (Atrial fibrillation – A-fib)</a:t>
            </a:r>
          </a:p>
        </p:txBody>
      </p:sp>
    </p:spTree>
    <p:extLst>
      <p:ext uri="{BB962C8B-B14F-4D97-AF65-F5344CB8AC3E}">
        <p14:creationId xmlns:p14="http://schemas.microsoft.com/office/powerpoint/2010/main" val="15604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362</Words>
  <Application>Microsoft Macintosh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Fiordalisi, James J</dc:creator>
  <cp:lastModifiedBy>Fiordalisi, James J</cp:lastModifiedBy>
  <cp:revision>85</cp:revision>
  <dcterms:created xsi:type="dcterms:W3CDTF">2023-03-20T11:55:12Z</dcterms:created>
  <dcterms:modified xsi:type="dcterms:W3CDTF">2023-03-22T18:49:17Z</dcterms:modified>
</cp:coreProperties>
</file>