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 id="2147483672" r:id="rId5"/>
    <p:sldMasterId id="2147483684" r:id="rId6"/>
  </p:sldMasterIdLst>
  <p:notesMasterIdLst>
    <p:notesMasterId r:id="rId17"/>
  </p:notesMasterIdLst>
  <p:sldIdLst>
    <p:sldId id="425" r:id="rId7"/>
    <p:sldId id="498" r:id="rId8"/>
    <p:sldId id="499" r:id="rId9"/>
    <p:sldId id="505" r:id="rId10"/>
    <p:sldId id="496" r:id="rId11"/>
    <p:sldId id="328" r:id="rId12"/>
    <p:sldId id="323" r:id="rId13"/>
    <p:sldId id="502" r:id="rId14"/>
    <p:sldId id="503" r:id="rId15"/>
    <p:sldId id="341" r:id="rId16"/>
  </p:sldIdLst>
  <p:sldSz cx="9144000" cy="5143500" type="screen16x9"/>
  <p:notesSz cx="7102475" cy="9388475"/>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entury Gothic" panose="020B0502020202020204"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Segoe UI" panose="020B0502040204020203" pitchFamily="34" charset="0"/>
      <p:regular r:id="rId32"/>
      <p:bold r:id="rId33"/>
      <p:italic r:id="rId34"/>
      <p:boldItalic r:id="rId35"/>
    </p:embeddedFont>
    <p:embeddedFont>
      <p:font typeface="Tahoma" panose="020B0604030504040204"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6" roundtripDataSignature="AMtx7mitTj/80QBWi0ymqwN0jlaSJeYFw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D4A86-6FE6-08CB-96DA-DAEEF5A08CF7}" name="Landfried, Megan Ellenson" initials="LME" userId="S::ellenson@ad.unc.edu::30bbef4a-69f0-4f89-be5c-310d21b71f00" providerId="AD"/>
  <p188:author id="{55CD97CF-3C7F-D81D-D980-2A3C47A4D746}" name="Price, Brittany" initials="PB" userId="S::pbrittan@ad.unc.edu::5b5277a5-e47f-4640-a3c2-09e7aba0b6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ndfried, Megan Ellenson" initials="LME" lastIdx="6" clrIdx="0">
    <p:extLst>
      <p:ext uri="{19B8F6BF-5375-455C-9EA6-DF929625EA0E}">
        <p15:presenceInfo xmlns:p15="http://schemas.microsoft.com/office/powerpoint/2012/main" userId="S::ellenson@ad.unc.edu::30bbef4a-69f0-4f89-be5c-310d21b71f00" providerId="AD"/>
      </p:ext>
    </p:extLst>
  </p:cmAuthor>
  <p:cmAuthor id="2" name="Merino, Yesenia Magaly" initials="MYM" lastIdx="1" clrIdx="1">
    <p:extLst>
      <p:ext uri="{19B8F6BF-5375-455C-9EA6-DF929625EA0E}">
        <p15:presenceInfo xmlns:p15="http://schemas.microsoft.com/office/powerpoint/2012/main" userId="S::ymerino@ad.unc.edu::0e1f1a1f-f46e-4641-892d-206384340fe5" providerId="AD"/>
      </p:ext>
    </p:extLst>
  </p:cmAuthor>
  <p:cmAuthor id="3" name="Cooper, Morgan" initials="CM" lastIdx="2" clrIdx="2">
    <p:extLst>
      <p:ext uri="{19B8F6BF-5375-455C-9EA6-DF929625EA0E}">
        <p15:presenceInfo xmlns:p15="http://schemas.microsoft.com/office/powerpoint/2012/main" userId="S::coopermb@ad.unc.edu::ea903a93-c7e9-4e77-8ccf-571a1d2130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4B9C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B6A4F3-43E5-D409-152E-2D456C8C1505}" v="2" dt="2023-03-21T19:45:47.102"/>
    <p1510:client id="{3853D630-D6B5-CF2E-7ACF-8C4EBD361E22}" v="154" dt="2023-03-22T13:24:10.161"/>
    <p1510:client id="{86D29BE7-74B6-4055-A084-85E41BD4AE75}" v="94" vWet="96" dt="2023-03-22T13:21:44.839"/>
    <p1510:client id="{8D332174-069A-9FF9-30CC-922729B16BCC}" v="25" dt="2023-03-22T02:48:16.2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font" Target="fonts/font17.fntdata"/><Relationship Id="rId63"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font" Target="fonts/font2.fntdata"/><Relationship Id="rId31"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56" Type="http://customschemas.google.com/relationships/presentationmetadata" Target="metadata"/><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59" Type="http://schemas.openxmlformats.org/officeDocument/2006/relationships/viewProps" Target="viewProps.xml"/><Relationship Id="rId20" Type="http://schemas.openxmlformats.org/officeDocument/2006/relationships/font" Target="fonts/font3.fntdata"/><Relationship Id="rId6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27120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Meg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473FA1-F9A9-4547-B694-120A7E3608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458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195" indent="0">
              <a:buNone/>
            </a:pPr>
            <a:r>
              <a:rPr lang="en-US"/>
              <a:t>Dane</a:t>
            </a:r>
          </a:p>
          <a:p>
            <a:pPr marL="163195" indent="0">
              <a:buNone/>
            </a:pPr>
            <a:endParaRPr lang="en-US"/>
          </a:p>
          <a:p>
            <a:pPr marL="163195" indent="0">
              <a:buNone/>
            </a:pPr>
            <a:r>
              <a:rPr lang="en-US"/>
              <a:t>Finally, our biggest ongoing challenge is managing expectations for this experience. One of the greatest strengths of Capstone is its </a:t>
            </a:r>
            <a:r>
              <a:rPr lang="en-US">
                <a:latin typeface="Calibri"/>
                <a:ea typeface="Calibri" panose="020F0502020204030204" pitchFamily="34" charset="0"/>
                <a:cs typeface="Calibri"/>
              </a:rPr>
              <a:t>purposeful integration of a range of perspectives, fields, and approaches. However, with this diversity comes wildly different expectations. We do our utmost to manage expectations upfront through our written materials and an orientation program. We’ve also found that it helps to have students, preceptors, and faculty advisers explicitly name their expectations. In a pre-course survey, we ask all parties to complete the following sentence, “This Capstone experience will meet my expectations if…” We also ask teams to document their expectations for working together (e.g., project management, communication, decision making, conflict management, support and celebration) in their team charter. We check in on the named expectations at the mid and end point of each semester. Although we have the perennial issue of people not always reading what is available to them, we find that these techniques go a long way in managing expectations. </a:t>
            </a:r>
            <a:endParaRPr lang="en-US"/>
          </a:p>
          <a:p>
            <a:pPr marL="163592" indent="0">
              <a:buNone/>
            </a:pPr>
            <a:endParaRPr lang="en-US">
              <a:latin typeface="Calibri" panose="020F0502020204030204" pitchFamily="34" charset="0"/>
              <a:ea typeface="Calibri" panose="020F0502020204030204" pitchFamily="34" charset="0"/>
              <a:cs typeface="Times New Roman" panose="02020603050405020304" pitchFamily="18" charset="0"/>
            </a:endParaRPr>
          </a:p>
          <a:p>
            <a:pPr marL="163195" indent="0" defTabSz="942289">
              <a:buNone/>
              <a:defRPr/>
            </a:pPr>
            <a:r>
              <a:rPr lang="en-US">
                <a:latin typeface="Calibri"/>
                <a:ea typeface="Calibri" panose="020F0502020204030204" pitchFamily="34" charset="0"/>
                <a:cs typeface="Calibri"/>
              </a:rPr>
              <a:t>In sum, our Capstone program is a promising example of a course that prepares students for Public Health 3.0. We hope it can serve as a useful model for other programs preparing the next generation of public health leaders. </a:t>
            </a:r>
            <a:endParaRPr lang="en-US" sz="800">
              <a:latin typeface="Open Sans" panose="020B0606030504020204" pitchFamily="34" charset="0"/>
            </a:endParaRPr>
          </a:p>
          <a:p>
            <a:pPr marL="163592" indent="0">
              <a:buNone/>
            </a:pPr>
            <a:endParaRPr lang="en-US"/>
          </a:p>
          <a:p>
            <a:pPr marL="163592" indent="0">
              <a:buNone/>
            </a:pPr>
            <a:endParaRPr lang="en-US"/>
          </a:p>
        </p:txBody>
      </p:sp>
    </p:spTree>
    <p:extLst>
      <p:ext uri="{BB962C8B-B14F-4D97-AF65-F5344CB8AC3E}">
        <p14:creationId xmlns:p14="http://schemas.microsoft.com/office/powerpoint/2010/main" val="1143812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158750" indent="0">
              <a:buNone/>
            </a:pPr>
            <a:r>
              <a:rPr lang="en-US" sz="1800">
                <a:latin typeface="Segoe UI"/>
                <a:cs typeface="Segoe UI"/>
              </a:rPr>
              <a:t>Meg</a:t>
            </a:r>
            <a:endParaRPr lang="en-US">
              <a:latin typeface="Segoe UI"/>
              <a:cs typeface="Segoe UI"/>
            </a:endParaRPr>
          </a:p>
          <a:p>
            <a:endParaRPr lang="en-US" sz="1800">
              <a:latin typeface="Segoe UI" panose="020B0502040204020203" pitchFamily="34" charset="0"/>
              <a:cs typeface="Segoe UI" panose="020B0502040204020203" pitchFamily="34" charset="0"/>
            </a:endParaRPr>
          </a:p>
          <a:p>
            <a:endParaRPr lang="en-US" sz="180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98B68E51-66AB-49EE-9E43-BC28B635E98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392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800">
                <a:latin typeface="Segoe UI"/>
                <a:ea typeface="Arial" panose="020B0604020202020204" pitchFamily="34" charset="0"/>
                <a:cs typeface="Segoe UI"/>
              </a:rPr>
              <a:t>Dane</a:t>
            </a:r>
          </a:p>
          <a:p>
            <a:r>
              <a:rPr lang="en-US" sz="1800">
                <a:solidFill>
                  <a:srgbClr val="000000"/>
                </a:solidFill>
                <a:latin typeface="Segoe UI"/>
                <a:ea typeface="Arial" panose="020B0604020202020204" pitchFamily="34" charset="0"/>
                <a:cs typeface="Segoe UI"/>
              </a:rPr>
              <a:t>As you saw on the previous slide, for the majority of its history, HB required students to produce a master’s paper. Back in the day, the student lounge was lined with bookcases that contained decades of master’s papers.</a:t>
            </a:r>
            <a:r>
              <a:rPr lang="en-US" sz="1800">
                <a:latin typeface="Segoe UI"/>
                <a:ea typeface="Arial" panose="020B0604020202020204" pitchFamily="34" charset="0"/>
                <a:cs typeface="Segoe UI"/>
              </a:rPr>
              <a:t> </a:t>
            </a:r>
            <a:endParaRPr lang="en-US"/>
          </a:p>
          <a:p>
            <a:r>
              <a:rPr lang="en-US" sz="1800">
                <a:solidFill>
                  <a:srgbClr val="000000"/>
                </a:solidFill>
                <a:latin typeface="Segoe UI"/>
                <a:ea typeface="Arial" panose="020B0604020202020204" pitchFamily="34" charset="0"/>
                <a:cs typeface="Segoe UI"/>
              </a:rPr>
              <a:t>Capstone came about because of…</a:t>
            </a:r>
          </a:p>
        </p:txBody>
      </p:sp>
      <p:sp>
        <p:nvSpPr>
          <p:cNvPr id="4" name="Slide Number Placeholder 3"/>
          <p:cNvSpPr>
            <a:spLocks noGrp="1"/>
          </p:cNvSpPr>
          <p:nvPr>
            <p:ph type="sldNum" sz="quarter" idx="10"/>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98B68E51-66AB-49EE-9E43-BC28B635E98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429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buClrTx/>
              <a:buSzTx/>
              <a:buFontTx/>
              <a:buNone/>
              <a:defRPr/>
            </a:pPr>
            <a:r>
              <a:rPr lang="en-US" sz="1800">
                <a:latin typeface="Times New Roman"/>
                <a:ea typeface="Calibri" panose="020F0502020204030204" pitchFamily="34" charset="0"/>
                <a:cs typeface="Times New Roman"/>
              </a:rPr>
              <a:t>Dane</a:t>
            </a:r>
          </a:p>
          <a:p>
            <a:pPr marL="0" indent="0">
              <a:buClrTx/>
              <a:buSzTx/>
              <a:buFontTx/>
              <a:buNone/>
              <a:defRPr/>
            </a:pPr>
            <a:endParaRPr lang="en-US" sz="1800">
              <a:latin typeface="Times New Roman"/>
              <a:ea typeface="Calibri" panose="020F0502020204030204" pitchFamily="34" charset="0"/>
              <a:cs typeface="Times New Roman"/>
            </a:endParaRPr>
          </a:p>
          <a:p>
            <a:pPr marL="0" indent="0">
              <a:buClrTx/>
              <a:buSzTx/>
              <a:buFontTx/>
              <a:buNone/>
              <a:defRPr/>
            </a:pPr>
            <a:r>
              <a:rPr lang="en-US" sz="1800">
                <a:effectLst/>
                <a:latin typeface="Times New Roman"/>
                <a:ea typeface="Calibri" panose="020F0502020204030204" pitchFamily="34" charset="0"/>
                <a:cs typeface="Times New Roman"/>
              </a:rPr>
              <a:t>To our knowledge, there are no other public health culminating experiences like Capstone in the nation.</a:t>
            </a:r>
            <a:r>
              <a:rPr lang="en-US" sz="1800">
                <a:latin typeface="Times New Roman"/>
                <a:ea typeface="Calibri" panose="020F0502020204030204" pitchFamily="34" charset="0"/>
                <a:cs typeface="Times New Roman"/>
              </a:rPr>
              <a:t> </a:t>
            </a:r>
            <a:endParaRPr lang="en-US"/>
          </a:p>
          <a:p>
            <a:endParaRPr lang="en-US" sz="1800">
              <a:effectLst/>
              <a:latin typeface="Times New Roman" panose="02020603050405020304" pitchFamily="18" charset="0"/>
              <a:ea typeface="Calibri" panose="020F0502020204030204" pitchFamily="34" charset="0"/>
              <a:cs typeface="Arial" panose="020B0604020202020204" pitchFamily="34" charset="0"/>
            </a:endParaRPr>
          </a:p>
          <a:p>
            <a:r>
              <a:rPr lang="en-US" sz="1800">
                <a:effectLst/>
                <a:latin typeface="Times New Roman"/>
                <a:ea typeface="Calibri" panose="020F0502020204030204" pitchFamily="34" charset="0"/>
                <a:cs typeface="Times New Roman"/>
              </a:rPr>
              <a:t>During this year-long, community-led, group-based, mentored, service-learning course, that satisfies accreditation criteria and serves as the substitute for the master’s thesis, you will synthesize and apply your MPH training to community-designed public health projects.</a:t>
            </a:r>
            <a:r>
              <a:rPr lang="en-US" sz="1800">
                <a:latin typeface="Times New Roman"/>
                <a:ea typeface="Calibri" panose="020F0502020204030204" pitchFamily="34" charset="0"/>
                <a:cs typeface="Times New Roman"/>
              </a:rPr>
              <a:t> </a:t>
            </a:r>
          </a:p>
          <a:p>
            <a:endParaRPr lang="en-US" sz="1800">
              <a:latin typeface="Times New Roman" panose="02020603050405020304" pitchFamily="18" charset="0"/>
              <a:ea typeface="Calibri" panose="020F0502020204030204" pitchFamily="34" charset="0"/>
              <a:cs typeface="Arial" panose="020B0604020202020204" pitchFamily="34" charset="0"/>
            </a:endParaRPr>
          </a:p>
          <a:p>
            <a:r>
              <a:rPr lang="en-US" sz="1800">
                <a:effectLst/>
                <a:latin typeface="Times New Roman"/>
                <a:ea typeface="Calibri" panose="020F0502020204030204" pitchFamily="34" charset="0"/>
                <a:cs typeface="Times New Roman"/>
              </a:rPr>
              <a:t>This community-led approach prioritizes our community partners’ specific interests and gives y’all an opportunity to work on a range of approaches to social change (e.g., community organizing, policy advocacy, education); with a variety of organization types (e.g., nonprofit, government, health care, social services, academic); and on a wide array of public health issues (e.g., breastfeeding, food insecurity, lung cancer, reproductive health, etc.).</a:t>
            </a:r>
            <a:r>
              <a:rPr lang="en-US" sz="1800">
                <a:latin typeface="Times New Roman"/>
                <a:ea typeface="Calibri" panose="020F0502020204030204" pitchFamily="34" charset="0"/>
                <a:cs typeface="Times New Roman"/>
              </a:rPr>
              <a:t> </a:t>
            </a:r>
            <a:endParaRPr lang="en-US" sz="1800">
              <a:effectLst/>
              <a:latin typeface="Times New Roman" panose="02020603050405020304" pitchFamily="18" charset="0"/>
              <a:ea typeface="Calibri" panose="020F0502020204030204" pitchFamily="34" charset="0"/>
              <a:cs typeface="Times New Roman"/>
            </a:endParaRPr>
          </a:p>
          <a:p>
            <a:endParaRPr lang="en-US" sz="1800">
              <a:effectLst/>
              <a:latin typeface="Times New Roman" panose="02020603050405020304" pitchFamily="18" charset="0"/>
              <a:ea typeface="Calibri" panose="020F0502020204030204" pitchFamily="34" charset="0"/>
            </a:endParaRPr>
          </a:p>
          <a:p>
            <a:pPr marL="0" indent="0">
              <a:buClrTx/>
              <a:buSzTx/>
              <a:buNone/>
              <a:defRPr/>
            </a:pPr>
            <a:r>
              <a:rPr lang="en-US" sz="1800">
                <a:effectLst/>
                <a:latin typeface="Times New Roman"/>
                <a:ea typeface="Calibri" panose="020F0502020204030204" pitchFamily="34" charset="0"/>
                <a:cs typeface="Times New Roman"/>
              </a:rPr>
              <a:t>You will work in teams of 4-5 students from both concentrations in partnership with an organization to produce 4-6 deliverables based on the organization’s self-identified needs.</a:t>
            </a:r>
            <a:r>
              <a:rPr lang="en-US" sz="1800">
                <a:latin typeface="Times New Roman"/>
                <a:ea typeface="Calibri" panose="020F0502020204030204" pitchFamily="34" charset="0"/>
                <a:cs typeface="Times New Roman"/>
              </a:rPr>
              <a:t> </a:t>
            </a:r>
            <a:endParaRPr lang="en-US" sz="1800">
              <a:effectLst/>
              <a:latin typeface="Times New Roman" panose="02020603050405020304" pitchFamily="18" charset="0"/>
              <a:ea typeface="Calibri" panose="020F0502020204030204" pitchFamily="34" charset="0"/>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endParaRPr>
          </a:p>
          <a:p>
            <a:r>
              <a:rPr lang="en-US" sz="1800">
                <a:effectLst/>
                <a:latin typeface="Times New Roman"/>
                <a:ea typeface="Calibri" panose="020F0502020204030204" pitchFamily="34" charset="0"/>
                <a:cs typeface="Times New Roman"/>
              </a:rPr>
              <a:t>This will all be done with robust supports that Maleka will describe in a moment.</a:t>
            </a:r>
            <a:r>
              <a:rPr lang="en-US" sz="1800">
                <a:latin typeface="Times New Roman"/>
                <a:ea typeface="Calibri" panose="020F0502020204030204" pitchFamily="34" charset="0"/>
                <a:cs typeface="Times New Roman"/>
              </a:rPr>
              <a:t> </a:t>
            </a:r>
            <a:endParaRPr lang="en-US" sz="1800">
              <a:effectLst/>
              <a:latin typeface="Times New Roman" panose="02020603050405020304" pitchFamily="18" charset="0"/>
              <a:ea typeface="Calibri" panose="020F0502020204030204" pitchFamily="34" charset="0"/>
              <a:cs typeface="Times New Roman"/>
            </a:endParaRPr>
          </a:p>
          <a:p>
            <a:endParaRPr lang="en-US" sz="180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98B68E51-66AB-49EE-9E43-BC28B635E98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9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spcBef>
                <a:spcPts val="600"/>
              </a:spcBef>
              <a:buNone/>
            </a:pPr>
            <a:r>
              <a:rPr lang="en-US"/>
              <a:t>Meg </a:t>
            </a:r>
          </a:p>
          <a:p>
            <a:pPr marL="0" indent="0">
              <a:spcBef>
                <a:spcPts val="600"/>
              </a:spcBef>
              <a:buNone/>
            </a:pPr>
            <a:endParaRPr lang="en-US"/>
          </a:p>
          <a:p>
            <a:pPr marL="342900" indent="-342900">
              <a:spcBef>
                <a:spcPts val="600"/>
              </a:spcBef>
              <a:buAutoNum type="arabicPeriod"/>
            </a:pPr>
            <a:r>
              <a:rPr lang="en-US"/>
              <a:t>Program staff invest effort to ensure community partners understand the overarching goals of the experience, general timelines, logistics, and roles and responsibilities of all involved parties prior to submitting a project proposal.</a:t>
            </a:r>
          </a:p>
          <a:p>
            <a:pPr marL="342900" indent="-342900">
              <a:buAutoNum type="arabicPeriod"/>
            </a:pPr>
            <a:r>
              <a:rPr lang="en-US"/>
              <a:t>Community partners are selected using clearly defined criteria, including equity.</a:t>
            </a:r>
          </a:p>
          <a:p>
            <a:pPr marL="342900" indent="-342900">
              <a:buAutoNum type="arabicPeriod"/>
            </a:pPr>
            <a:r>
              <a:rPr lang="en-US"/>
              <a:t>Community partners lead the development of, and direct, students’ scope of work and have flexibility in determining deliverables.</a:t>
            </a:r>
          </a:p>
          <a:p>
            <a:pPr marL="342900" indent="-342900">
              <a:buAutoNum type="arabicPeriod"/>
            </a:pPr>
            <a:r>
              <a:rPr lang="en-US"/>
              <a:t>The experience spans two semesters (vs. something shorter like one semester or a summer).</a:t>
            </a:r>
          </a:p>
          <a:p>
            <a:pPr marL="342900" indent="-342900">
              <a:buAutoNum type="arabicPeriod"/>
            </a:pPr>
            <a:r>
              <a:rPr lang="en-US"/>
              <a:t>Students have ample time during their assigned class time to make progress on their projects.</a:t>
            </a:r>
          </a:p>
          <a:p>
            <a:pPr marL="342900" indent="-342900">
              <a:spcAft>
                <a:spcPts val="1200"/>
              </a:spcAft>
              <a:buAutoNum type="arabicPeriod"/>
            </a:pPr>
            <a:r>
              <a:rPr lang="en-US"/>
              <a:t>Course assignments (e.g., workplan, team charter, weekly updates) provide “guardrails” for the project experience to help ensure mutual benefit.</a:t>
            </a:r>
          </a:p>
          <a:p>
            <a:pPr marL="342900" indent="-342900">
              <a:spcAft>
                <a:spcPts val="1200"/>
              </a:spcAft>
              <a:buAutoNum type="arabicPeriod"/>
            </a:pPr>
            <a:r>
              <a:rPr lang="en-US"/>
              <a:t>There are robust staffing supports in place to recruit and maintain community partnerships, minimize community partners’ burdens, and maximize student learning. Such supports are especially important when students have nascent project management skills and limited professional</a:t>
            </a:r>
          </a:p>
        </p:txBody>
      </p:sp>
      <p:sp>
        <p:nvSpPr>
          <p:cNvPr id="4" name="Slide Number Placeholder 3"/>
          <p:cNvSpPr>
            <a:spLocks noGrp="1"/>
          </p:cNvSpPr>
          <p:nvPr>
            <p:ph type="sldNum" sz="quarter" idx="10"/>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98B68E51-66AB-49EE-9E43-BC28B635E98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519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195" indent="0" defTabSz="942289">
              <a:buNone/>
              <a:defRPr/>
            </a:pPr>
            <a:r>
              <a:rPr lang="en-US" sz="1900">
                <a:latin typeface="Calibri"/>
                <a:ea typeface="Calibri" panose="020F0502020204030204" pitchFamily="34" charset="0"/>
                <a:cs typeface="Calibri"/>
              </a:rPr>
              <a:t>Meg</a:t>
            </a:r>
          </a:p>
          <a:p>
            <a:pPr marL="163195" indent="0" defTabSz="942289">
              <a:buNone/>
              <a:defRPr/>
            </a:pPr>
            <a:endParaRPr lang="en-US" sz="1900">
              <a:latin typeface="Calibri"/>
              <a:ea typeface="Calibri" panose="020F0502020204030204" pitchFamily="34" charset="0"/>
              <a:cs typeface="Calibri"/>
            </a:endParaRPr>
          </a:p>
          <a:p>
            <a:pPr marL="163195" indent="0" defTabSz="942289">
              <a:buNone/>
              <a:defRPr/>
            </a:pPr>
            <a:r>
              <a:rPr lang="en-US" sz="1900">
                <a:latin typeface="Calibri"/>
                <a:ea typeface="Calibri" panose="020F0502020204030204" pitchFamily="34" charset="0"/>
                <a:cs typeface="Calibri"/>
              </a:rPr>
              <a:t>Since 2009, we’ve had 527 Capstone students work in 118 Capstone teams with 71 partner organizations, 16 of which have worked with multiple teams, which is a testament to the quality of the work produced and the benefit to partner organizations. </a:t>
            </a:r>
            <a:endParaRPr lang="en-US"/>
          </a:p>
          <a:p>
            <a:pPr marL="163592" indent="0">
              <a:buNone/>
            </a:pPr>
            <a:endParaRPr lang="en-US" sz="1900">
              <a:latin typeface="Calibri"/>
              <a:ea typeface="Calibri" panose="020F0502020204030204" pitchFamily="34" charset="0"/>
              <a:cs typeface="Calibri"/>
            </a:endParaRPr>
          </a:p>
          <a:p>
            <a:pPr marL="163195" indent="0">
              <a:buNone/>
            </a:pPr>
            <a:r>
              <a:rPr lang="en-US" sz="1900">
                <a:latin typeface="Calibri"/>
                <a:ea typeface="Calibri" panose="020F0502020204030204" pitchFamily="34" charset="0"/>
                <a:cs typeface="Calibri"/>
              </a:rPr>
              <a:t>Together, Capstone students have provided over 132K hours of service and produced over 500 deliverables. </a:t>
            </a:r>
          </a:p>
          <a:p>
            <a:pPr marL="163592" indent="0">
              <a:buNone/>
            </a:pPr>
            <a:endParaRPr lang="en-US" sz="1900">
              <a:latin typeface="Calibri"/>
              <a:ea typeface="Calibri" panose="020F0502020204030204" pitchFamily="34" charset="0"/>
              <a:cs typeface="Calibri"/>
            </a:endParaRPr>
          </a:p>
        </p:txBody>
      </p:sp>
    </p:spTree>
    <p:extLst>
      <p:ext uri="{BB962C8B-B14F-4D97-AF65-F5344CB8AC3E}">
        <p14:creationId xmlns:p14="http://schemas.microsoft.com/office/powerpoint/2010/main" val="196372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buNone/>
            </a:pPr>
            <a:r>
              <a:rPr lang="en-US" sz="1900">
                <a:latin typeface="Tahoma"/>
                <a:ea typeface="Calibri" panose="020F0502020204030204" pitchFamily="34" charset="0"/>
                <a:cs typeface="Tahoma"/>
              </a:rPr>
              <a:t>Meg</a:t>
            </a:r>
          </a:p>
          <a:p>
            <a:pPr marL="0" indent="0">
              <a:buNone/>
            </a:pPr>
            <a:endParaRPr lang="en-US" sz="1900">
              <a:latin typeface="Tahoma"/>
              <a:ea typeface="Calibri" panose="020F0502020204030204" pitchFamily="34" charset="0"/>
              <a:cs typeface="Tahoma"/>
            </a:endParaRPr>
          </a:p>
          <a:p>
            <a:pPr marL="0" indent="0">
              <a:buNone/>
            </a:pPr>
            <a:r>
              <a:rPr lang="en-US" sz="1900">
                <a:latin typeface="Tahoma"/>
                <a:ea typeface="Calibri" panose="020F0502020204030204" pitchFamily="34" charset="0"/>
                <a:cs typeface="Tahoma"/>
              </a:rPr>
              <a:t>Here are just a few examples of the range of Capstone projects.</a:t>
            </a:r>
            <a:endParaRPr lang="en-US"/>
          </a:p>
          <a:p>
            <a:pPr marL="0" indent="0">
              <a:buNone/>
            </a:pPr>
            <a:endParaRPr lang="en-US" sz="1900">
              <a:latin typeface="Tahoma"/>
              <a:ea typeface="Calibri" panose="020F0502020204030204" pitchFamily="34" charset="0"/>
              <a:cs typeface="Tahoma"/>
            </a:endParaRPr>
          </a:p>
          <a:p>
            <a:pPr marL="0" indent="0">
              <a:buNone/>
            </a:pPr>
            <a:r>
              <a:rPr lang="en-US" sz="1900">
                <a:latin typeface="Tahoma"/>
                <a:ea typeface="Calibri" panose="020F0502020204030204" pitchFamily="34" charset="0"/>
                <a:cs typeface="Tahoma"/>
              </a:rPr>
              <a:t>We’ve had groups work on assessment to sustainability.</a:t>
            </a:r>
          </a:p>
          <a:p>
            <a:pPr marL="0" indent="0">
              <a:buNone/>
            </a:pPr>
            <a:endParaRPr lang="en-US" sz="1900">
              <a:latin typeface="Tahoma" panose="020B0604030504040204" pitchFamily="34" charset="0"/>
              <a:ea typeface="Calibri" panose="020F0502020204030204" pitchFamily="34" charset="0"/>
              <a:cs typeface="Tahoma"/>
            </a:endParaRPr>
          </a:p>
          <a:p>
            <a:pPr marL="0" indent="0">
              <a:buNone/>
            </a:pPr>
            <a:r>
              <a:rPr lang="en-US" sz="1900">
                <a:latin typeface="Tahoma"/>
                <a:ea typeface="Calibri" panose="020F0502020204030204" pitchFamily="34" charset="0"/>
                <a:cs typeface="Tahoma"/>
              </a:rPr>
              <a:t>These examples not only highlight the range of project activities by type and topic, but also speak to the variety of community partners and populations impacted. </a:t>
            </a:r>
          </a:p>
          <a:p>
            <a:pPr marL="0" indent="0">
              <a:buNone/>
            </a:pPr>
            <a:endParaRPr lang="en-US" sz="1900">
              <a:latin typeface="Tahoma"/>
              <a:ea typeface="Calibri" panose="020F0502020204030204" pitchFamily="34" charset="0"/>
              <a:cs typeface="Tahoma"/>
            </a:endParaRPr>
          </a:p>
          <a:p>
            <a:pPr marL="0" indent="0">
              <a:buNone/>
            </a:pPr>
            <a:r>
              <a:rPr lang="en-US" sz="1900">
                <a:latin typeface="Tahoma"/>
                <a:ea typeface="Calibri" panose="020F0502020204030204" pitchFamily="34" charset="0"/>
                <a:cs typeface="Tahoma"/>
              </a:rPr>
              <a:t>We’ve worked with state and local government agencies, academic institutions, consulting groups, and non profit organizations. </a:t>
            </a:r>
            <a:endParaRPr lang="en-US" sz="1900">
              <a:latin typeface="Tahoma" panose="020B0604030504040204" pitchFamily="34" charset="0"/>
              <a:ea typeface="Calibri" panose="020F0502020204030204" pitchFamily="34" charset="0"/>
              <a:cs typeface="Tahoma"/>
            </a:endParaRPr>
          </a:p>
        </p:txBody>
      </p:sp>
    </p:spTree>
    <p:extLst>
      <p:ext uri="{BB962C8B-B14F-4D97-AF65-F5344CB8AC3E}">
        <p14:creationId xmlns:p14="http://schemas.microsoft.com/office/powerpoint/2010/main" val="594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buClrTx/>
              <a:buSzTx/>
              <a:buFontTx/>
              <a:buNone/>
              <a:defRPr/>
            </a:pPr>
            <a:r>
              <a:rPr lang="en-US" sz="1800">
                <a:latin typeface="Segoe UI"/>
                <a:ea typeface="Calibri" panose="020F0502020204030204" pitchFamily="34" charset="0"/>
                <a:cs typeface="Segoe UI"/>
              </a:rPr>
              <a:t>Dane</a:t>
            </a:r>
          </a:p>
          <a:p>
            <a:pPr marL="0" indent="0">
              <a:buClrTx/>
              <a:buSzTx/>
              <a:buFontTx/>
              <a:buNone/>
              <a:defRPr/>
            </a:pPr>
            <a:r>
              <a:rPr lang="en-US" sz="1800">
                <a:latin typeface="Segoe UI"/>
                <a:ea typeface="Calibri" panose="020F0502020204030204" pitchFamily="34" charset="0"/>
                <a:cs typeface="Segoe UI"/>
              </a:rPr>
              <a:t>'</a:t>
            </a:r>
          </a:p>
          <a:p>
            <a:pPr marL="0" indent="0">
              <a:buClrTx/>
              <a:buSzTx/>
              <a:buFontTx/>
              <a:buNone/>
              <a:defRPr/>
            </a:pPr>
            <a:r>
              <a:rPr lang="en-US" sz="1800">
                <a:effectLst/>
                <a:latin typeface="Segoe UI"/>
                <a:ea typeface="Calibri" panose="020F0502020204030204" pitchFamily="34" charset="0"/>
                <a:cs typeface="Segoe UI"/>
              </a:rPr>
              <a:t>Next, I am going to talk about the benefits of this approach for our community partners.</a:t>
            </a:r>
            <a:r>
              <a:rPr lang="en-US" sz="1800">
                <a:latin typeface="Segoe UI"/>
                <a:ea typeface="Calibri" panose="020F0502020204030204" pitchFamily="34" charset="0"/>
                <a:cs typeface="Segoe UI"/>
              </a:rPr>
              <a:t>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Segoe UI"/>
              <a:ea typeface="Calibri" panose="020F0502020204030204" pitchFamily="34" charset="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a:ea typeface="Calibri" panose="020F0502020204030204" pitchFamily="34" charset="0"/>
                <a:cs typeface="Segoe UI"/>
              </a:rPr>
              <a:t>We are working on two manuscripts about Capstone right now and just analyzed several pieces of Capstone data to capture community partner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Segoe UI"/>
              <a:ea typeface="Calibri" panose="020F0502020204030204" pitchFamily="34" charset="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a:ea typeface="Calibri" panose="020F0502020204030204" pitchFamily="34" charset="0"/>
                <a:cs typeface="Segoe UI"/>
              </a:rPr>
              <a:t>Over the past 13 years, our students have provided # hours of in-kind service to our partner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Segoe UI"/>
              <a:ea typeface="Calibri" panose="020F0502020204030204" pitchFamily="34" charset="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a:ea typeface="Calibri" panose="020F0502020204030204" pitchFamily="34" charset="0"/>
                <a:cs typeface="Segoe UI"/>
              </a:rPr>
              <a:t>Produced # deliverables based on their self-identified needs. Examples of deliverables include: literature reviews, data collection instruments, communication tools, datasets, evaluation plans, reports, protocols, presentations, curricula, manuscripts, engagement plans)</a:t>
            </a:r>
          </a:p>
          <a:p>
            <a:endParaRPr lang="en-US" sz="1800">
              <a:solidFill>
                <a:srgbClr val="000000"/>
              </a:solidFill>
              <a:latin typeface="Segoe UI" panose="020B0502040204020203" pitchFamily="34" charset="0"/>
              <a:ea typeface="Arial" panose="020B0604020202020204" pitchFamily="34" charset="0"/>
              <a:cs typeface="Segoe UI"/>
            </a:endParaRPr>
          </a:p>
          <a:p>
            <a:r>
              <a:rPr lang="en-US" sz="1800">
                <a:solidFill>
                  <a:srgbClr val="000000"/>
                </a:solidFill>
                <a:latin typeface="Segoe UI" panose="020B0502040204020203" pitchFamily="34" charset="0"/>
                <a:ea typeface="Arial" panose="020B0604020202020204" pitchFamily="34" charset="0"/>
                <a:cs typeface="Segoe UI"/>
              </a:rPr>
              <a:t>And enhanced our partner organizations’ capacity to….</a:t>
            </a:r>
          </a:p>
          <a:p>
            <a:endParaRPr lang="en-US" sz="1800">
              <a:solidFill>
                <a:srgbClr val="000000"/>
              </a:solidFill>
              <a:latin typeface="Segoe UI" panose="020B0502040204020203" pitchFamily="34" charset="0"/>
              <a:ea typeface="Arial" panose="020B0604020202020204" pitchFamily="34" charset="0"/>
              <a:cs typeface="Segoe UI"/>
            </a:endParaRPr>
          </a:p>
          <a:p>
            <a:endParaRPr lang="en-US" sz="1800">
              <a:solidFill>
                <a:srgbClr val="000000"/>
              </a:solidFill>
              <a:latin typeface="Segoe UI" panose="020B0502040204020203" pitchFamily="34" charset="0"/>
              <a:ea typeface="Arial" panose="020B0604020202020204" pitchFamily="34" charset="0"/>
              <a:cs typeface="Segoe UI"/>
            </a:endParaRPr>
          </a:p>
          <a:p>
            <a:r>
              <a:rPr lang="en-US" sz="1800">
                <a:solidFill>
                  <a:srgbClr val="000000"/>
                </a:solidFill>
                <a:latin typeface="Segoe UI" panose="020B0502040204020203" pitchFamily="34" charset="0"/>
                <a:ea typeface="Arial" panose="020B0604020202020204" pitchFamily="34" charset="0"/>
                <a:cs typeface="Segoe UI"/>
              </a:rPr>
              <a:t>The quote here is an example from the end-of-semester evaluation that illustrates the long-term and far reaching impacts of Capstone.</a:t>
            </a:r>
          </a:p>
          <a:p>
            <a:endParaRPr lang="en-US" sz="1800">
              <a:solidFill>
                <a:srgbClr val="000000"/>
              </a:solidFill>
              <a:latin typeface="Segoe UI" panose="020B0502040204020203" pitchFamily="34" charset="0"/>
              <a:ea typeface="Arial" panose="020B0604020202020204" pitchFamily="34" charset="0"/>
              <a:cs typeface="Segoe UI"/>
            </a:endParaRPr>
          </a:p>
          <a:p>
            <a:r>
              <a:rPr lang="en-US" sz="1800">
                <a:solidFill>
                  <a:srgbClr val="000000"/>
                </a:solidFill>
                <a:latin typeface="Segoe UI" panose="020B0502040204020203" pitchFamily="34" charset="0"/>
                <a:ea typeface="Arial" panose="020B0604020202020204" pitchFamily="34" charset="0"/>
                <a:cs typeface="Segoe UI"/>
              </a:rPr>
              <a:t>Read quote.</a:t>
            </a:r>
          </a:p>
          <a:p>
            <a:endParaRPr lang="en-US" sz="1800">
              <a:solidFill>
                <a:srgbClr val="000000"/>
              </a:solidFill>
              <a:latin typeface="Segoe UI" panose="020B0502040204020203" pitchFamily="34" charset="0"/>
              <a:ea typeface="Arial" panose="020B0604020202020204" pitchFamily="34" charset="0"/>
              <a:cs typeface="Segoe UI"/>
            </a:endParaRPr>
          </a:p>
          <a:p>
            <a:r>
              <a:rPr lang="en-US" sz="1800">
                <a:solidFill>
                  <a:srgbClr val="000000"/>
                </a:solidFill>
                <a:latin typeface="Segoe UI" panose="020B0502040204020203" pitchFamily="34" charset="0"/>
                <a:ea typeface="Arial" panose="020B0604020202020204" pitchFamily="34" charset="0"/>
                <a:cs typeface="Segoe UI"/>
              </a:rPr>
              <a:t>So that you could hear directly from a preceptor who has hosted multiple Capstone teams, we’ve invited Jennifer Potter to share a few reflections on how she and her organization have benefited from Capstone. </a:t>
            </a:r>
          </a:p>
        </p:txBody>
      </p:sp>
      <p:sp>
        <p:nvSpPr>
          <p:cNvPr id="4" name="Slide Number Placeholder 3"/>
          <p:cNvSpPr>
            <a:spLocks noGrp="1"/>
          </p:cNvSpPr>
          <p:nvPr>
            <p:ph type="sldNum" sz="quarter" idx="10"/>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98B68E51-66AB-49EE-9E43-BC28B635E98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495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158750" indent="0">
              <a:buNone/>
            </a:pPr>
            <a:r>
              <a:rPr lang="en-US" sz="1800">
                <a:latin typeface="Segoe UI"/>
                <a:ea typeface="Arial" panose="020B0604020202020204" pitchFamily="34" charset="0"/>
                <a:cs typeface="Segoe UI"/>
              </a:rPr>
              <a:t>Dane</a:t>
            </a:r>
            <a:endParaRPr lang="en-US" sz="1800">
              <a:solidFill>
                <a:srgbClr val="000000"/>
              </a:solidFill>
              <a:latin typeface="Segoe UI"/>
              <a:ea typeface="Arial" panose="020B0604020202020204" pitchFamily="34" charset="0"/>
              <a:cs typeface="Segoe UI"/>
            </a:endParaRPr>
          </a:p>
          <a:p>
            <a:pPr>
              <a:defRPr/>
            </a:pPr>
            <a:endParaRPr lang="en-US" sz="1800">
              <a:solidFill>
                <a:srgbClr val="000000"/>
              </a:solidFill>
              <a:latin typeface="Segoe UI" panose="020B0502040204020203" pitchFamily="34" charset="0"/>
              <a:ea typeface="Arial" panose="020B0604020202020204" pitchFamily="34" charset="0"/>
              <a:cs typeface="Segoe UI"/>
            </a:endParaRPr>
          </a:p>
        </p:txBody>
      </p:sp>
      <p:sp>
        <p:nvSpPr>
          <p:cNvPr id="4" name="Slide Number Placeholder 3"/>
          <p:cNvSpPr>
            <a:spLocks noGrp="1"/>
          </p:cNvSpPr>
          <p:nvPr>
            <p:ph type="sldNum" sz="quarter" idx="10"/>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98B68E51-66AB-49EE-9E43-BC28B635E98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74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7283C98-F651-554A-8AB1-52D5FF7E32E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474D0-D067-2E40-AFD5-2DF5C37FE769}" type="slidenum">
              <a:rPr lang="en-US" smtClean="0"/>
              <a:t>‹#›</a:t>
            </a:fld>
            <a:endParaRPr lang="en-US"/>
          </a:p>
        </p:txBody>
      </p:sp>
    </p:spTree>
    <p:extLst>
      <p:ext uri="{BB962C8B-B14F-4D97-AF65-F5344CB8AC3E}">
        <p14:creationId xmlns:p14="http://schemas.microsoft.com/office/powerpoint/2010/main" val="2534669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283C98-F651-554A-8AB1-52D5FF7E32E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474D0-D067-2E40-AFD5-2DF5C37FE769}" type="slidenum">
              <a:rPr lang="en-US" smtClean="0"/>
              <a:t>‹#›</a:t>
            </a:fld>
            <a:endParaRPr lang="en-US"/>
          </a:p>
        </p:txBody>
      </p:sp>
    </p:spTree>
    <p:extLst>
      <p:ext uri="{BB962C8B-B14F-4D97-AF65-F5344CB8AC3E}">
        <p14:creationId xmlns:p14="http://schemas.microsoft.com/office/powerpoint/2010/main" val="319132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283C98-F651-554A-8AB1-52D5FF7E32E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474D0-D067-2E40-AFD5-2DF5C37FE769}" type="slidenum">
              <a:rPr lang="en-US" smtClean="0"/>
              <a:t>‹#›</a:t>
            </a:fld>
            <a:endParaRPr lang="en-US"/>
          </a:p>
        </p:txBody>
      </p:sp>
    </p:spTree>
    <p:extLst>
      <p:ext uri="{BB962C8B-B14F-4D97-AF65-F5344CB8AC3E}">
        <p14:creationId xmlns:p14="http://schemas.microsoft.com/office/powerpoint/2010/main" val="364070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239DEFD-2508-40DD-8FD8-B727C8C4A3EA}"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1111965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9DEFD-2508-40DD-8FD8-B727C8C4A3EA}"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599954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39DEFD-2508-40DD-8FD8-B727C8C4A3EA}"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2712643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39DEFD-2508-40DD-8FD8-B727C8C4A3EA}"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402001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39DEFD-2508-40DD-8FD8-B727C8C4A3EA}"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4179633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39DEFD-2508-40DD-8FD8-B727C8C4A3EA}"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1047523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9DEFD-2508-40DD-8FD8-B727C8C4A3EA}"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3720554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39DEFD-2508-40DD-8FD8-B727C8C4A3EA}"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112509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283C98-F651-554A-8AB1-52D5FF7E32E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474D0-D067-2E40-AFD5-2DF5C37FE769}" type="slidenum">
              <a:rPr lang="en-US" smtClean="0"/>
              <a:t>‹#›</a:t>
            </a:fld>
            <a:endParaRPr lang="en-US"/>
          </a:p>
        </p:txBody>
      </p:sp>
    </p:spTree>
    <p:extLst>
      <p:ext uri="{BB962C8B-B14F-4D97-AF65-F5344CB8AC3E}">
        <p14:creationId xmlns:p14="http://schemas.microsoft.com/office/powerpoint/2010/main" val="3989962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39DEFD-2508-40DD-8FD8-B727C8C4A3EA}"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4020084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9DEFD-2508-40DD-8FD8-B727C8C4A3EA}"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3651501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9DEFD-2508-40DD-8FD8-B727C8C4A3EA}"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2601833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239DEFD-2508-40DD-8FD8-B727C8C4A3EA}"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1471458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9DEFD-2508-40DD-8FD8-B727C8C4A3EA}"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243120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39DEFD-2508-40DD-8FD8-B727C8C4A3EA}"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1366636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39DEFD-2508-40DD-8FD8-B727C8C4A3EA}"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3330766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39DEFD-2508-40DD-8FD8-B727C8C4A3EA}"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426129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39DEFD-2508-40DD-8FD8-B727C8C4A3EA}"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4219790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9DEFD-2508-40DD-8FD8-B727C8C4A3EA}"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233329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283C98-F651-554A-8AB1-52D5FF7E32E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474D0-D067-2E40-AFD5-2DF5C37FE769}" type="slidenum">
              <a:rPr lang="en-US" smtClean="0"/>
              <a:t>‹#›</a:t>
            </a:fld>
            <a:endParaRPr lang="en-US"/>
          </a:p>
        </p:txBody>
      </p:sp>
    </p:spTree>
    <p:extLst>
      <p:ext uri="{BB962C8B-B14F-4D97-AF65-F5344CB8AC3E}">
        <p14:creationId xmlns:p14="http://schemas.microsoft.com/office/powerpoint/2010/main" val="870356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39DEFD-2508-40DD-8FD8-B727C8C4A3EA}"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1956767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39DEFD-2508-40DD-8FD8-B727C8C4A3EA}"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298747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9DEFD-2508-40DD-8FD8-B727C8C4A3EA}"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896847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9DEFD-2508-40DD-8FD8-B727C8C4A3EA}"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DDCCF-294B-4F59-994C-F84CA20F4B3F}" type="slidenum">
              <a:rPr lang="en-US" smtClean="0"/>
              <a:t>‹#›</a:t>
            </a:fld>
            <a:endParaRPr lang="en-US"/>
          </a:p>
        </p:txBody>
      </p:sp>
    </p:spTree>
    <p:extLst>
      <p:ext uri="{BB962C8B-B14F-4D97-AF65-F5344CB8AC3E}">
        <p14:creationId xmlns:p14="http://schemas.microsoft.com/office/powerpoint/2010/main" val="4080008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283C98-F651-554A-8AB1-52D5FF7E32EE}"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474D0-D067-2E40-AFD5-2DF5C37FE769}" type="slidenum">
              <a:rPr lang="en-US" smtClean="0"/>
              <a:t>‹#›</a:t>
            </a:fld>
            <a:endParaRPr lang="en-US"/>
          </a:p>
        </p:txBody>
      </p:sp>
    </p:spTree>
    <p:extLst>
      <p:ext uri="{BB962C8B-B14F-4D97-AF65-F5344CB8AC3E}">
        <p14:creationId xmlns:p14="http://schemas.microsoft.com/office/powerpoint/2010/main" val="381779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283C98-F651-554A-8AB1-52D5FF7E32EE}"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474D0-D067-2E40-AFD5-2DF5C37FE769}" type="slidenum">
              <a:rPr lang="en-US" smtClean="0"/>
              <a:t>‹#›</a:t>
            </a:fld>
            <a:endParaRPr lang="en-US"/>
          </a:p>
        </p:txBody>
      </p:sp>
    </p:spTree>
    <p:extLst>
      <p:ext uri="{BB962C8B-B14F-4D97-AF65-F5344CB8AC3E}">
        <p14:creationId xmlns:p14="http://schemas.microsoft.com/office/powerpoint/2010/main" val="1732769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283C98-F651-554A-8AB1-52D5FF7E32EE}"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1474D0-D067-2E40-AFD5-2DF5C37FE769}" type="slidenum">
              <a:rPr lang="en-US" smtClean="0"/>
              <a:t>‹#›</a:t>
            </a:fld>
            <a:endParaRPr lang="en-US"/>
          </a:p>
        </p:txBody>
      </p:sp>
    </p:spTree>
    <p:extLst>
      <p:ext uri="{BB962C8B-B14F-4D97-AF65-F5344CB8AC3E}">
        <p14:creationId xmlns:p14="http://schemas.microsoft.com/office/powerpoint/2010/main" val="105340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83C98-F651-554A-8AB1-52D5FF7E32EE}"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474D0-D067-2E40-AFD5-2DF5C37FE769}" type="slidenum">
              <a:rPr lang="en-US" smtClean="0"/>
              <a:t>‹#›</a:t>
            </a:fld>
            <a:endParaRPr lang="en-US"/>
          </a:p>
        </p:txBody>
      </p:sp>
    </p:spTree>
    <p:extLst>
      <p:ext uri="{BB962C8B-B14F-4D97-AF65-F5344CB8AC3E}">
        <p14:creationId xmlns:p14="http://schemas.microsoft.com/office/powerpoint/2010/main" val="404248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7283C98-F651-554A-8AB1-52D5FF7E32EE}"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474D0-D067-2E40-AFD5-2DF5C37FE769}" type="slidenum">
              <a:rPr lang="en-US" smtClean="0"/>
              <a:t>‹#›</a:t>
            </a:fld>
            <a:endParaRPr lang="en-US"/>
          </a:p>
        </p:txBody>
      </p:sp>
    </p:spTree>
    <p:extLst>
      <p:ext uri="{BB962C8B-B14F-4D97-AF65-F5344CB8AC3E}">
        <p14:creationId xmlns:p14="http://schemas.microsoft.com/office/powerpoint/2010/main" val="2354646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7283C98-F651-554A-8AB1-52D5FF7E32EE}"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474D0-D067-2E40-AFD5-2DF5C37FE769}" type="slidenum">
              <a:rPr lang="en-US" smtClean="0"/>
              <a:t>‹#›</a:t>
            </a:fld>
            <a:endParaRPr lang="en-US"/>
          </a:p>
        </p:txBody>
      </p:sp>
    </p:spTree>
    <p:extLst>
      <p:ext uri="{BB962C8B-B14F-4D97-AF65-F5344CB8AC3E}">
        <p14:creationId xmlns:p14="http://schemas.microsoft.com/office/powerpoint/2010/main" val="382478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7283C98-F651-554A-8AB1-52D5FF7E32EE}" type="datetimeFigureOut">
              <a:rPr lang="en-US" smtClean="0"/>
              <a:t>3/22/2023</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1474D0-D067-2E40-AFD5-2DF5C37FE769}" type="slidenum">
              <a:rPr lang="en-US" smtClean="0"/>
              <a:t>‹#›</a:t>
            </a:fld>
            <a:endParaRPr lang="en-US"/>
          </a:p>
        </p:txBody>
      </p:sp>
    </p:spTree>
    <p:extLst>
      <p:ext uri="{BB962C8B-B14F-4D97-AF65-F5344CB8AC3E}">
        <p14:creationId xmlns:p14="http://schemas.microsoft.com/office/powerpoint/2010/main" val="1400434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239DEFD-2508-40DD-8FD8-B727C8C4A3EA}" type="datetimeFigureOut">
              <a:rPr lang="en-US" smtClean="0"/>
              <a:t>3/22/2023</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59DDCCF-294B-4F59-994C-F84CA20F4B3F}" type="slidenum">
              <a:rPr lang="en-US" smtClean="0"/>
              <a:t>‹#›</a:t>
            </a:fld>
            <a:endParaRPr lang="en-US"/>
          </a:p>
        </p:txBody>
      </p:sp>
    </p:spTree>
    <p:extLst>
      <p:ext uri="{BB962C8B-B14F-4D97-AF65-F5344CB8AC3E}">
        <p14:creationId xmlns:p14="http://schemas.microsoft.com/office/powerpoint/2010/main" val="1812487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239DEFD-2508-40DD-8FD8-B727C8C4A3EA}" type="datetimeFigureOut">
              <a:rPr lang="en-US" smtClean="0"/>
              <a:t>3/22/2023</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59DDCCF-294B-4F59-994C-F84CA20F4B3F}" type="slidenum">
              <a:rPr lang="en-US" smtClean="0"/>
              <a:t>‹#›</a:t>
            </a:fld>
            <a:endParaRPr lang="en-US"/>
          </a:p>
        </p:txBody>
      </p:sp>
    </p:spTree>
    <p:extLst>
      <p:ext uri="{BB962C8B-B14F-4D97-AF65-F5344CB8AC3E}">
        <p14:creationId xmlns:p14="http://schemas.microsoft.com/office/powerpoint/2010/main" val="3240379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panose="020F0502020204030204"/>
            </a:endParaRPr>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black"/>
              </a:solidFill>
              <a:latin typeface="Calibri" panose="020F0502020204030204"/>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165147"/>
            <a:ext cx="7066893" cy="4978355"/>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en-US" sz="1350" kern="1200">
              <a:solidFill>
                <a:srgbClr val="FFFFFF"/>
              </a:solidFill>
              <a:latin typeface="Calibri" panose="020F0502020204030204"/>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1574773"/>
            <a:ext cx="1456681" cy="14171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Calibri" panose="020F0502020204030204"/>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209872" y="1119430"/>
            <a:ext cx="2240924"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buClrTx/>
              <a:defRPr/>
            </a:pPr>
            <a:endParaRPr lang="en-US" sz="1350" kern="1200">
              <a:solidFill>
                <a:srgbClr val="000000"/>
              </a:solidFill>
              <a:latin typeface="Calibri" panose="020F0502020204030204"/>
            </a:endParaRPr>
          </a:p>
        </p:txBody>
      </p:sp>
      <p:sp>
        <p:nvSpPr>
          <p:cNvPr id="2" name="Title 1">
            <a:extLst>
              <a:ext uri="{FF2B5EF4-FFF2-40B4-BE49-F238E27FC236}">
                <a16:creationId xmlns:a16="http://schemas.microsoft.com/office/drawing/2014/main" id="{04664662-C29C-40FD-80C2-6E87F53EF6B2}"/>
              </a:ext>
            </a:extLst>
          </p:cNvPr>
          <p:cNvSpPr>
            <a:spLocks noGrp="1"/>
          </p:cNvSpPr>
          <p:nvPr>
            <p:ph type="ctrTitle"/>
          </p:nvPr>
        </p:nvSpPr>
        <p:spPr>
          <a:xfrm>
            <a:off x="2740603" y="1912736"/>
            <a:ext cx="6310166" cy="2063315"/>
          </a:xfrm>
        </p:spPr>
        <p:txBody>
          <a:bodyPr>
            <a:normAutofit/>
          </a:bodyPr>
          <a:lstStyle/>
          <a:p>
            <a:pPr algn="r"/>
            <a:r>
              <a:rPr lang="en-US" sz="2800">
                <a:latin typeface="Century Gothic" panose="020B0502020202020204" pitchFamily="34" charset="0"/>
                <a:cs typeface="Segoe UI" panose="020B0502040204020203" pitchFamily="34" charset="0"/>
              </a:rPr>
              <a:t>A Master of Public Health Capstone Program: Impacts and Enduring Tensions </a:t>
            </a:r>
          </a:p>
        </p:txBody>
      </p:sp>
      <p:sp>
        <p:nvSpPr>
          <p:cNvPr id="3" name="Subtitle 2">
            <a:extLst>
              <a:ext uri="{FF2B5EF4-FFF2-40B4-BE49-F238E27FC236}">
                <a16:creationId xmlns:a16="http://schemas.microsoft.com/office/drawing/2014/main" id="{FFED43FF-A648-49E6-BF27-BE89A9EFC2E1}"/>
              </a:ext>
            </a:extLst>
          </p:cNvPr>
          <p:cNvSpPr>
            <a:spLocks noGrp="1"/>
          </p:cNvSpPr>
          <p:nvPr>
            <p:ph type="subTitle" idx="1"/>
          </p:nvPr>
        </p:nvSpPr>
        <p:spPr>
          <a:xfrm>
            <a:off x="3317299" y="4061234"/>
            <a:ext cx="5733470" cy="997082"/>
          </a:xfrm>
        </p:spPr>
        <p:txBody>
          <a:bodyPr>
            <a:normAutofit/>
          </a:bodyPr>
          <a:lstStyle/>
          <a:p>
            <a:pPr algn="r"/>
            <a:r>
              <a:rPr lang="en-US">
                <a:effectLst/>
                <a:latin typeface="Century Gothic" panose="020B0502020202020204" pitchFamily="34" charset="0"/>
                <a:ea typeface="Calibri" panose="020F0502020204030204" pitchFamily="34" charset="0"/>
                <a:cs typeface="Segoe UI" panose="020B0502040204020203" pitchFamily="34" charset="0"/>
              </a:rPr>
              <a:t>Meg Landfried, MPH</a:t>
            </a:r>
          </a:p>
          <a:p>
            <a:pPr algn="r"/>
            <a:r>
              <a:rPr lang="en-US">
                <a:latin typeface="Century Gothic" panose="020B0502020202020204" pitchFamily="34" charset="0"/>
                <a:ea typeface="Calibri" panose="020F0502020204030204" pitchFamily="34" charset="0"/>
                <a:cs typeface="Segoe UI" panose="020B0502040204020203" pitchFamily="34" charset="0"/>
              </a:rPr>
              <a:t>Dane Emmerling, PhD, MPH</a:t>
            </a:r>
            <a:endParaRPr lang="en-US">
              <a:effectLst/>
              <a:latin typeface="Century Gothic" panose="020B0502020202020204" pitchFamily="34" charset="0"/>
              <a:ea typeface="Calibri" panose="020F0502020204030204" pitchFamily="34" charset="0"/>
              <a:cs typeface="Segoe UI" panose="020B0502040204020203" pitchFamily="34" charset="0"/>
            </a:endParaRPr>
          </a:p>
          <a:p>
            <a:pPr algn="r"/>
            <a:endParaRPr lang="en-US">
              <a:latin typeface="Century Gothic" panose="020B0502020202020204" pitchFamily="34" charset="0"/>
            </a:endParaRPr>
          </a:p>
        </p:txBody>
      </p:sp>
    </p:spTree>
    <p:extLst>
      <p:ext uri="{BB962C8B-B14F-4D97-AF65-F5344CB8AC3E}">
        <p14:creationId xmlns:p14="http://schemas.microsoft.com/office/powerpoint/2010/main" val="3292964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77078" y="1089256"/>
            <a:ext cx="8239539" cy="2905532"/>
          </a:xfrm>
          <a:prstGeom prst="rect">
            <a:avLst/>
          </a:prstGeom>
        </p:spPr>
        <p:txBody>
          <a:bodyPr vert="horz" lIns="51435" tIns="25718" rIns="51435" bIns="25718"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Clr>
                <a:schemeClr val="accent1"/>
              </a:buClr>
              <a:buFont typeface="Arial" panose="020B0604020202020204" pitchFamily="34" charset="0"/>
              <a:buChar char="•"/>
            </a:pPr>
            <a:endParaRPr lang="en-US" sz="2000">
              <a:solidFill>
                <a:srgbClr val="13294B"/>
              </a:solidFill>
              <a:latin typeface="Century Gothic" panose="020B0502020202020204" pitchFamily="34" charset="0"/>
              <a:ea typeface="Futura Medium" charset="0"/>
              <a:cs typeface="Futura Medium" charset="0"/>
            </a:endParaRPr>
          </a:p>
        </p:txBody>
      </p:sp>
      <p:sp>
        <p:nvSpPr>
          <p:cNvPr id="6" name="Title 1"/>
          <p:cNvSpPr txBox="1">
            <a:spLocks/>
          </p:cNvSpPr>
          <p:nvPr/>
        </p:nvSpPr>
        <p:spPr>
          <a:xfrm>
            <a:off x="192024" y="70168"/>
            <a:ext cx="8759952" cy="322837"/>
          </a:xfrm>
          <a:prstGeom prst="rect">
            <a:avLst/>
          </a:prstGeom>
        </p:spPr>
        <p:txBody>
          <a:bodyPr vert="horz" lIns="51435" tIns="25718" rIns="51435" bIns="25718"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buClr>
                <a:schemeClr val="accent1"/>
              </a:buClr>
            </a:pPr>
            <a:r>
              <a:rPr lang="en-US" sz="2800">
                <a:solidFill>
                  <a:schemeClr val="bg1"/>
                </a:solidFill>
                <a:latin typeface="Century Gothic" panose="020B0502020202020204" pitchFamily="34" charset="0"/>
                <a:ea typeface="Futura Medium" charset="0"/>
                <a:cs typeface="Futura Medium" charset="0"/>
              </a:rPr>
              <a:t>Challenges &amp; Lessons Learned</a:t>
            </a:r>
          </a:p>
        </p:txBody>
      </p:sp>
      <p:graphicFrame>
        <p:nvGraphicFramePr>
          <p:cNvPr id="2" name="Table 3">
            <a:extLst>
              <a:ext uri="{FF2B5EF4-FFF2-40B4-BE49-F238E27FC236}">
                <a16:creationId xmlns:a16="http://schemas.microsoft.com/office/drawing/2014/main" id="{9A92FA73-5ED7-4D59-834B-D102C9FF1ADE}"/>
              </a:ext>
            </a:extLst>
          </p:cNvPr>
          <p:cNvGraphicFramePr>
            <a:graphicFrameLocks noGrp="1"/>
          </p:cNvGraphicFramePr>
          <p:nvPr>
            <p:extLst>
              <p:ext uri="{D42A27DB-BD31-4B8C-83A1-F6EECF244321}">
                <p14:modId xmlns:p14="http://schemas.microsoft.com/office/powerpoint/2010/main" val="1810997266"/>
              </p:ext>
            </p:extLst>
          </p:nvPr>
        </p:nvGraphicFramePr>
        <p:xfrm>
          <a:off x="477077" y="654755"/>
          <a:ext cx="8239540" cy="4310099"/>
        </p:xfrm>
        <a:graphic>
          <a:graphicData uri="http://schemas.openxmlformats.org/drawingml/2006/table">
            <a:tbl>
              <a:tblPr firstRow="1" bandRow="1">
                <a:tableStyleId>{5940675A-B579-460E-94D1-54222C63F5DA}</a:tableStyleId>
              </a:tblPr>
              <a:tblGrid>
                <a:gridCol w="4119770">
                  <a:extLst>
                    <a:ext uri="{9D8B030D-6E8A-4147-A177-3AD203B41FA5}">
                      <a16:colId xmlns:a16="http://schemas.microsoft.com/office/drawing/2014/main" val="3456131930"/>
                    </a:ext>
                  </a:extLst>
                </a:gridCol>
                <a:gridCol w="4119770">
                  <a:extLst>
                    <a:ext uri="{9D8B030D-6E8A-4147-A177-3AD203B41FA5}">
                      <a16:colId xmlns:a16="http://schemas.microsoft.com/office/drawing/2014/main" val="1720153866"/>
                    </a:ext>
                  </a:extLst>
                </a:gridCol>
              </a:tblGrid>
              <a:tr h="753048">
                <a:tc>
                  <a:txBody>
                    <a:bodyPr/>
                    <a:lstStyle/>
                    <a:p>
                      <a:pPr algn="ctr"/>
                      <a:endParaRPr lang="en-US" sz="1800">
                        <a:latin typeface="Century Gothic" panose="020B0502020202020204" pitchFamily="34" charset="0"/>
                      </a:endParaRPr>
                    </a:p>
                    <a:p>
                      <a:pPr algn="ctr"/>
                      <a:endParaRPr lang="en-US" sz="1800">
                        <a:latin typeface="Century Gothic" panose="020B0502020202020204" pitchFamily="34" charset="0"/>
                      </a:endParaRPr>
                    </a:p>
                  </a:txBody>
                  <a:tcPr/>
                </a:tc>
                <a:tc>
                  <a:txBody>
                    <a:bodyPr/>
                    <a:lstStyle/>
                    <a:p>
                      <a:pPr algn="ctr"/>
                      <a:endParaRPr lang="en-US" sz="1800">
                        <a:latin typeface="Century Gothic" panose="020B0502020202020204" pitchFamily="34" charset="0"/>
                      </a:endParaRPr>
                    </a:p>
                  </a:txBody>
                  <a:tcPr/>
                </a:tc>
                <a:extLst>
                  <a:ext uri="{0D108BD9-81ED-4DB2-BD59-A6C34878D82A}">
                    <a16:rowId xmlns:a16="http://schemas.microsoft.com/office/drawing/2014/main" val="1915380912"/>
                  </a:ext>
                </a:extLst>
              </a:tr>
              <a:tr h="759742">
                <a:tc>
                  <a:txBody>
                    <a:bodyPr/>
                    <a:lstStyle/>
                    <a:p>
                      <a:pPr marL="0" marR="0" lvl="0" indent="0" algn="ctr" rtl="0" eaLnBrk="1" fontAlgn="auto" latinLnBrk="0" hangingPunct="1">
                        <a:lnSpc>
                          <a:spcPct val="100000"/>
                        </a:lnSpc>
                        <a:spcBef>
                          <a:spcPts val="0"/>
                        </a:spcBef>
                        <a:spcAft>
                          <a:spcPts val="0"/>
                        </a:spcAft>
                        <a:buClrTx/>
                        <a:buSzTx/>
                        <a:buFontTx/>
                        <a:buNone/>
                      </a:pPr>
                      <a:r>
                        <a:rPr lang="en-US" sz="2000">
                          <a:latin typeface="Segoe UI"/>
                          <a:cs typeface="Segoe UI"/>
                        </a:rPr>
                        <a:t>Student preparation </a:t>
                      </a:r>
                    </a:p>
                  </a:txBody>
                  <a:tcPr/>
                </a:tc>
                <a:tc>
                  <a:txBody>
                    <a:bodyPr/>
                    <a:lstStyle/>
                    <a:p>
                      <a:pPr algn="ctr"/>
                      <a:r>
                        <a:rPr lang="en-US" sz="2000">
                          <a:latin typeface="Segoe UI"/>
                          <a:cs typeface="Segoe UI"/>
                        </a:rPr>
                        <a:t>Provide tailored mentorship and leadership skill development upstream</a:t>
                      </a:r>
                    </a:p>
                  </a:txBody>
                  <a:tcPr/>
                </a:tc>
                <a:extLst>
                  <a:ext uri="{0D108BD9-81ED-4DB2-BD59-A6C34878D82A}">
                    <a16:rowId xmlns:a16="http://schemas.microsoft.com/office/drawing/2014/main" val="3889565560"/>
                  </a:ext>
                </a:extLst>
              </a:tr>
              <a:tr h="824089">
                <a:tc>
                  <a:txBody>
                    <a:bodyPr/>
                    <a:lstStyle/>
                    <a:p>
                      <a:pPr marL="0" indent="0" algn="ctr">
                        <a:spcAft>
                          <a:spcPts val="1200"/>
                        </a:spcAft>
                        <a:buFont typeface="Arial" panose="020B0604020202020204" pitchFamily="34" charset="0"/>
                        <a:buNone/>
                      </a:pPr>
                      <a:r>
                        <a:rPr lang="en-US" sz="2000">
                          <a:latin typeface="Segoe UI"/>
                          <a:cs typeface="Segoe UI"/>
                        </a:rPr>
                        <a:t>Investment in on boarding </a:t>
                      </a:r>
                    </a:p>
                  </a:txBody>
                  <a:tcPr/>
                </a:tc>
                <a:tc>
                  <a:txBody>
                    <a:bodyPr/>
                    <a:lstStyle/>
                    <a:p>
                      <a:pPr algn="ctr"/>
                      <a:r>
                        <a:rPr lang="en-US" sz="2000">
                          <a:latin typeface="Segoe UI"/>
                          <a:cs typeface="Segoe UI"/>
                        </a:rPr>
                        <a:t>Provide guardrails (team charter, workplan) and create messaging around their importance</a:t>
                      </a:r>
                    </a:p>
                  </a:txBody>
                  <a:tcPr/>
                </a:tc>
                <a:extLst>
                  <a:ext uri="{0D108BD9-81ED-4DB2-BD59-A6C34878D82A}">
                    <a16:rowId xmlns:a16="http://schemas.microsoft.com/office/drawing/2014/main" val="270794467"/>
                  </a:ext>
                </a:extLst>
              </a:tr>
              <a:tr h="659349">
                <a:tc>
                  <a:txBody>
                    <a:bodyPr/>
                    <a:lstStyle/>
                    <a:p>
                      <a:pPr marL="0" indent="0" algn="ctr">
                        <a:spcAft>
                          <a:spcPts val="1200"/>
                        </a:spcAft>
                        <a:buFont typeface="Arial" panose="020B0604020202020204" pitchFamily="34" charset="0"/>
                        <a:buNone/>
                      </a:pPr>
                      <a:r>
                        <a:rPr lang="en-US" sz="2000">
                          <a:latin typeface="Segoe UI"/>
                          <a:cs typeface="Segoe UI"/>
                        </a:rPr>
                        <a:t>Balance between student interest, potential impact, and organizational capacity </a:t>
                      </a:r>
                    </a:p>
                  </a:txBody>
                  <a:tcPr/>
                </a:tc>
                <a:tc>
                  <a:txBody>
                    <a:bodyPr/>
                    <a:lstStyle/>
                    <a:p>
                      <a:pPr algn="ctr"/>
                      <a:r>
                        <a:rPr lang="en-US" sz="2000">
                          <a:latin typeface="Segoe UI"/>
                          <a:cs typeface="Segoe UI"/>
                        </a:rPr>
                        <a:t>Collect and triangulate data to inform project selection</a:t>
                      </a:r>
                    </a:p>
                  </a:txBody>
                  <a:tcPr/>
                </a:tc>
                <a:extLst>
                  <a:ext uri="{0D108BD9-81ED-4DB2-BD59-A6C34878D82A}">
                    <a16:rowId xmlns:a16="http://schemas.microsoft.com/office/drawing/2014/main" val="35749466"/>
                  </a:ext>
                </a:extLst>
              </a:tr>
              <a:tr h="539531">
                <a:tc>
                  <a:txBody>
                    <a:bodyPr/>
                    <a:lstStyle/>
                    <a:p>
                      <a:pPr marL="0" indent="0" algn="ctr">
                        <a:spcAft>
                          <a:spcPts val="1200"/>
                        </a:spcAft>
                        <a:buFont typeface="Arial" panose="020B0604020202020204" pitchFamily="34" charset="0"/>
                        <a:buNone/>
                      </a:pPr>
                      <a:r>
                        <a:rPr lang="en-US" sz="2000">
                          <a:latin typeface="Segoe UI"/>
                          <a:cs typeface="Segoe UI"/>
                        </a:rPr>
                        <a:t>Expectation management</a:t>
                      </a:r>
                    </a:p>
                  </a:txBody>
                  <a:tcPr/>
                </a:tc>
                <a:tc>
                  <a:txBody>
                    <a:bodyPr/>
                    <a:lstStyle/>
                    <a:p>
                      <a:pPr algn="ctr"/>
                      <a:r>
                        <a:rPr lang="en-US" sz="2000">
                          <a:latin typeface="Segoe UI"/>
                          <a:cs typeface="Segoe UI"/>
                        </a:rPr>
                        <a:t>Make expectations visible</a:t>
                      </a:r>
                    </a:p>
                  </a:txBody>
                  <a:tcPr/>
                </a:tc>
                <a:extLst>
                  <a:ext uri="{0D108BD9-81ED-4DB2-BD59-A6C34878D82A}">
                    <a16:rowId xmlns:a16="http://schemas.microsoft.com/office/drawing/2014/main" val="141060798"/>
                  </a:ext>
                </a:extLst>
              </a:tr>
            </a:tbl>
          </a:graphicData>
        </a:graphic>
      </p:graphicFrame>
      <p:sp>
        <p:nvSpPr>
          <p:cNvPr id="7" name="Rectangle 6">
            <a:extLst>
              <a:ext uri="{FF2B5EF4-FFF2-40B4-BE49-F238E27FC236}">
                <a16:creationId xmlns:a16="http://schemas.microsoft.com/office/drawing/2014/main" id="{B90EC65C-EEE1-4344-BB36-078D13AEA3B1}"/>
              </a:ext>
            </a:extLst>
          </p:cNvPr>
          <p:cNvSpPr>
            <a:spLocks/>
          </p:cNvSpPr>
          <p:nvPr/>
        </p:nvSpPr>
        <p:spPr>
          <a:xfrm>
            <a:off x="0" y="2706"/>
            <a:ext cx="9137714" cy="414810"/>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sz="2200">
                <a:solidFill>
                  <a:schemeClr val="tx1"/>
                </a:solidFill>
                <a:latin typeface="Segoe UI" panose="020B0502040204020203" pitchFamily="34" charset="0"/>
                <a:cs typeface="Segoe UI" panose="020B0502040204020203" pitchFamily="34" charset="0"/>
              </a:rPr>
              <a:t>Challenges &amp; Lessons Learned</a:t>
            </a:r>
          </a:p>
        </p:txBody>
      </p:sp>
      <p:pic>
        <p:nvPicPr>
          <p:cNvPr id="11" name="Graphic 10" descr="Spinning Plates with solid fill">
            <a:extLst>
              <a:ext uri="{FF2B5EF4-FFF2-40B4-BE49-F238E27FC236}">
                <a16:creationId xmlns:a16="http://schemas.microsoft.com/office/drawing/2014/main" id="{E6C63BD5-C279-40A6-BD5B-A0592633CF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0534" y="748483"/>
            <a:ext cx="586201" cy="586201"/>
          </a:xfrm>
          <a:prstGeom prst="rect">
            <a:avLst/>
          </a:prstGeom>
        </p:spPr>
      </p:pic>
      <p:pic>
        <p:nvPicPr>
          <p:cNvPr id="13" name="Graphic 12" descr="Idea with solid fill">
            <a:extLst>
              <a:ext uri="{FF2B5EF4-FFF2-40B4-BE49-F238E27FC236}">
                <a16:creationId xmlns:a16="http://schemas.microsoft.com/office/drawing/2014/main" id="{8E360F7A-EAD3-4991-AC9B-D71478B2E0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07265" y="748482"/>
            <a:ext cx="586201" cy="586201"/>
          </a:xfrm>
          <a:prstGeom prst="rect">
            <a:avLst/>
          </a:prstGeom>
        </p:spPr>
      </p:pic>
    </p:spTree>
    <p:extLst>
      <p:ext uri="{BB962C8B-B14F-4D97-AF65-F5344CB8AC3E}">
        <p14:creationId xmlns:p14="http://schemas.microsoft.com/office/powerpoint/2010/main" val="87544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9370" y="178905"/>
            <a:ext cx="8285260" cy="1075811"/>
          </a:xfrm>
        </p:spPr>
        <p:txBody>
          <a:bodyPr anchor="b">
            <a:noAutofit/>
          </a:bodyPr>
          <a:lstStyle/>
          <a:p>
            <a:r>
              <a:rPr lang="en-US" sz="2800" b="1">
                <a:latin typeface="Segoe UI" panose="020B0502040204020203" pitchFamily="34" charset="0"/>
                <a:cs typeface="Segoe UI" panose="020B0502040204020203" pitchFamily="34" charset="0"/>
              </a:rPr>
              <a:t>History of Community-Engaged Scholarship in Health Behavior MPH Program</a:t>
            </a:r>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70" y="1325782"/>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panose="020F0502020204030204"/>
            </a:endParaRPr>
          </a:p>
        </p:txBody>
      </p:sp>
      <p:sp useBgFill="1">
        <p:nvSpPr>
          <p:cNvPr id="10" name="Rectangle 9" hidden="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panose="020F0502020204030204"/>
            </a:endParaRPr>
          </a:p>
        </p:txBody>
      </p:sp>
      <p:pic>
        <p:nvPicPr>
          <p:cNvPr id="7" name="Picture 4" descr="Capstone Timeline. The Health Behavior department was founded in 1942. From the 1940s to the 1960s, Field Training was required by the department. This evolved to an (Action-Oriented) Community Diagnosis from the 1970s to the 2000s. A master's paper was also required from the 1940s to the 2000s. These programs evolved to become Capstone in 2009. In 2007, the HB MPH Program Assessment was implemented. The Gillings MPH was implemented in 2019 and the Joint Capstone program was implemented in 2020. ">
            <a:extLst>
              <a:ext uri="{FF2B5EF4-FFF2-40B4-BE49-F238E27FC236}">
                <a16:creationId xmlns:a16="http://schemas.microsoft.com/office/drawing/2014/main" id="{C137AB87-0B16-24BA-5C43-C98C4FFC6E92}"/>
              </a:ext>
            </a:extLst>
          </p:cNvPr>
          <p:cNvPicPr>
            <a:picLocks noChangeAspect="1"/>
          </p:cNvPicPr>
          <p:nvPr/>
        </p:nvPicPr>
        <p:blipFill>
          <a:blip r:embed="rId3"/>
          <a:stretch>
            <a:fillRect/>
          </a:stretch>
        </p:blipFill>
        <p:spPr>
          <a:xfrm>
            <a:off x="197984" y="1624282"/>
            <a:ext cx="8864373" cy="2893020"/>
          </a:xfrm>
          <a:prstGeom prst="rect">
            <a:avLst/>
          </a:prstGeom>
        </p:spPr>
      </p:pic>
    </p:spTree>
    <p:extLst>
      <p:ext uri="{BB962C8B-B14F-4D97-AF65-F5344CB8AC3E}">
        <p14:creationId xmlns:p14="http://schemas.microsoft.com/office/powerpoint/2010/main" val="269985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9370" y="178905"/>
            <a:ext cx="8285260" cy="1075811"/>
          </a:xfrm>
        </p:spPr>
        <p:txBody>
          <a:bodyPr anchor="b">
            <a:normAutofit fontScale="90000"/>
          </a:bodyPr>
          <a:lstStyle/>
          <a:p>
            <a:r>
              <a:rPr lang="en-US" sz="4050" b="1">
                <a:latin typeface="Segoe UI" panose="020B0502040204020203" pitchFamily="34" charset="0"/>
                <a:cs typeface="Segoe UI" panose="020B0502040204020203" pitchFamily="34" charset="0"/>
              </a:rPr>
              <a:t>Why Capstone instead of a master’s paper?</a:t>
            </a:r>
          </a:p>
        </p:txBody>
      </p:sp>
      <p:sp>
        <p:nvSpPr>
          <p:cNvPr id="3" name="Content Placeholder 2"/>
          <p:cNvSpPr>
            <a:spLocks noGrp="1"/>
          </p:cNvSpPr>
          <p:nvPr>
            <p:ph idx="1"/>
          </p:nvPr>
        </p:nvSpPr>
        <p:spPr>
          <a:xfrm>
            <a:off x="3341044" y="1574502"/>
            <a:ext cx="5317926" cy="3390094"/>
          </a:xfrm>
        </p:spPr>
        <p:txBody>
          <a:bodyPr numCol="1" anchor="t">
            <a:normAutofit lnSpcReduction="10000"/>
          </a:bodyPr>
          <a:lstStyle/>
          <a:p>
            <a:pPr marL="342900" indent="-342900">
              <a:spcBef>
                <a:spcPts val="900"/>
              </a:spcBef>
            </a:pPr>
            <a:r>
              <a:rPr lang="en-US" sz="2400">
                <a:latin typeface="Segoe UI"/>
                <a:cs typeface="Segoe UI"/>
              </a:rPr>
              <a:t>Faculty concerns about the variable investment in and quality of master’s papers</a:t>
            </a:r>
            <a:endParaRPr lang="en-US" sz="7200">
              <a:latin typeface="Segoe UI" panose="020B0502040204020203" pitchFamily="34" charset="0"/>
              <a:cs typeface="Segoe UI" panose="020B0502040204020203" pitchFamily="34" charset="0"/>
            </a:endParaRPr>
          </a:p>
          <a:p>
            <a:pPr marL="342900" indent="-342900">
              <a:spcBef>
                <a:spcPts val="900"/>
              </a:spcBef>
            </a:pPr>
            <a:r>
              <a:rPr lang="en-US" sz="2400">
                <a:latin typeface="Segoe UI"/>
                <a:cs typeface="Segoe UI"/>
              </a:rPr>
              <a:t>Desire to have a practice-based culminating experience that is mutually beneficial to students and community partners</a:t>
            </a:r>
          </a:p>
          <a:p>
            <a:pPr marL="342900" indent="-342900">
              <a:spcBef>
                <a:spcPts val="900"/>
              </a:spcBef>
            </a:pPr>
            <a:r>
              <a:rPr lang="en-US" sz="2400">
                <a:latin typeface="Segoe UI"/>
                <a:cs typeface="Segoe UI"/>
              </a:rPr>
              <a:t>Yields high quality written products that have tangible and lasting impacts</a:t>
            </a:r>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70" y="1325782"/>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panose="020F0502020204030204"/>
            </a:endParaRPr>
          </a:p>
        </p:txBody>
      </p:sp>
      <p:sp useBgFill="1">
        <p:nvSpPr>
          <p:cNvPr id="10" name="Rectangle 9" hidden="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panose="020F0502020204030204"/>
            </a:endParaRPr>
          </a:p>
        </p:txBody>
      </p:sp>
      <p:sp>
        <p:nvSpPr>
          <p:cNvPr id="4" name="TextBox 3">
            <a:extLst>
              <a:ext uri="{FF2B5EF4-FFF2-40B4-BE49-F238E27FC236}">
                <a16:creationId xmlns:a16="http://schemas.microsoft.com/office/drawing/2014/main" id="{6115ADBF-DB1E-955D-D3C2-843C777C2C8E}"/>
              </a:ext>
            </a:extLst>
          </p:cNvPr>
          <p:cNvSpPr txBox="1"/>
          <p:nvPr/>
        </p:nvSpPr>
        <p:spPr>
          <a:xfrm>
            <a:off x="429370" y="1700213"/>
            <a:ext cx="2520254" cy="1750219"/>
          </a:xfrm>
          <a:prstGeom prst="rect">
            <a:avLst/>
          </a:prstGeom>
        </p:spPr>
        <p:txBody>
          <a:bodyPr vert="horz" wrap="square" lIns="68580" tIns="34290" rIns="68580" bIns="34290" rtlCol="0" anchor="ctr">
            <a:normAutofit/>
          </a:bodyPr>
          <a:lstStyle/>
          <a:p>
            <a:pPr defTabSz="342900">
              <a:buClrTx/>
            </a:pPr>
            <a:endParaRPr lang="en-US" sz="8625" kern="1200">
              <a:solidFill>
                <a:prstClr val="black"/>
              </a:solidFill>
              <a:latin typeface="Segoe UI" panose="020B0502040204020203" pitchFamily="34" charset="0"/>
              <a:ea typeface="+mn-ea"/>
              <a:cs typeface="Segoe UI" panose="020B0502040204020203" pitchFamily="34" charset="0"/>
            </a:endParaRPr>
          </a:p>
        </p:txBody>
      </p:sp>
      <p:pic>
        <p:nvPicPr>
          <p:cNvPr id="1026" name="Picture 2" descr="Bookcase icon simple style Royalty Free Vector Image">
            <a:extLst>
              <a:ext uri="{FF2B5EF4-FFF2-40B4-BE49-F238E27FC236}">
                <a16:creationId xmlns:a16="http://schemas.microsoft.com/office/drawing/2014/main" id="{3A31BB95-C8D4-D0FB-1AD0-52E42B5279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50" t="8172" r="23331" b="15000"/>
          <a:stretch/>
        </p:blipFill>
        <p:spPr bwMode="auto">
          <a:xfrm>
            <a:off x="1165361" y="2024967"/>
            <a:ext cx="1491212" cy="2338148"/>
          </a:xfrm>
          <a:prstGeom prst="rect">
            <a:avLst/>
          </a:prstGeom>
          <a:noFill/>
          <a:extLst>
            <a:ext uri="{909E8E84-426E-40DD-AFC4-6F175D3DCCD1}">
              <a14:hiddenFill xmlns:a14="http://schemas.microsoft.com/office/drawing/2010/main">
                <a:solidFill>
                  <a:srgbClr val="FFFFFF"/>
                </a:solidFill>
              </a14:hiddenFill>
            </a:ext>
          </a:extLst>
        </p:spPr>
      </p:pic>
      <p:sp>
        <p:nvSpPr>
          <p:cNvPr id="6" name="&quot;Not Allowed&quot; Symbol 5">
            <a:extLst>
              <a:ext uri="{FF2B5EF4-FFF2-40B4-BE49-F238E27FC236}">
                <a16:creationId xmlns:a16="http://schemas.microsoft.com/office/drawing/2014/main" id="{49A07549-DC76-6A74-98F1-2B0196841D08}"/>
              </a:ext>
            </a:extLst>
          </p:cNvPr>
          <p:cNvSpPr/>
          <p:nvPr/>
        </p:nvSpPr>
        <p:spPr>
          <a:xfrm>
            <a:off x="908300" y="2153478"/>
            <a:ext cx="1953814" cy="1855287"/>
          </a:xfrm>
          <a:prstGeom prst="noSmoking">
            <a:avLst/>
          </a:prstGeom>
          <a:solidFill>
            <a:srgbClr val="C00000">
              <a:alpha val="72139"/>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black"/>
              </a:solidFill>
              <a:latin typeface="Calibri" panose="020F0502020204030204"/>
            </a:endParaRPr>
          </a:p>
        </p:txBody>
      </p:sp>
    </p:spTree>
    <p:extLst>
      <p:ext uri="{BB962C8B-B14F-4D97-AF65-F5344CB8AC3E}">
        <p14:creationId xmlns:p14="http://schemas.microsoft.com/office/powerpoint/2010/main" val="4261033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9370" y="178905"/>
            <a:ext cx="8285260" cy="1075811"/>
          </a:xfrm>
        </p:spPr>
        <p:txBody>
          <a:bodyPr anchor="b">
            <a:normAutofit/>
          </a:bodyPr>
          <a:lstStyle/>
          <a:p>
            <a:r>
              <a:rPr lang="en-US" sz="4050" b="1">
                <a:latin typeface="Segoe UI" panose="020B0502040204020203" pitchFamily="34" charset="0"/>
                <a:cs typeface="Segoe UI" panose="020B0502040204020203" pitchFamily="34" charset="0"/>
              </a:rPr>
              <a:t>Capstone is…</a:t>
            </a:r>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70" y="1325782"/>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panose="020F0502020204030204"/>
            </a:endParaRPr>
          </a:p>
        </p:txBody>
      </p:sp>
      <p:sp useBgFill="1">
        <p:nvSpPr>
          <p:cNvPr id="10" name="Rectangle 9" hidden="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panose="020F0502020204030204"/>
            </a:endParaRPr>
          </a:p>
        </p:txBody>
      </p:sp>
      <p:sp>
        <p:nvSpPr>
          <p:cNvPr id="4" name="TextBox 3">
            <a:extLst>
              <a:ext uri="{FF2B5EF4-FFF2-40B4-BE49-F238E27FC236}">
                <a16:creationId xmlns:a16="http://schemas.microsoft.com/office/drawing/2014/main" id="{6115ADBF-DB1E-955D-D3C2-843C777C2C8E}"/>
              </a:ext>
            </a:extLst>
          </p:cNvPr>
          <p:cNvSpPr txBox="1"/>
          <p:nvPr/>
        </p:nvSpPr>
        <p:spPr>
          <a:xfrm>
            <a:off x="-327383" y="1700213"/>
            <a:ext cx="2520254" cy="1750219"/>
          </a:xfrm>
          <a:prstGeom prst="rect">
            <a:avLst/>
          </a:prstGeom>
        </p:spPr>
        <p:txBody>
          <a:bodyPr vert="horz" wrap="square" lIns="68580" tIns="34290" rIns="68580" bIns="34290" rtlCol="0" anchor="ctr">
            <a:normAutofit/>
          </a:bodyPr>
          <a:lstStyle/>
          <a:p>
            <a:pPr defTabSz="342900">
              <a:buClrTx/>
            </a:pPr>
            <a:endParaRPr lang="en-US" sz="8625" kern="1200">
              <a:solidFill>
                <a:prstClr val="black"/>
              </a:solidFill>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FF8A2DFB-C6CB-0EAF-0D05-1ECF24AB656F}"/>
              </a:ext>
            </a:extLst>
          </p:cNvPr>
          <p:cNvSpPr txBox="1"/>
          <p:nvPr/>
        </p:nvSpPr>
        <p:spPr>
          <a:xfrm>
            <a:off x="3815248" y="1700213"/>
            <a:ext cx="1400177" cy="1257300"/>
          </a:xfrm>
          <a:prstGeom prst="rect">
            <a:avLst/>
          </a:prstGeom>
        </p:spPr>
        <p:txBody>
          <a:bodyPr vert="horz" wrap="square" lIns="68580" tIns="34290" rIns="68580" bIns="34290" rtlCol="0" anchor="ctr">
            <a:normAutofit lnSpcReduction="10000"/>
          </a:bodyPr>
          <a:lstStyle/>
          <a:p>
            <a:pPr algn="r" defTabSz="342900">
              <a:buClrTx/>
            </a:pPr>
            <a:endParaRPr lang="en-US" sz="8625" kern="1200">
              <a:solidFill>
                <a:prstClr val="black"/>
              </a:solidFill>
              <a:latin typeface="Segoe UI" panose="020B0502040204020203" pitchFamily="34" charset="0"/>
              <a:ea typeface="+mn-ea"/>
              <a:cs typeface="Segoe UI" panose="020B0502040204020203" pitchFamily="34" charset="0"/>
            </a:endParaRPr>
          </a:p>
        </p:txBody>
      </p:sp>
      <p:sp>
        <p:nvSpPr>
          <p:cNvPr id="9" name="Content Placeholder 2">
            <a:extLst>
              <a:ext uri="{FF2B5EF4-FFF2-40B4-BE49-F238E27FC236}">
                <a16:creationId xmlns:a16="http://schemas.microsoft.com/office/drawing/2014/main" id="{62437F5B-D4BC-FAEA-CAFE-B7399C52D103}"/>
              </a:ext>
            </a:extLst>
          </p:cNvPr>
          <p:cNvSpPr txBox="1">
            <a:spLocks/>
          </p:cNvSpPr>
          <p:nvPr/>
        </p:nvSpPr>
        <p:spPr>
          <a:xfrm>
            <a:off x="429370" y="1568953"/>
            <a:ext cx="8229600" cy="342251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defTabSz="685800">
              <a:spcBef>
                <a:spcPts val="900"/>
              </a:spcBef>
              <a:buClrTx/>
              <a:defRPr/>
            </a:pPr>
            <a:r>
              <a:rPr lang="en-US">
                <a:solidFill>
                  <a:prstClr val="black"/>
                </a:solidFill>
                <a:latin typeface="Segoe UI" panose="020B0502040204020203" pitchFamily="34" charset="0"/>
                <a:cs typeface="Segoe UI" panose="020B0502040204020203" pitchFamily="34" charset="0"/>
              </a:rPr>
              <a:t>A year-long (2 semesters, 3 credits each), community-led, group-based, mentored, critical service-learning course (HBEH 746/992).</a:t>
            </a:r>
          </a:p>
          <a:p>
            <a:pPr marL="342900" lvl="1" indent="-342900" defTabSz="685800">
              <a:spcBef>
                <a:spcPts val="900"/>
              </a:spcBef>
              <a:buClrTx/>
              <a:defRPr/>
            </a:pPr>
            <a:r>
              <a:rPr lang="en-US">
                <a:solidFill>
                  <a:prstClr val="black"/>
                </a:solidFill>
                <a:latin typeface="Segoe UI" panose="020B0502040204020203" pitchFamily="34" charset="0"/>
                <a:cs typeface="Segoe UI" panose="020B0502040204020203" pitchFamily="34" charset="0"/>
              </a:rPr>
              <a:t>A culminating experience for Health Behavior (n= 43) and EQUITY (n= 48) MPH students that satisfies accreditation criteria and serves as the substitute for the master’s thesis.</a:t>
            </a:r>
          </a:p>
          <a:p>
            <a:pPr marL="342900" lvl="1" indent="-342900" defTabSz="685800">
              <a:spcBef>
                <a:spcPts val="900"/>
              </a:spcBef>
              <a:buClrTx/>
              <a:defRPr/>
            </a:pPr>
            <a:r>
              <a:rPr lang="en-US">
                <a:solidFill>
                  <a:prstClr val="black"/>
                </a:solidFill>
                <a:latin typeface="Segoe UI" panose="020B0502040204020203" pitchFamily="34" charset="0"/>
                <a:cs typeface="Segoe UI" panose="020B0502040204020203" pitchFamily="34" charset="0"/>
              </a:rPr>
              <a:t>An opportunity to synthesize and apply MPH training to community-designed public health projects with robust supports.</a:t>
            </a:r>
          </a:p>
          <a:p>
            <a:pPr marL="342900" lvl="1" indent="-342900" defTabSz="685800">
              <a:spcBef>
                <a:spcPts val="900"/>
              </a:spcBef>
              <a:buClrTx/>
              <a:defRPr/>
            </a:pPr>
            <a:r>
              <a:rPr lang="en-US">
                <a:solidFill>
                  <a:prstClr val="black"/>
                </a:solidFill>
                <a:latin typeface="Segoe UI" panose="020B0502040204020203" pitchFamily="34" charset="0"/>
                <a:cs typeface="Segoe UI" panose="020B0502040204020203" pitchFamily="34" charset="0"/>
              </a:rPr>
              <a:t>An experience that yields deliverables responsive to partner organizations’ self-identified needs. </a:t>
            </a:r>
          </a:p>
        </p:txBody>
      </p:sp>
      <p:sp>
        <p:nvSpPr>
          <p:cNvPr id="11" name="AutoShape 2" descr="Image result for paper icon">
            <a:extLst>
              <a:ext uri="{FF2B5EF4-FFF2-40B4-BE49-F238E27FC236}">
                <a16:creationId xmlns:a16="http://schemas.microsoft.com/office/drawing/2014/main" id="{16E27A8F-97F6-1F68-ED40-6AE3E4B257F1}"/>
              </a:ext>
            </a:extLst>
          </p:cNvPr>
          <p:cNvSpPr>
            <a:spLocks noChangeAspect="1" noChangeArrowheads="1"/>
          </p:cNvSpPr>
          <p:nvPr/>
        </p:nvSpPr>
        <p:spPr bwMode="auto">
          <a:xfrm>
            <a:off x="211508" y="1982935"/>
            <a:ext cx="152034" cy="1520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buClrTx/>
              <a:defRPr/>
            </a:pPr>
            <a:endParaRPr lang="en-US" sz="18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1339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9370" y="178905"/>
            <a:ext cx="8285260" cy="1075811"/>
          </a:xfrm>
        </p:spPr>
        <p:txBody>
          <a:bodyPr anchor="b">
            <a:normAutofit/>
          </a:bodyPr>
          <a:lstStyle/>
          <a:p>
            <a:r>
              <a:rPr lang="en-US" sz="4050" b="1">
                <a:latin typeface="Segoe UI" panose="020B0502040204020203" pitchFamily="34" charset="0"/>
                <a:cs typeface="Segoe UI" panose="020B0502040204020203" pitchFamily="34" charset="0"/>
              </a:rPr>
              <a:t>Team Composition &amp; Supports</a:t>
            </a:r>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70" y="1325782"/>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panose="020F0502020204030204"/>
            </a:endParaRPr>
          </a:p>
        </p:txBody>
      </p:sp>
      <p:sp useBgFill="1">
        <p:nvSpPr>
          <p:cNvPr id="10" name="Rectangle 9" hidden="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panose="020F0502020204030204"/>
            </a:endParaRPr>
          </a:p>
        </p:txBody>
      </p:sp>
      <p:pic>
        <p:nvPicPr>
          <p:cNvPr id="21" name="Picture 2" descr="Builders Icons - Download Free Vector Icons | Noun Project">
            <a:extLst>
              <a:ext uri="{FF2B5EF4-FFF2-40B4-BE49-F238E27FC236}">
                <a16:creationId xmlns:a16="http://schemas.microsoft.com/office/drawing/2014/main" id="{8373D6EA-B0DB-A563-5E7D-4A41B7F9B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528" y="1287364"/>
            <a:ext cx="798338" cy="7983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uilders Icons - Download Free Vector Icons | Noun Project">
            <a:extLst>
              <a:ext uri="{FF2B5EF4-FFF2-40B4-BE49-F238E27FC236}">
                <a16:creationId xmlns:a16="http://schemas.microsoft.com/office/drawing/2014/main" id="{2EB09956-8EAE-9456-444A-979933E87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908" y="1853928"/>
            <a:ext cx="798338" cy="7983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Architect - icon by Adioma">
            <a:extLst>
              <a:ext uri="{FF2B5EF4-FFF2-40B4-BE49-F238E27FC236}">
                <a16:creationId xmlns:a16="http://schemas.microsoft.com/office/drawing/2014/main" id="{6F6A35BF-A36D-C072-F540-DDCD655DE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3224" y="1637897"/>
            <a:ext cx="798338" cy="83099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Approved Inspection Icons - Download Free Vector Icons | Noun Project">
            <a:extLst>
              <a:ext uri="{FF2B5EF4-FFF2-40B4-BE49-F238E27FC236}">
                <a16:creationId xmlns:a16="http://schemas.microsoft.com/office/drawing/2014/main" id="{E7EF73E9-71B4-6C7D-96DD-7A202A1EB7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0745" y="1649668"/>
            <a:ext cx="831602" cy="8316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Assistant, helper, helping, running, waged icon - Download on Iconfinder">
            <a:extLst>
              <a:ext uri="{FF2B5EF4-FFF2-40B4-BE49-F238E27FC236}">
                <a16:creationId xmlns:a16="http://schemas.microsoft.com/office/drawing/2014/main" id="{61F6FF2A-4D2D-40FC-8C0F-43A494A53B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1878" y="1637895"/>
            <a:ext cx="830998" cy="83099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76D58D67-09AE-2F6A-73D2-4A5296608BB8}"/>
              </a:ext>
            </a:extLst>
          </p:cNvPr>
          <p:cNvSpPr txBox="1"/>
          <p:nvPr/>
        </p:nvSpPr>
        <p:spPr>
          <a:xfrm>
            <a:off x="1620397" y="2880323"/>
            <a:ext cx="1258854" cy="1569660"/>
          </a:xfrm>
          <a:prstGeom prst="rect">
            <a:avLst/>
          </a:prstGeom>
          <a:noFill/>
        </p:spPr>
        <p:txBody>
          <a:bodyPr wrap="square" rtlCol="0">
            <a:spAutoFit/>
          </a:bodyPr>
          <a:lstStyle/>
          <a:p>
            <a:pPr algn="ctr" defTabSz="342900">
              <a:buClrTx/>
              <a:defRPr/>
            </a:pPr>
            <a:r>
              <a:rPr lang="en-US" sz="1600" kern="1200">
                <a:solidFill>
                  <a:prstClr val="black"/>
                </a:solidFill>
                <a:latin typeface="Segoe UI" panose="020B0502040204020203" pitchFamily="34" charset="0"/>
                <a:ea typeface="+mn-ea"/>
                <a:cs typeface="Segoe UI" panose="020B0502040204020203" pitchFamily="34" charset="0"/>
              </a:rPr>
              <a:t>4-5 Students per project, mix of HB and EQUITY students </a:t>
            </a:r>
          </a:p>
        </p:txBody>
      </p:sp>
      <p:sp>
        <p:nvSpPr>
          <p:cNvPr id="27" name="TextBox 26">
            <a:extLst>
              <a:ext uri="{FF2B5EF4-FFF2-40B4-BE49-F238E27FC236}">
                <a16:creationId xmlns:a16="http://schemas.microsoft.com/office/drawing/2014/main" id="{06AF1DB3-1C4E-B881-581C-4DDDD1E56C0E}"/>
              </a:ext>
            </a:extLst>
          </p:cNvPr>
          <p:cNvSpPr txBox="1"/>
          <p:nvPr/>
        </p:nvSpPr>
        <p:spPr>
          <a:xfrm>
            <a:off x="3054703" y="2869036"/>
            <a:ext cx="1455378" cy="830997"/>
          </a:xfrm>
          <a:prstGeom prst="rect">
            <a:avLst/>
          </a:prstGeom>
          <a:noFill/>
        </p:spPr>
        <p:txBody>
          <a:bodyPr wrap="square" rtlCol="0">
            <a:spAutoFit/>
          </a:bodyPr>
          <a:lstStyle/>
          <a:p>
            <a:pPr algn="ctr" defTabSz="342900">
              <a:buClrTx/>
              <a:defRPr/>
            </a:pPr>
            <a:r>
              <a:rPr lang="en-US" sz="1600" kern="1200">
                <a:solidFill>
                  <a:prstClr val="black"/>
                </a:solidFill>
                <a:latin typeface="Segoe UI" panose="020B0502040204020203" pitchFamily="34" charset="0"/>
                <a:ea typeface="+mn-ea"/>
                <a:cs typeface="Segoe UI" panose="020B0502040204020203" pitchFamily="34" charset="0"/>
              </a:rPr>
              <a:t>1-2 Preceptor(s)</a:t>
            </a:r>
          </a:p>
          <a:p>
            <a:pPr algn="ctr" defTabSz="342900">
              <a:buClrTx/>
              <a:defRPr/>
            </a:pPr>
            <a:r>
              <a:rPr lang="en-US" sz="1600" kern="1200">
                <a:solidFill>
                  <a:prstClr val="black"/>
                </a:solidFill>
                <a:latin typeface="Segoe UI" panose="020B0502040204020203" pitchFamily="34" charset="0"/>
                <a:ea typeface="+mn-ea"/>
                <a:cs typeface="Segoe UI" panose="020B0502040204020203" pitchFamily="34" charset="0"/>
              </a:rPr>
              <a:t>per team </a:t>
            </a:r>
          </a:p>
        </p:txBody>
      </p:sp>
      <p:sp>
        <p:nvSpPr>
          <p:cNvPr id="28" name="TextBox 27">
            <a:extLst>
              <a:ext uri="{FF2B5EF4-FFF2-40B4-BE49-F238E27FC236}">
                <a16:creationId xmlns:a16="http://schemas.microsoft.com/office/drawing/2014/main" id="{D4F6F432-6D55-6690-C510-EA559862C723}"/>
              </a:ext>
            </a:extLst>
          </p:cNvPr>
          <p:cNvSpPr txBox="1"/>
          <p:nvPr/>
        </p:nvSpPr>
        <p:spPr>
          <a:xfrm>
            <a:off x="4568857" y="2869038"/>
            <a:ext cx="1455378" cy="1077218"/>
          </a:xfrm>
          <a:prstGeom prst="rect">
            <a:avLst/>
          </a:prstGeom>
          <a:noFill/>
        </p:spPr>
        <p:txBody>
          <a:bodyPr wrap="square" rtlCol="0">
            <a:spAutoFit/>
          </a:bodyPr>
          <a:lstStyle/>
          <a:p>
            <a:pPr algn="ctr" defTabSz="342900">
              <a:buClrTx/>
              <a:defRPr/>
            </a:pPr>
            <a:r>
              <a:rPr lang="en-US" sz="1600" kern="1200">
                <a:solidFill>
                  <a:prstClr val="black"/>
                </a:solidFill>
                <a:latin typeface="Segoe UI" panose="020B0502040204020203" pitchFamily="34" charset="0"/>
                <a:ea typeface="+mn-ea"/>
                <a:cs typeface="Segoe UI" panose="020B0502040204020203" pitchFamily="34" charset="0"/>
              </a:rPr>
              <a:t>1</a:t>
            </a:r>
          </a:p>
          <a:p>
            <a:pPr algn="ctr" defTabSz="342900">
              <a:buClrTx/>
              <a:defRPr/>
            </a:pPr>
            <a:r>
              <a:rPr lang="en-US" sz="1600" kern="1200">
                <a:solidFill>
                  <a:prstClr val="black"/>
                </a:solidFill>
                <a:latin typeface="Segoe UI" panose="020B0502040204020203" pitchFamily="34" charset="0"/>
                <a:ea typeface="+mn-ea"/>
                <a:cs typeface="Segoe UI" panose="020B0502040204020203" pitchFamily="34" charset="0"/>
              </a:rPr>
              <a:t>Faculty adviser per team</a:t>
            </a:r>
          </a:p>
        </p:txBody>
      </p:sp>
      <p:sp>
        <p:nvSpPr>
          <p:cNvPr id="29" name="TextBox 28">
            <a:extLst>
              <a:ext uri="{FF2B5EF4-FFF2-40B4-BE49-F238E27FC236}">
                <a16:creationId xmlns:a16="http://schemas.microsoft.com/office/drawing/2014/main" id="{FBF94850-1279-2C66-3393-D9C61F73938B}"/>
              </a:ext>
            </a:extLst>
          </p:cNvPr>
          <p:cNvSpPr txBox="1"/>
          <p:nvPr/>
        </p:nvSpPr>
        <p:spPr>
          <a:xfrm>
            <a:off x="6199687" y="2869035"/>
            <a:ext cx="1455378" cy="1077218"/>
          </a:xfrm>
          <a:prstGeom prst="rect">
            <a:avLst/>
          </a:prstGeom>
          <a:noFill/>
        </p:spPr>
        <p:txBody>
          <a:bodyPr wrap="square" rtlCol="0">
            <a:spAutoFit/>
          </a:bodyPr>
          <a:lstStyle/>
          <a:p>
            <a:pPr algn="ctr" defTabSz="342900">
              <a:buClrTx/>
              <a:defRPr/>
            </a:pPr>
            <a:r>
              <a:rPr lang="en-US" sz="1600" kern="1200">
                <a:solidFill>
                  <a:prstClr val="black"/>
                </a:solidFill>
                <a:latin typeface="Segoe UI" panose="020B0502040204020203" pitchFamily="34" charset="0"/>
                <a:ea typeface="+mn-ea"/>
                <a:cs typeface="Segoe UI" panose="020B0502040204020203" pitchFamily="34" charset="0"/>
              </a:rPr>
              <a:t>3</a:t>
            </a:r>
          </a:p>
          <a:p>
            <a:pPr algn="ctr" defTabSz="342900">
              <a:buClrTx/>
              <a:defRPr/>
            </a:pPr>
            <a:r>
              <a:rPr lang="en-US" sz="1600" kern="1200">
                <a:solidFill>
                  <a:prstClr val="black"/>
                </a:solidFill>
                <a:latin typeface="Segoe UI" panose="020B0502040204020203" pitchFamily="34" charset="0"/>
                <a:ea typeface="+mn-ea"/>
                <a:cs typeface="Segoe UI" panose="020B0502040204020203" pitchFamily="34" charset="0"/>
              </a:rPr>
              <a:t>Teaching assistants for all projects</a:t>
            </a:r>
          </a:p>
        </p:txBody>
      </p:sp>
      <p:sp>
        <p:nvSpPr>
          <p:cNvPr id="30" name="TextBox 29">
            <a:extLst>
              <a:ext uri="{FF2B5EF4-FFF2-40B4-BE49-F238E27FC236}">
                <a16:creationId xmlns:a16="http://schemas.microsoft.com/office/drawing/2014/main" id="{844B0EE4-01AC-5AD0-DAB6-017CD1834A78}"/>
              </a:ext>
            </a:extLst>
          </p:cNvPr>
          <p:cNvSpPr txBox="1"/>
          <p:nvPr/>
        </p:nvSpPr>
        <p:spPr>
          <a:xfrm>
            <a:off x="7550890" y="2869038"/>
            <a:ext cx="1455378" cy="830997"/>
          </a:xfrm>
          <a:prstGeom prst="rect">
            <a:avLst/>
          </a:prstGeom>
          <a:noFill/>
        </p:spPr>
        <p:txBody>
          <a:bodyPr wrap="square" rtlCol="0">
            <a:spAutoFit/>
          </a:bodyPr>
          <a:lstStyle/>
          <a:p>
            <a:pPr algn="ctr" defTabSz="342900">
              <a:buClrTx/>
              <a:defRPr/>
            </a:pPr>
            <a:r>
              <a:rPr lang="en-US" sz="1600" kern="1200">
                <a:solidFill>
                  <a:prstClr val="black"/>
                </a:solidFill>
                <a:latin typeface="Segoe UI" panose="020B0502040204020203" pitchFamily="34" charset="0"/>
                <a:ea typeface="+mn-ea"/>
                <a:cs typeface="Segoe UI" panose="020B0502040204020203" pitchFamily="34" charset="0"/>
              </a:rPr>
              <a:t>1</a:t>
            </a:r>
          </a:p>
          <a:p>
            <a:pPr algn="ctr" defTabSz="342900">
              <a:buClrTx/>
              <a:defRPr/>
            </a:pPr>
            <a:r>
              <a:rPr lang="en-US" sz="1600" kern="1200">
                <a:solidFill>
                  <a:prstClr val="black"/>
                </a:solidFill>
                <a:latin typeface="Segoe UI" panose="020B0502040204020203" pitchFamily="34" charset="0"/>
                <a:ea typeface="+mn-ea"/>
                <a:cs typeface="Segoe UI" panose="020B0502040204020203" pitchFamily="34" charset="0"/>
              </a:rPr>
              <a:t>Course instructor</a:t>
            </a:r>
          </a:p>
        </p:txBody>
      </p:sp>
      <p:pic>
        <p:nvPicPr>
          <p:cNvPr id="31" name="Picture 2">
            <a:extLst>
              <a:ext uri="{FF2B5EF4-FFF2-40B4-BE49-F238E27FC236}">
                <a16:creationId xmlns:a16="http://schemas.microsoft.com/office/drawing/2014/main" id="{F9120C94-F70D-BB93-CF08-A18CB57296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295" y="1566517"/>
            <a:ext cx="902376" cy="90237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64EBAD51-DAB3-E5D2-66D2-930A8CD1721F}"/>
              </a:ext>
            </a:extLst>
          </p:cNvPr>
          <p:cNvSpPr txBox="1"/>
          <p:nvPr/>
        </p:nvSpPr>
        <p:spPr>
          <a:xfrm>
            <a:off x="180308" y="2869036"/>
            <a:ext cx="1258854" cy="584775"/>
          </a:xfrm>
          <a:prstGeom prst="rect">
            <a:avLst/>
          </a:prstGeom>
          <a:noFill/>
        </p:spPr>
        <p:txBody>
          <a:bodyPr wrap="square" rtlCol="0">
            <a:spAutoFit/>
          </a:bodyPr>
          <a:lstStyle/>
          <a:p>
            <a:pPr algn="ctr" defTabSz="342900">
              <a:buClrTx/>
              <a:defRPr/>
            </a:pPr>
            <a:r>
              <a:rPr lang="en-US" sz="1600" kern="1200">
                <a:solidFill>
                  <a:prstClr val="black"/>
                </a:solidFill>
                <a:latin typeface="Segoe UI" panose="020B0502040204020203" pitchFamily="34" charset="0"/>
                <a:ea typeface="+mn-ea"/>
                <a:cs typeface="Segoe UI" panose="020B0502040204020203" pitchFamily="34" charset="0"/>
              </a:rPr>
              <a:t>12-14 Projects</a:t>
            </a:r>
          </a:p>
        </p:txBody>
      </p:sp>
      <p:pic>
        <p:nvPicPr>
          <p:cNvPr id="33" name="Picture 4" descr="Problem solving - icon by Adioma">
            <a:extLst>
              <a:ext uri="{FF2B5EF4-FFF2-40B4-BE49-F238E27FC236}">
                <a16:creationId xmlns:a16="http://schemas.microsoft.com/office/drawing/2014/main" id="{7EC6A199-214F-1321-D1DD-33B3620ABE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5069" y="1396351"/>
            <a:ext cx="1077218" cy="107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080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28650" y="344897"/>
            <a:ext cx="7886700" cy="7534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buClr>
                <a:schemeClr val="accent1"/>
              </a:buClr>
            </a:pPr>
            <a:r>
              <a:rPr lang="en-US" kern="1200">
                <a:solidFill>
                  <a:srgbClr val="FFFFFF"/>
                </a:solidFill>
                <a:latin typeface="+mj-lt"/>
                <a:ea typeface="+mj-ea"/>
                <a:cs typeface="+mj-cs"/>
              </a:rPr>
              <a:t>Capstone in Numbers</a:t>
            </a:r>
          </a:p>
        </p:txBody>
      </p:sp>
      <p:sp>
        <p:nvSpPr>
          <p:cNvPr id="17" name="Rectangle: Rounded Corners 16">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190977"/>
            <a:ext cx="8274756" cy="3576285"/>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E1361DD-5B2B-45D0-A152-21543DDB8B14}"/>
              </a:ext>
            </a:extLst>
          </p:cNvPr>
          <p:cNvSpPr>
            <a:spLocks noGrp="1"/>
          </p:cNvSpPr>
          <p:nvPr>
            <p:ph idx="1"/>
          </p:nvPr>
        </p:nvSpPr>
        <p:spPr>
          <a:xfrm>
            <a:off x="821515" y="1398972"/>
            <a:ext cx="7283994" cy="3168875"/>
          </a:xfrm>
        </p:spPr>
        <p:txBody>
          <a:bodyPr vert="horz" lIns="91440" tIns="45720" rIns="91440" bIns="45720" rtlCol="0" anchor="t">
            <a:normAutofit/>
          </a:bodyPr>
          <a:lstStyle/>
          <a:p>
            <a:pPr marL="0" indent="0" defTabSz="480060">
              <a:spcBef>
                <a:spcPts val="525"/>
              </a:spcBef>
              <a:buNone/>
            </a:pPr>
            <a:r>
              <a:rPr lang="en-US" sz="3200" b="1" kern="1200">
                <a:latin typeface="Century Gothic"/>
              </a:rPr>
              <a:t>527 </a:t>
            </a:r>
            <a:r>
              <a:rPr lang="en-US" sz="3200" kern="1200">
                <a:latin typeface="Century Gothic"/>
              </a:rPr>
              <a:t>students</a:t>
            </a:r>
          </a:p>
          <a:p>
            <a:pPr marL="0" indent="0" defTabSz="480060">
              <a:spcBef>
                <a:spcPts val="525"/>
              </a:spcBef>
              <a:buNone/>
            </a:pPr>
            <a:r>
              <a:rPr lang="en-US" sz="3200" b="1" kern="1200">
                <a:latin typeface="Century Gothic"/>
              </a:rPr>
              <a:t>118</a:t>
            </a:r>
            <a:r>
              <a:rPr lang="en-US" sz="3200" kern="1200">
                <a:latin typeface="Century Gothic"/>
              </a:rPr>
              <a:t> Teams</a:t>
            </a:r>
          </a:p>
          <a:p>
            <a:pPr marL="0" indent="0" defTabSz="480060">
              <a:spcBef>
                <a:spcPts val="525"/>
              </a:spcBef>
              <a:buNone/>
            </a:pPr>
            <a:r>
              <a:rPr lang="en-US" sz="3200" b="1" kern="1200">
                <a:latin typeface="Century Gothic"/>
              </a:rPr>
              <a:t>71</a:t>
            </a:r>
            <a:r>
              <a:rPr lang="en-US" sz="3200" kern="1200">
                <a:latin typeface="Century Gothic"/>
              </a:rPr>
              <a:t> Partner Organizations, </a:t>
            </a:r>
            <a:r>
              <a:rPr lang="en-US" sz="3200" b="1" kern="1200">
                <a:latin typeface="Century Gothic"/>
              </a:rPr>
              <a:t>16 </a:t>
            </a:r>
            <a:r>
              <a:rPr lang="en-US" sz="3200" kern="1200">
                <a:latin typeface="Century Gothic"/>
              </a:rPr>
              <a:t>with multiple teams</a:t>
            </a:r>
          </a:p>
          <a:p>
            <a:pPr marL="0" indent="0" defTabSz="480060">
              <a:spcBef>
                <a:spcPts val="525"/>
              </a:spcBef>
              <a:buNone/>
            </a:pPr>
            <a:r>
              <a:rPr lang="en-US" sz="3200" b="1" kern="1200">
                <a:latin typeface="Century Gothic"/>
              </a:rPr>
              <a:t>132,000 </a:t>
            </a:r>
            <a:r>
              <a:rPr lang="en-US" sz="3200" kern="1200">
                <a:latin typeface="Century Gothic"/>
              </a:rPr>
              <a:t>hours of service</a:t>
            </a:r>
          </a:p>
          <a:p>
            <a:pPr marL="0" indent="0" defTabSz="480060">
              <a:spcBef>
                <a:spcPts val="525"/>
              </a:spcBef>
              <a:buNone/>
            </a:pPr>
            <a:r>
              <a:rPr lang="en-US" sz="3200" b="1" kern="1200">
                <a:latin typeface="Century Gothic"/>
              </a:rPr>
              <a:t>500+ </a:t>
            </a:r>
            <a:r>
              <a:rPr lang="en-US" sz="3200" kern="1200">
                <a:latin typeface="Century Gothic"/>
              </a:rPr>
              <a:t>deliverables produced</a:t>
            </a:r>
            <a:endParaRPr lang="en-US" sz="3200">
              <a:latin typeface="Century Gothic"/>
            </a:endParaRPr>
          </a:p>
        </p:txBody>
      </p:sp>
    </p:spTree>
    <p:extLst>
      <p:ext uri="{BB962C8B-B14F-4D97-AF65-F5344CB8AC3E}">
        <p14:creationId xmlns:p14="http://schemas.microsoft.com/office/powerpoint/2010/main" val="2701918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53D6BB-9E1B-8749-86A7-3A2B16342435}"/>
              </a:ext>
            </a:extLst>
          </p:cNvPr>
          <p:cNvSpPr>
            <a:spLocks/>
          </p:cNvSpPr>
          <p:nvPr/>
        </p:nvSpPr>
        <p:spPr>
          <a:xfrm>
            <a:off x="0" y="2706"/>
            <a:ext cx="9137714" cy="414810"/>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latin typeface="Century Gothic" panose="020B0502020202020204" pitchFamily="34" charset="0"/>
            </a:endParaRPr>
          </a:p>
        </p:txBody>
      </p:sp>
      <p:sp>
        <p:nvSpPr>
          <p:cNvPr id="6" name="Title 1"/>
          <p:cNvSpPr txBox="1">
            <a:spLocks/>
          </p:cNvSpPr>
          <p:nvPr/>
        </p:nvSpPr>
        <p:spPr>
          <a:xfrm>
            <a:off x="192024" y="70168"/>
            <a:ext cx="8759952" cy="322837"/>
          </a:xfrm>
          <a:prstGeom prst="rect">
            <a:avLst/>
          </a:prstGeom>
          <a:solidFill>
            <a:srgbClr val="ED7D31"/>
          </a:solidFill>
        </p:spPr>
        <p:txBody>
          <a:bodyPr vert="horz" lIns="51435" tIns="25718" rIns="51435" bIns="25718" rtlCol="0" anchor="ctr">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buClr>
                <a:schemeClr val="accent1"/>
              </a:buClr>
            </a:pPr>
            <a:r>
              <a:rPr lang="en-US" sz="3200">
                <a:latin typeface="Segoe UI" panose="020B0502040204020203" pitchFamily="34" charset="0"/>
                <a:ea typeface="Futura Medium" charset="0"/>
                <a:cs typeface="Segoe UI" panose="020B0502040204020203" pitchFamily="34" charset="0"/>
              </a:rPr>
              <a:t>Sample Projects</a:t>
            </a:r>
            <a:endParaRPr lang="en-US" sz="1350">
              <a:latin typeface="Segoe UI" panose="020B0502040204020203" pitchFamily="34" charset="0"/>
              <a:ea typeface="Futura Medium" charset="0"/>
              <a:cs typeface="Segoe UI" panose="020B0502040204020203" pitchFamily="34" charset="0"/>
            </a:endParaRPr>
          </a:p>
        </p:txBody>
      </p:sp>
      <p:pic>
        <p:nvPicPr>
          <p:cNvPr id="3" name="Picture 2">
            <a:extLst>
              <a:ext uri="{FF2B5EF4-FFF2-40B4-BE49-F238E27FC236}">
                <a16:creationId xmlns:a16="http://schemas.microsoft.com/office/drawing/2014/main" id="{3C288583-E101-BF45-B4A6-AC53DA878912}"/>
              </a:ext>
            </a:extLst>
          </p:cNvPr>
          <p:cNvPicPr>
            <a:picLocks noChangeAspect="1"/>
          </p:cNvPicPr>
          <p:nvPr/>
        </p:nvPicPr>
        <p:blipFill>
          <a:blip r:embed="rId3"/>
          <a:stretch>
            <a:fillRect/>
          </a:stretch>
        </p:blipFill>
        <p:spPr>
          <a:xfrm>
            <a:off x="3661203" y="4817321"/>
            <a:ext cx="1821593" cy="234205"/>
          </a:xfrm>
          <a:prstGeom prst="rect">
            <a:avLst/>
          </a:prstGeom>
        </p:spPr>
      </p:pic>
      <p:sp>
        <p:nvSpPr>
          <p:cNvPr id="20" name="TextBox 19">
            <a:extLst>
              <a:ext uri="{FF2B5EF4-FFF2-40B4-BE49-F238E27FC236}">
                <a16:creationId xmlns:a16="http://schemas.microsoft.com/office/drawing/2014/main" id="{C01C2393-F89D-45B2-A231-1CA8D812F11C}"/>
              </a:ext>
            </a:extLst>
          </p:cNvPr>
          <p:cNvSpPr txBox="1"/>
          <p:nvPr/>
        </p:nvSpPr>
        <p:spPr>
          <a:xfrm>
            <a:off x="1357491" y="689716"/>
            <a:ext cx="7361878" cy="861646"/>
          </a:xfrm>
          <a:prstGeom prst="rect">
            <a:avLst/>
          </a:prstGeom>
          <a:noFill/>
        </p:spPr>
        <p:txBody>
          <a:bodyPr wrap="square">
            <a:spAutoFit/>
          </a:bodyPr>
          <a:lstStyle/>
          <a:p>
            <a:pPr marR="0">
              <a:lnSpc>
                <a:spcPct val="107000"/>
              </a:lnSpc>
              <a:spcBef>
                <a:spcPts val="0"/>
              </a:spcBef>
              <a:spcAft>
                <a:spcPts val="0"/>
              </a:spcAft>
            </a:pPr>
            <a:r>
              <a:rPr lang="en-US" sz="1600" i="1">
                <a:effectLst/>
                <a:latin typeface="Segoe UI" panose="020B0502040204020203" pitchFamily="34" charset="0"/>
                <a:ea typeface="Times New Roman" panose="02020603050405020304" pitchFamily="18" charset="0"/>
                <a:cs typeface="Segoe UI" panose="020B0502040204020203" pitchFamily="34" charset="0"/>
              </a:rPr>
              <a:t>Identifying Smoke-Free Air Policy and Implementation Best Practices to Strengthen the Durham County Board of Health Smoking Rule</a:t>
            </a:r>
          </a:p>
          <a:p>
            <a:pPr marR="0">
              <a:lnSpc>
                <a:spcPct val="107000"/>
              </a:lnSpc>
              <a:spcBef>
                <a:spcPts val="0"/>
              </a:spcBef>
              <a:spcAft>
                <a:spcPts val="0"/>
              </a:spcAft>
            </a:pPr>
            <a:r>
              <a:rPr lang="en-US" sz="1600" b="1">
                <a:latin typeface="Segoe UI" panose="020B0502040204020203" pitchFamily="34" charset="0"/>
                <a:ea typeface="Calibri" panose="020F0502020204030204" pitchFamily="34" charset="0"/>
                <a:cs typeface="Segoe UI" panose="020B0502040204020203" pitchFamily="34" charset="0"/>
              </a:rPr>
              <a:t>Durham County Department of Public Health</a:t>
            </a:r>
            <a:endParaRPr lang="en-US" sz="1600" b="1">
              <a:effectLst/>
              <a:latin typeface="Segoe UI" panose="020B0502040204020203" pitchFamily="34" charset="0"/>
              <a:ea typeface="Calibri" panose="020F0502020204030204" pitchFamily="34" charset="0"/>
              <a:cs typeface="Segoe UI" panose="020B0502040204020203" pitchFamily="34" charset="0"/>
            </a:endParaRPr>
          </a:p>
        </p:txBody>
      </p:sp>
      <p:pic>
        <p:nvPicPr>
          <p:cNvPr id="22" name="Graphic 21" descr="No smoking with solid fill">
            <a:extLst>
              <a:ext uri="{FF2B5EF4-FFF2-40B4-BE49-F238E27FC236}">
                <a16:creationId xmlns:a16="http://schemas.microsoft.com/office/drawing/2014/main" id="{53F376EF-436C-4E7F-A278-ED87EB3DE6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3259" y="618775"/>
            <a:ext cx="914400" cy="914400"/>
          </a:xfrm>
          <a:prstGeom prst="rect">
            <a:avLst/>
          </a:prstGeom>
        </p:spPr>
      </p:pic>
      <p:pic>
        <p:nvPicPr>
          <p:cNvPr id="28" name="Graphic 27" descr="Crops with solid fill">
            <a:extLst>
              <a:ext uri="{FF2B5EF4-FFF2-40B4-BE49-F238E27FC236}">
                <a16:creationId xmlns:a16="http://schemas.microsoft.com/office/drawing/2014/main" id="{8DFEA2A5-EBC6-45EB-93DC-F67FCFA164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3259" y="1599130"/>
            <a:ext cx="914400" cy="914400"/>
          </a:xfrm>
          <a:prstGeom prst="rect">
            <a:avLst/>
          </a:prstGeom>
        </p:spPr>
      </p:pic>
      <p:sp>
        <p:nvSpPr>
          <p:cNvPr id="29" name="TextBox 28">
            <a:extLst>
              <a:ext uri="{FF2B5EF4-FFF2-40B4-BE49-F238E27FC236}">
                <a16:creationId xmlns:a16="http://schemas.microsoft.com/office/drawing/2014/main" id="{4A93659D-B977-49FB-88C8-DFB722F6CE87}"/>
              </a:ext>
            </a:extLst>
          </p:cNvPr>
          <p:cNvSpPr txBox="1"/>
          <p:nvPr/>
        </p:nvSpPr>
        <p:spPr>
          <a:xfrm>
            <a:off x="1357491" y="1785326"/>
            <a:ext cx="7361878" cy="598177"/>
          </a:xfrm>
          <a:prstGeom prst="rect">
            <a:avLst/>
          </a:prstGeom>
          <a:noFill/>
        </p:spPr>
        <p:txBody>
          <a:bodyPr wrap="square">
            <a:spAutoFit/>
          </a:bodyPr>
          <a:lstStyle/>
          <a:p>
            <a:pPr marR="0">
              <a:lnSpc>
                <a:spcPct val="107000"/>
              </a:lnSpc>
              <a:spcBef>
                <a:spcPts val="0"/>
              </a:spcBef>
              <a:spcAft>
                <a:spcPts val="0"/>
              </a:spcAft>
            </a:pPr>
            <a:r>
              <a:rPr lang="en-US" sz="1600" i="1">
                <a:effectLst/>
                <a:latin typeface="Segoe UI" panose="020B0502040204020203" pitchFamily="34" charset="0"/>
                <a:ea typeface="Times New Roman" panose="02020603050405020304" pitchFamily="18" charset="0"/>
                <a:cs typeface="Segoe UI" panose="020B0502040204020203" pitchFamily="34" charset="0"/>
              </a:rPr>
              <a:t>Conceptualizing the Farm-to-Hospital Food System in North Carolina</a:t>
            </a:r>
          </a:p>
          <a:p>
            <a:pPr marR="0">
              <a:lnSpc>
                <a:spcPct val="107000"/>
              </a:lnSpc>
              <a:spcBef>
                <a:spcPts val="0"/>
              </a:spcBef>
              <a:spcAft>
                <a:spcPts val="0"/>
              </a:spcAft>
            </a:pPr>
            <a:r>
              <a:rPr lang="en-US" sz="1600" b="1">
                <a:latin typeface="Segoe UI" panose="020B0502040204020203" pitchFamily="34" charset="0"/>
                <a:ea typeface="Calibri" panose="020F0502020204030204" pitchFamily="34" charset="0"/>
                <a:cs typeface="Segoe UI" panose="020B0502040204020203" pitchFamily="34" charset="0"/>
              </a:rPr>
              <a:t>Food Insight Group</a:t>
            </a:r>
            <a:endParaRPr lang="en-US" sz="1600" b="1">
              <a:effectLst/>
              <a:latin typeface="Segoe UI" panose="020B0502040204020203" pitchFamily="34" charset="0"/>
              <a:ea typeface="Calibri" panose="020F0502020204030204" pitchFamily="34" charset="0"/>
              <a:cs typeface="Segoe UI" panose="020B0502040204020203" pitchFamily="34" charset="0"/>
            </a:endParaRPr>
          </a:p>
        </p:txBody>
      </p:sp>
      <p:sp>
        <p:nvSpPr>
          <p:cNvPr id="32" name="TextBox 31">
            <a:extLst>
              <a:ext uri="{FF2B5EF4-FFF2-40B4-BE49-F238E27FC236}">
                <a16:creationId xmlns:a16="http://schemas.microsoft.com/office/drawing/2014/main" id="{8562C227-E7C7-4CCB-9D3B-6FF5C5614DD9}"/>
              </a:ext>
            </a:extLst>
          </p:cNvPr>
          <p:cNvSpPr txBox="1"/>
          <p:nvPr/>
        </p:nvSpPr>
        <p:spPr>
          <a:xfrm>
            <a:off x="1357491" y="4003572"/>
            <a:ext cx="7481710" cy="861646"/>
          </a:xfrm>
          <a:prstGeom prst="rect">
            <a:avLst/>
          </a:prstGeom>
          <a:noFill/>
        </p:spPr>
        <p:txBody>
          <a:bodyPr wrap="square">
            <a:spAutoFit/>
          </a:bodyPr>
          <a:lstStyle/>
          <a:p>
            <a:pPr marR="0">
              <a:lnSpc>
                <a:spcPct val="107000"/>
              </a:lnSpc>
              <a:spcBef>
                <a:spcPts val="0"/>
              </a:spcBef>
              <a:spcAft>
                <a:spcPts val="0"/>
              </a:spcAft>
            </a:pPr>
            <a:r>
              <a:rPr lang="en-US" sz="1600" i="1">
                <a:effectLst/>
                <a:latin typeface="Segoe UI" panose="020B0502040204020203" pitchFamily="34" charset="0"/>
                <a:ea typeface="Times New Roman" panose="02020603050405020304" pitchFamily="18" charset="0"/>
                <a:cs typeface="Segoe UI" panose="020B0502040204020203" pitchFamily="34" charset="0"/>
              </a:rPr>
              <a:t>Increasing the Sustainability of an Art Therapy Program for Refugees from Burma in Chapel Hill-Carrboro City Schools</a:t>
            </a:r>
          </a:p>
          <a:p>
            <a:pPr marR="0">
              <a:lnSpc>
                <a:spcPct val="107000"/>
              </a:lnSpc>
              <a:spcBef>
                <a:spcPts val="0"/>
              </a:spcBef>
              <a:spcAft>
                <a:spcPts val="0"/>
              </a:spcAft>
            </a:pPr>
            <a:r>
              <a:rPr lang="en-US" sz="1600" b="1">
                <a:latin typeface="Segoe UI" panose="020B0502040204020203" pitchFamily="34" charset="0"/>
                <a:ea typeface="Calibri" panose="020F0502020204030204" pitchFamily="34" charset="0"/>
                <a:cs typeface="Segoe UI" panose="020B0502040204020203" pitchFamily="34" charset="0"/>
              </a:rPr>
              <a:t>Art Therapy Institute</a:t>
            </a:r>
            <a:endParaRPr lang="en-US" sz="1600" b="1">
              <a:effectLst/>
              <a:latin typeface="Segoe UI" panose="020B0502040204020203" pitchFamily="34" charset="0"/>
              <a:ea typeface="Calibri" panose="020F0502020204030204" pitchFamily="34" charset="0"/>
              <a:cs typeface="Segoe UI" panose="020B0502040204020203" pitchFamily="34" charset="0"/>
            </a:endParaRPr>
          </a:p>
        </p:txBody>
      </p:sp>
      <p:pic>
        <p:nvPicPr>
          <p:cNvPr id="35" name="Graphic 34" descr="Palette with solid fill">
            <a:extLst>
              <a:ext uri="{FF2B5EF4-FFF2-40B4-BE49-F238E27FC236}">
                <a16:creationId xmlns:a16="http://schemas.microsoft.com/office/drawing/2014/main" id="{1B9C989B-A1D5-46C0-993C-E62B648B77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3259" y="3862845"/>
            <a:ext cx="914400" cy="914400"/>
          </a:xfrm>
          <a:prstGeom prst="rect">
            <a:avLst/>
          </a:prstGeom>
        </p:spPr>
      </p:pic>
      <p:pic>
        <p:nvPicPr>
          <p:cNvPr id="2050" name="Picture 2" descr="Condom Icons - Download Free Vector Icons | Noun Project">
            <a:extLst>
              <a:ext uri="{FF2B5EF4-FFF2-40B4-BE49-F238E27FC236}">
                <a16:creationId xmlns:a16="http://schemas.microsoft.com/office/drawing/2014/main" id="{5031B572-C04C-4F19-844C-CFCF62B190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259" y="2750858"/>
            <a:ext cx="914401" cy="914401"/>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4A4A3106-955A-46DA-A4AA-34500A542668}"/>
              </a:ext>
            </a:extLst>
          </p:cNvPr>
          <p:cNvSpPr txBox="1"/>
          <p:nvPr/>
        </p:nvSpPr>
        <p:spPr>
          <a:xfrm>
            <a:off x="1357491" y="2821800"/>
            <a:ext cx="7361878" cy="861646"/>
          </a:xfrm>
          <a:prstGeom prst="rect">
            <a:avLst/>
          </a:prstGeom>
          <a:noFill/>
        </p:spPr>
        <p:txBody>
          <a:bodyPr wrap="square">
            <a:spAutoFit/>
          </a:bodyPr>
          <a:lstStyle/>
          <a:p>
            <a:pPr marR="0">
              <a:lnSpc>
                <a:spcPct val="107000"/>
              </a:lnSpc>
              <a:spcBef>
                <a:spcPts val="0"/>
              </a:spcBef>
              <a:spcAft>
                <a:spcPts val="0"/>
              </a:spcAft>
            </a:pPr>
            <a:r>
              <a:rPr lang="en-US" sz="1600" i="1">
                <a:effectLst/>
                <a:latin typeface="Segoe UI" panose="020B0502040204020203" pitchFamily="34" charset="0"/>
                <a:ea typeface="Times New Roman" panose="02020603050405020304" pitchFamily="18" charset="0"/>
                <a:cs typeface="Segoe UI" panose="020B0502040204020203" pitchFamily="34" charset="0"/>
              </a:rPr>
              <a:t>Evaluating a Dual-Method Campaign to Prevent STIs and Pregnancy and Promote </a:t>
            </a:r>
            <a:r>
              <a:rPr lang="en-US" sz="1600" i="1" err="1">
                <a:effectLst/>
                <a:latin typeface="Segoe UI" panose="020B0502040204020203" pitchFamily="34" charset="0"/>
                <a:ea typeface="Times New Roman" panose="02020603050405020304" pitchFamily="18" charset="0"/>
                <a:cs typeface="Segoe UI" panose="020B0502040204020203" pitchFamily="34" charset="0"/>
              </a:rPr>
              <a:t>PrEP</a:t>
            </a:r>
            <a:r>
              <a:rPr lang="en-US" sz="1600" i="1">
                <a:effectLst/>
                <a:latin typeface="Segoe UI" panose="020B0502040204020203" pitchFamily="34" charset="0"/>
                <a:ea typeface="Times New Roman" panose="02020603050405020304" pitchFamily="18" charset="0"/>
                <a:cs typeface="Segoe UI" panose="020B0502040204020203" pitchFamily="34" charset="0"/>
              </a:rPr>
              <a:t> Use Among North Carolina Youth </a:t>
            </a:r>
          </a:p>
          <a:p>
            <a:pPr marR="0">
              <a:lnSpc>
                <a:spcPct val="107000"/>
              </a:lnSpc>
              <a:spcBef>
                <a:spcPts val="0"/>
              </a:spcBef>
              <a:spcAft>
                <a:spcPts val="0"/>
              </a:spcAft>
            </a:pPr>
            <a:r>
              <a:rPr lang="en-US" sz="1600" b="1">
                <a:latin typeface="Segoe UI" panose="020B0502040204020203" pitchFamily="34" charset="0"/>
                <a:ea typeface="Calibri" panose="020F0502020204030204" pitchFamily="34" charset="0"/>
                <a:cs typeface="Segoe UI" panose="020B0502040204020203" pitchFamily="34" charset="0"/>
              </a:rPr>
              <a:t>SHIFT NC</a:t>
            </a:r>
            <a:endParaRPr lang="en-US" sz="1600" b="1">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2134069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9370" y="178905"/>
            <a:ext cx="8285260" cy="1075811"/>
          </a:xfrm>
        </p:spPr>
        <p:txBody>
          <a:bodyPr anchor="b">
            <a:normAutofit/>
          </a:bodyPr>
          <a:lstStyle/>
          <a:p>
            <a:r>
              <a:rPr lang="en-US" sz="4050" b="1">
                <a:latin typeface="Segoe UI" panose="020B0502040204020203" pitchFamily="34" charset="0"/>
                <a:cs typeface="Segoe UI" panose="020B0502040204020203" pitchFamily="34" charset="0"/>
              </a:rPr>
              <a:t>Community Partner Benefits</a:t>
            </a:r>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70" y="1325782"/>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panose="020F0502020204030204"/>
            </a:endParaRPr>
          </a:p>
        </p:txBody>
      </p:sp>
      <p:sp useBgFill="1">
        <p:nvSpPr>
          <p:cNvPr id="10" name="Rectangle 9" hidden="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panose="020F0502020204030204"/>
            </a:endParaRPr>
          </a:p>
        </p:txBody>
      </p:sp>
      <p:sp>
        <p:nvSpPr>
          <p:cNvPr id="4" name="TextBox 3">
            <a:extLst>
              <a:ext uri="{FF2B5EF4-FFF2-40B4-BE49-F238E27FC236}">
                <a16:creationId xmlns:a16="http://schemas.microsoft.com/office/drawing/2014/main" id="{6115ADBF-DB1E-955D-D3C2-843C777C2C8E}"/>
              </a:ext>
            </a:extLst>
          </p:cNvPr>
          <p:cNvSpPr txBox="1"/>
          <p:nvPr/>
        </p:nvSpPr>
        <p:spPr>
          <a:xfrm>
            <a:off x="429370" y="1700213"/>
            <a:ext cx="2520254" cy="1750219"/>
          </a:xfrm>
          <a:prstGeom prst="rect">
            <a:avLst/>
          </a:prstGeom>
        </p:spPr>
        <p:txBody>
          <a:bodyPr vert="horz" wrap="square" lIns="68580" tIns="34290" rIns="68580" bIns="34290" rtlCol="0" anchor="ctr">
            <a:normAutofit/>
          </a:bodyPr>
          <a:lstStyle/>
          <a:p>
            <a:pPr defTabSz="342900">
              <a:buClrTx/>
            </a:pPr>
            <a:endParaRPr lang="en-US" sz="8625" kern="1200">
              <a:solidFill>
                <a:prstClr val="black"/>
              </a:solidFill>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FF8A2DFB-C6CB-0EAF-0D05-1ECF24AB656F}"/>
              </a:ext>
            </a:extLst>
          </p:cNvPr>
          <p:cNvSpPr txBox="1"/>
          <p:nvPr/>
        </p:nvSpPr>
        <p:spPr>
          <a:xfrm>
            <a:off x="4572000" y="1700213"/>
            <a:ext cx="1400177" cy="1257300"/>
          </a:xfrm>
          <a:prstGeom prst="rect">
            <a:avLst/>
          </a:prstGeom>
        </p:spPr>
        <p:txBody>
          <a:bodyPr vert="horz" wrap="square" lIns="68580" tIns="34290" rIns="68580" bIns="34290" rtlCol="0" anchor="ctr">
            <a:normAutofit lnSpcReduction="10000"/>
          </a:bodyPr>
          <a:lstStyle/>
          <a:p>
            <a:pPr algn="r" defTabSz="342900">
              <a:buClrTx/>
            </a:pPr>
            <a:endParaRPr lang="en-US" sz="8625" kern="1200">
              <a:solidFill>
                <a:prstClr val="black"/>
              </a:solidFill>
              <a:latin typeface="Segoe UI" panose="020B0502040204020203" pitchFamily="34" charset="0"/>
              <a:ea typeface="+mn-ea"/>
              <a:cs typeface="Segoe UI" panose="020B0502040204020203" pitchFamily="34" charset="0"/>
            </a:endParaRPr>
          </a:p>
        </p:txBody>
      </p:sp>
      <p:sp>
        <p:nvSpPr>
          <p:cNvPr id="9" name="Content Placeholder 2">
            <a:extLst>
              <a:ext uri="{FF2B5EF4-FFF2-40B4-BE49-F238E27FC236}">
                <a16:creationId xmlns:a16="http://schemas.microsoft.com/office/drawing/2014/main" id="{62437F5B-D4BC-FAEA-CAFE-B7399C52D103}"/>
              </a:ext>
            </a:extLst>
          </p:cNvPr>
          <p:cNvSpPr txBox="1">
            <a:spLocks/>
          </p:cNvSpPr>
          <p:nvPr/>
        </p:nvSpPr>
        <p:spPr>
          <a:xfrm>
            <a:off x="2140708" y="1675370"/>
            <a:ext cx="4806924" cy="30188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8">
              <a:buClrTx/>
              <a:defRPr/>
            </a:pPr>
            <a:endParaRPr lang="en-US">
              <a:solidFill>
                <a:prstClr val="black"/>
              </a:solidFill>
              <a:latin typeface="Century Gothic" panose="020B0502020202020204" pitchFamily="34" charset="0"/>
            </a:endParaRPr>
          </a:p>
        </p:txBody>
      </p:sp>
      <p:sp>
        <p:nvSpPr>
          <p:cNvPr id="11" name="AutoShape 2" descr="Image result for paper icon">
            <a:extLst>
              <a:ext uri="{FF2B5EF4-FFF2-40B4-BE49-F238E27FC236}">
                <a16:creationId xmlns:a16="http://schemas.microsoft.com/office/drawing/2014/main" id="{16E27A8F-97F6-1F68-ED40-6AE3E4B257F1}"/>
              </a:ext>
            </a:extLst>
          </p:cNvPr>
          <p:cNvSpPr>
            <a:spLocks noChangeAspect="1" noChangeArrowheads="1"/>
          </p:cNvSpPr>
          <p:nvPr/>
        </p:nvSpPr>
        <p:spPr bwMode="auto">
          <a:xfrm>
            <a:off x="968260" y="1982935"/>
            <a:ext cx="152034" cy="1520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buClrTx/>
              <a:defRPr/>
            </a:pPr>
            <a:endParaRPr lang="en-US" sz="1800" kern="1200">
              <a:solidFill>
                <a:prstClr val="black"/>
              </a:solidFill>
              <a:latin typeface="Calibri" panose="020F0502020204030204"/>
              <a:ea typeface="+mn-ea"/>
              <a:cs typeface="+mn-cs"/>
            </a:endParaRPr>
          </a:p>
        </p:txBody>
      </p:sp>
      <p:sp>
        <p:nvSpPr>
          <p:cNvPr id="3" name="TextBox 2">
            <a:extLst>
              <a:ext uri="{FF2B5EF4-FFF2-40B4-BE49-F238E27FC236}">
                <a16:creationId xmlns:a16="http://schemas.microsoft.com/office/drawing/2014/main" id="{6483A40D-0267-F0F0-91AD-CE5842F63B63}"/>
              </a:ext>
            </a:extLst>
          </p:cNvPr>
          <p:cNvSpPr txBox="1"/>
          <p:nvPr/>
        </p:nvSpPr>
        <p:spPr>
          <a:xfrm>
            <a:off x="968260" y="1821657"/>
            <a:ext cx="7611384" cy="2607469"/>
          </a:xfrm>
          <a:prstGeom prst="rect">
            <a:avLst/>
          </a:prstGeom>
        </p:spPr>
        <p:txBody>
          <a:bodyPr vert="horz" wrap="square" lIns="68580" tIns="34290" rIns="68580" bIns="34290" rtlCol="0" anchor="ctr">
            <a:normAutofit/>
          </a:bodyPr>
          <a:lstStyle/>
          <a:p>
            <a:pPr algn="r" defTabSz="342900">
              <a:buClrTx/>
            </a:pPr>
            <a:endParaRPr lang="en-US" sz="8625" kern="1200">
              <a:solidFill>
                <a:prstClr val="black"/>
              </a:solidFill>
              <a:latin typeface="Segoe UI" panose="020B0502040204020203" pitchFamily="34" charset="0"/>
              <a:ea typeface="+mn-ea"/>
              <a:cs typeface="Segoe UI" panose="020B0502040204020203" pitchFamily="34" charset="0"/>
            </a:endParaRPr>
          </a:p>
        </p:txBody>
      </p:sp>
      <p:sp>
        <p:nvSpPr>
          <p:cNvPr id="6" name="TextBox 5">
            <a:extLst>
              <a:ext uri="{FF2B5EF4-FFF2-40B4-BE49-F238E27FC236}">
                <a16:creationId xmlns:a16="http://schemas.microsoft.com/office/drawing/2014/main" id="{F32EFD32-CA20-7738-6A63-592452819B1B}"/>
              </a:ext>
            </a:extLst>
          </p:cNvPr>
          <p:cNvSpPr txBox="1"/>
          <p:nvPr/>
        </p:nvSpPr>
        <p:spPr>
          <a:xfrm>
            <a:off x="1214438" y="1900237"/>
            <a:ext cx="3164681" cy="1414463"/>
          </a:xfrm>
          <a:prstGeom prst="rect">
            <a:avLst/>
          </a:prstGeom>
        </p:spPr>
        <p:txBody>
          <a:bodyPr vert="horz" wrap="square" lIns="68580" tIns="34290" rIns="68580" bIns="34290" rtlCol="0" anchor="ctr">
            <a:normAutofit/>
          </a:bodyPr>
          <a:lstStyle/>
          <a:p>
            <a:pPr algn="r" defTabSz="342900">
              <a:buClrTx/>
            </a:pPr>
            <a:endParaRPr lang="en-US" sz="8625" kern="1200">
              <a:solidFill>
                <a:prstClr val="black"/>
              </a:solidFill>
              <a:latin typeface="Segoe UI" panose="020B0502040204020203" pitchFamily="34" charset="0"/>
              <a:ea typeface="+mn-ea"/>
              <a:cs typeface="Segoe UI" panose="020B0502040204020203" pitchFamily="34" charset="0"/>
            </a:endParaRPr>
          </a:p>
        </p:txBody>
      </p:sp>
      <p:sp>
        <p:nvSpPr>
          <p:cNvPr id="8" name="TextBox 7">
            <a:extLst>
              <a:ext uri="{FF2B5EF4-FFF2-40B4-BE49-F238E27FC236}">
                <a16:creationId xmlns:a16="http://schemas.microsoft.com/office/drawing/2014/main" id="{79FDEA7F-13C8-7C53-0CA3-B08D129E2B1E}"/>
              </a:ext>
            </a:extLst>
          </p:cNvPr>
          <p:cNvSpPr txBox="1"/>
          <p:nvPr/>
        </p:nvSpPr>
        <p:spPr>
          <a:xfrm>
            <a:off x="409549" y="1476744"/>
            <a:ext cx="5084140" cy="3300904"/>
          </a:xfrm>
          <a:prstGeom prst="rect">
            <a:avLst/>
          </a:prstGeom>
          <a:noFill/>
        </p:spPr>
        <p:txBody>
          <a:bodyPr wrap="square" lIns="68580" tIns="34290" rIns="68580" bIns="34290" anchor="t">
            <a:spAutoFit/>
          </a:bodyPr>
          <a:lstStyle/>
          <a:p>
            <a:pPr marL="213995" indent="-213995" defTabSz="342900">
              <a:spcBef>
                <a:spcPts val="900"/>
              </a:spcBef>
              <a:buClrTx/>
              <a:buFont typeface="Arial" panose="020B0604020202020204" pitchFamily="34" charset="0"/>
              <a:buChar char="•"/>
            </a:pPr>
            <a:r>
              <a:rPr lang="en-US" sz="2100" kern="1200">
                <a:solidFill>
                  <a:prstClr val="black"/>
                </a:solidFill>
                <a:latin typeface="Segoe UI"/>
                <a:ea typeface="Calibri" panose="020F0502020204030204" pitchFamily="34" charset="0"/>
                <a:cs typeface="Segoe UI"/>
              </a:rPr>
              <a:t>635 deliverables </a:t>
            </a:r>
            <a:endParaRPr lang="en-US"/>
          </a:p>
          <a:p>
            <a:pPr marL="213995" indent="-213995" defTabSz="342900">
              <a:spcBef>
                <a:spcPts val="900"/>
              </a:spcBef>
              <a:buClrTx/>
              <a:buFont typeface="Arial" panose="020B0604020202020204" pitchFamily="34" charset="0"/>
              <a:buChar char="•"/>
            </a:pPr>
            <a:r>
              <a:rPr lang="en-US" sz="2100" kern="1200">
                <a:latin typeface="Segoe UI"/>
                <a:ea typeface="Calibri" panose="020F0502020204030204" pitchFamily="34" charset="0"/>
                <a:cs typeface="Segoe UI"/>
              </a:rPr>
              <a:t>Enhanced capacity to:</a:t>
            </a:r>
          </a:p>
          <a:p>
            <a:pPr marL="556895" lvl="1" indent="-213995" defTabSz="342900">
              <a:buClrTx/>
              <a:buFont typeface="Arial" panose="020B0604020202020204" pitchFamily="34" charset="0"/>
              <a:buChar char="•"/>
            </a:pPr>
            <a:r>
              <a:rPr lang="en-US" sz="2100" kern="1200">
                <a:latin typeface="Segoe UI"/>
                <a:ea typeface="Calibri" panose="020F0502020204030204" pitchFamily="34" charset="0"/>
                <a:cs typeface="Segoe UI"/>
              </a:rPr>
              <a:t>Create new or improved public health resources, programs, services, and policies to promote health equity</a:t>
            </a:r>
          </a:p>
          <a:p>
            <a:pPr marL="556895" lvl="1" indent="-213995" defTabSz="342900">
              <a:buClrTx/>
              <a:buFont typeface="Arial" panose="020B0604020202020204" pitchFamily="34" charset="0"/>
              <a:buChar char="•"/>
            </a:pPr>
            <a:r>
              <a:rPr lang="en-US" sz="2100" kern="1200">
                <a:latin typeface="Segoe UI"/>
                <a:ea typeface="Calibri" panose="020F0502020204030204" pitchFamily="34" charset="0"/>
                <a:cs typeface="Segoe UI"/>
              </a:rPr>
              <a:t>Implement more inclusive processes</a:t>
            </a:r>
          </a:p>
          <a:p>
            <a:pPr marL="556895" lvl="1" indent="-213995" defTabSz="342900">
              <a:buClrTx/>
              <a:buFont typeface="Arial" panose="020B0604020202020204" pitchFamily="34" charset="0"/>
              <a:buChar char="•"/>
            </a:pPr>
            <a:r>
              <a:rPr lang="en-US" sz="2100" kern="1200">
                <a:latin typeface="Segoe UI"/>
                <a:ea typeface="Calibri" panose="020F0502020204030204" pitchFamily="34" charset="0"/>
                <a:cs typeface="Segoe UI"/>
              </a:rPr>
              <a:t>Address organizational goals</a:t>
            </a:r>
          </a:p>
          <a:p>
            <a:pPr marL="556895" lvl="1" indent="-213995" defTabSz="342900">
              <a:buClrTx/>
              <a:buFont typeface="Arial" panose="020B0604020202020204" pitchFamily="34" charset="0"/>
              <a:buChar char="•"/>
            </a:pPr>
            <a:r>
              <a:rPr lang="en-US" sz="2100" kern="1200">
                <a:latin typeface="Segoe UI"/>
                <a:ea typeface="Calibri" panose="020F0502020204030204" pitchFamily="34" charset="0"/>
                <a:cs typeface="Segoe UI"/>
              </a:rPr>
              <a:t>Expand organizational reach</a:t>
            </a:r>
          </a:p>
          <a:p>
            <a:pPr marL="556895" lvl="1" indent="-213995" defTabSz="342900">
              <a:buClrTx/>
              <a:buFont typeface="Arial" panose="020B0604020202020204" pitchFamily="34" charset="0"/>
              <a:buChar char="•"/>
            </a:pPr>
            <a:endParaRPr lang="en-US" sz="1350" kern="1200">
              <a:solidFill>
                <a:prstClr val="black"/>
              </a:solidFill>
              <a:latin typeface="Segoe UI" panose="020B0502040204020203" pitchFamily="34" charset="0"/>
              <a:ea typeface="+mn-ea"/>
              <a:cs typeface="Segoe UI" panose="020B0502040204020203" pitchFamily="34" charset="0"/>
            </a:endParaRPr>
          </a:p>
        </p:txBody>
      </p:sp>
      <p:sp>
        <p:nvSpPr>
          <p:cNvPr id="18" name="TextBox 17">
            <a:extLst>
              <a:ext uri="{FF2B5EF4-FFF2-40B4-BE49-F238E27FC236}">
                <a16:creationId xmlns:a16="http://schemas.microsoft.com/office/drawing/2014/main" id="{C74C3F2E-59F2-B063-A693-BD68D68D1139}"/>
              </a:ext>
            </a:extLst>
          </p:cNvPr>
          <p:cNvSpPr txBox="1"/>
          <p:nvPr/>
        </p:nvSpPr>
        <p:spPr>
          <a:xfrm>
            <a:off x="6113079" y="1700213"/>
            <a:ext cx="2456930" cy="3094712"/>
          </a:xfrm>
          <a:prstGeom prst="rect">
            <a:avLst/>
          </a:prstGeom>
        </p:spPr>
        <p:txBody>
          <a:bodyPr vert="horz" wrap="square" lIns="68580" tIns="34290" rIns="68580" bIns="34290" rtlCol="0" anchor="ctr">
            <a:normAutofit lnSpcReduction="10000"/>
          </a:bodyPr>
          <a:lstStyle/>
          <a:p>
            <a:pPr defTabSz="342900">
              <a:buClrTx/>
            </a:pPr>
            <a:r>
              <a:rPr lang="en-US" sz="1350" i="1" kern="1200">
                <a:solidFill>
                  <a:prstClr val="black"/>
                </a:solidFill>
                <a:latin typeface="Segoe UI" panose="020B0502040204020203" pitchFamily="34" charset="0"/>
                <a:ea typeface="+mn-ea"/>
                <a:cs typeface="+mn-cs"/>
              </a:rPr>
              <a:t>Orange County will use the presentation and report that the Capstone team produced for the next decade. Not only will the OCHD benefit from advancing our strategic priorities and deepening our partnerships, but we believe this report will be used by other agencies across the county to advance behavioral health priorities in need of support.</a:t>
            </a:r>
          </a:p>
          <a:p>
            <a:pPr defTabSz="342900">
              <a:buClrTx/>
            </a:pPr>
            <a:endParaRPr lang="en-US" sz="1350" i="1" kern="1200">
              <a:solidFill>
                <a:prstClr val="black"/>
              </a:solidFill>
              <a:latin typeface="Segoe UI" panose="020B0502040204020203" pitchFamily="34" charset="0"/>
              <a:ea typeface="+mn-ea"/>
              <a:cs typeface="+mn-cs"/>
            </a:endParaRPr>
          </a:p>
          <a:p>
            <a:pPr defTabSz="342900">
              <a:buClrTx/>
            </a:pPr>
            <a:r>
              <a:rPr lang="en-US" sz="1350" i="1" kern="1200">
                <a:solidFill>
                  <a:prstClr val="black"/>
                </a:solidFill>
                <a:latin typeface="Segoe UI" panose="020B0502040204020203" pitchFamily="34" charset="0"/>
                <a:ea typeface="+mn-ea"/>
                <a:cs typeface="Segoe UI" panose="020B0502040204020203" pitchFamily="34" charset="0"/>
              </a:rPr>
              <a:t>-Capstone Preceptor</a:t>
            </a:r>
            <a:endParaRPr lang="en-US" sz="8625" i="1" kern="1200">
              <a:solidFill>
                <a:prstClr val="black"/>
              </a:solidFill>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59260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9370" y="178905"/>
            <a:ext cx="8285260" cy="1075811"/>
          </a:xfrm>
        </p:spPr>
        <p:txBody>
          <a:bodyPr anchor="b">
            <a:normAutofit/>
          </a:bodyPr>
          <a:lstStyle/>
          <a:p>
            <a:r>
              <a:rPr lang="en-US" sz="4050" b="1">
                <a:latin typeface="Segoe UI" panose="020B0502040204020203" pitchFamily="34" charset="0"/>
                <a:cs typeface="Segoe UI" panose="020B0502040204020203" pitchFamily="34" charset="0"/>
              </a:rPr>
              <a:t>Student Benefits</a:t>
            </a:r>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70" y="1325782"/>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panose="020F0502020204030204"/>
            </a:endParaRPr>
          </a:p>
        </p:txBody>
      </p:sp>
      <p:sp useBgFill="1">
        <p:nvSpPr>
          <p:cNvPr id="10" name="Rectangle 9" hidden="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panose="020F0502020204030204"/>
            </a:endParaRPr>
          </a:p>
        </p:txBody>
      </p:sp>
      <p:sp>
        <p:nvSpPr>
          <p:cNvPr id="4" name="TextBox 3">
            <a:extLst>
              <a:ext uri="{FF2B5EF4-FFF2-40B4-BE49-F238E27FC236}">
                <a16:creationId xmlns:a16="http://schemas.microsoft.com/office/drawing/2014/main" id="{6115ADBF-DB1E-955D-D3C2-843C777C2C8E}"/>
              </a:ext>
            </a:extLst>
          </p:cNvPr>
          <p:cNvSpPr txBox="1"/>
          <p:nvPr/>
        </p:nvSpPr>
        <p:spPr>
          <a:xfrm>
            <a:off x="429370" y="1700213"/>
            <a:ext cx="2520254" cy="1750219"/>
          </a:xfrm>
          <a:prstGeom prst="rect">
            <a:avLst/>
          </a:prstGeom>
        </p:spPr>
        <p:txBody>
          <a:bodyPr vert="horz" wrap="square" lIns="68580" tIns="34290" rIns="68580" bIns="34290" rtlCol="0" anchor="ctr">
            <a:normAutofit/>
          </a:bodyPr>
          <a:lstStyle/>
          <a:p>
            <a:pPr defTabSz="342900">
              <a:buClrTx/>
            </a:pPr>
            <a:endParaRPr lang="en-US" sz="8625" kern="1200">
              <a:solidFill>
                <a:prstClr val="black"/>
              </a:solidFill>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FF8A2DFB-C6CB-0EAF-0D05-1ECF24AB656F}"/>
              </a:ext>
            </a:extLst>
          </p:cNvPr>
          <p:cNvSpPr txBox="1"/>
          <p:nvPr/>
        </p:nvSpPr>
        <p:spPr>
          <a:xfrm>
            <a:off x="4572000" y="1700213"/>
            <a:ext cx="1400177" cy="1257300"/>
          </a:xfrm>
          <a:prstGeom prst="rect">
            <a:avLst/>
          </a:prstGeom>
        </p:spPr>
        <p:txBody>
          <a:bodyPr vert="horz" wrap="square" lIns="68580" tIns="34290" rIns="68580" bIns="34290" rtlCol="0" anchor="ctr">
            <a:normAutofit lnSpcReduction="10000"/>
          </a:bodyPr>
          <a:lstStyle/>
          <a:p>
            <a:pPr algn="r" defTabSz="342900">
              <a:buClrTx/>
            </a:pPr>
            <a:endParaRPr lang="en-US" sz="8625" kern="1200">
              <a:solidFill>
                <a:prstClr val="black"/>
              </a:solidFill>
              <a:latin typeface="Segoe UI" panose="020B0502040204020203" pitchFamily="34" charset="0"/>
              <a:ea typeface="+mn-ea"/>
              <a:cs typeface="Segoe UI" panose="020B0502040204020203" pitchFamily="34" charset="0"/>
            </a:endParaRPr>
          </a:p>
        </p:txBody>
      </p:sp>
      <p:sp>
        <p:nvSpPr>
          <p:cNvPr id="9" name="Content Placeholder 2">
            <a:extLst>
              <a:ext uri="{FF2B5EF4-FFF2-40B4-BE49-F238E27FC236}">
                <a16:creationId xmlns:a16="http://schemas.microsoft.com/office/drawing/2014/main" id="{62437F5B-D4BC-FAEA-CAFE-B7399C52D103}"/>
              </a:ext>
            </a:extLst>
          </p:cNvPr>
          <p:cNvSpPr txBox="1">
            <a:spLocks/>
          </p:cNvSpPr>
          <p:nvPr/>
        </p:nvSpPr>
        <p:spPr>
          <a:xfrm>
            <a:off x="2140708" y="1675370"/>
            <a:ext cx="4806924" cy="30188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8">
              <a:buClrTx/>
              <a:defRPr/>
            </a:pPr>
            <a:endParaRPr lang="en-US">
              <a:solidFill>
                <a:prstClr val="black"/>
              </a:solidFill>
              <a:latin typeface="Century Gothic" panose="020B0502020202020204" pitchFamily="34" charset="0"/>
            </a:endParaRPr>
          </a:p>
        </p:txBody>
      </p:sp>
      <p:sp>
        <p:nvSpPr>
          <p:cNvPr id="11" name="AutoShape 2" descr="Image result for paper icon">
            <a:extLst>
              <a:ext uri="{FF2B5EF4-FFF2-40B4-BE49-F238E27FC236}">
                <a16:creationId xmlns:a16="http://schemas.microsoft.com/office/drawing/2014/main" id="{16E27A8F-97F6-1F68-ED40-6AE3E4B257F1}"/>
              </a:ext>
            </a:extLst>
          </p:cNvPr>
          <p:cNvSpPr>
            <a:spLocks noChangeAspect="1" noChangeArrowheads="1"/>
          </p:cNvSpPr>
          <p:nvPr/>
        </p:nvSpPr>
        <p:spPr bwMode="auto">
          <a:xfrm>
            <a:off x="968260" y="1982935"/>
            <a:ext cx="152034" cy="1520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buClrTx/>
              <a:defRPr/>
            </a:pPr>
            <a:endParaRPr lang="en-US" sz="1800" kern="1200">
              <a:solidFill>
                <a:prstClr val="black"/>
              </a:solidFill>
              <a:latin typeface="Calibri" panose="020F0502020204030204"/>
              <a:ea typeface="+mn-ea"/>
              <a:cs typeface="+mn-cs"/>
            </a:endParaRPr>
          </a:p>
        </p:txBody>
      </p:sp>
      <p:sp>
        <p:nvSpPr>
          <p:cNvPr id="3" name="TextBox 2">
            <a:extLst>
              <a:ext uri="{FF2B5EF4-FFF2-40B4-BE49-F238E27FC236}">
                <a16:creationId xmlns:a16="http://schemas.microsoft.com/office/drawing/2014/main" id="{6483A40D-0267-F0F0-91AD-CE5842F63B63}"/>
              </a:ext>
            </a:extLst>
          </p:cNvPr>
          <p:cNvSpPr txBox="1"/>
          <p:nvPr/>
        </p:nvSpPr>
        <p:spPr>
          <a:xfrm>
            <a:off x="968260" y="1821657"/>
            <a:ext cx="7611384" cy="2607469"/>
          </a:xfrm>
          <a:prstGeom prst="rect">
            <a:avLst/>
          </a:prstGeom>
        </p:spPr>
        <p:txBody>
          <a:bodyPr vert="horz" wrap="square" lIns="68580" tIns="34290" rIns="68580" bIns="34290" rtlCol="0" anchor="ctr">
            <a:normAutofit/>
          </a:bodyPr>
          <a:lstStyle/>
          <a:p>
            <a:pPr algn="r" defTabSz="342900">
              <a:buClrTx/>
            </a:pPr>
            <a:endParaRPr lang="en-US" sz="8625" kern="1200">
              <a:solidFill>
                <a:prstClr val="black"/>
              </a:solidFill>
              <a:latin typeface="Segoe UI" panose="020B0502040204020203" pitchFamily="34" charset="0"/>
              <a:ea typeface="+mn-ea"/>
              <a:cs typeface="Segoe UI" panose="020B0502040204020203" pitchFamily="34" charset="0"/>
            </a:endParaRPr>
          </a:p>
        </p:txBody>
      </p:sp>
      <p:sp>
        <p:nvSpPr>
          <p:cNvPr id="6" name="TextBox 5">
            <a:extLst>
              <a:ext uri="{FF2B5EF4-FFF2-40B4-BE49-F238E27FC236}">
                <a16:creationId xmlns:a16="http://schemas.microsoft.com/office/drawing/2014/main" id="{F32EFD32-CA20-7738-6A63-592452819B1B}"/>
              </a:ext>
            </a:extLst>
          </p:cNvPr>
          <p:cNvSpPr txBox="1"/>
          <p:nvPr/>
        </p:nvSpPr>
        <p:spPr>
          <a:xfrm>
            <a:off x="1214438" y="1900237"/>
            <a:ext cx="3164681" cy="1414463"/>
          </a:xfrm>
          <a:prstGeom prst="rect">
            <a:avLst/>
          </a:prstGeom>
        </p:spPr>
        <p:txBody>
          <a:bodyPr vert="horz" wrap="square" lIns="68580" tIns="34290" rIns="68580" bIns="34290" rtlCol="0" anchor="ctr">
            <a:normAutofit/>
          </a:bodyPr>
          <a:lstStyle/>
          <a:p>
            <a:pPr algn="r" defTabSz="342900">
              <a:buClrTx/>
            </a:pPr>
            <a:endParaRPr lang="en-US" sz="8625" kern="1200">
              <a:solidFill>
                <a:prstClr val="black"/>
              </a:solidFill>
              <a:latin typeface="Segoe UI" panose="020B0502040204020203" pitchFamily="34" charset="0"/>
              <a:ea typeface="+mn-ea"/>
              <a:cs typeface="Segoe UI" panose="020B0502040204020203" pitchFamily="34" charset="0"/>
            </a:endParaRPr>
          </a:p>
        </p:txBody>
      </p:sp>
      <p:sp>
        <p:nvSpPr>
          <p:cNvPr id="8" name="TextBox 7">
            <a:extLst>
              <a:ext uri="{FF2B5EF4-FFF2-40B4-BE49-F238E27FC236}">
                <a16:creationId xmlns:a16="http://schemas.microsoft.com/office/drawing/2014/main" id="{79FDEA7F-13C8-7C53-0CA3-B08D129E2B1E}"/>
              </a:ext>
            </a:extLst>
          </p:cNvPr>
          <p:cNvSpPr txBox="1"/>
          <p:nvPr/>
        </p:nvSpPr>
        <p:spPr>
          <a:xfrm>
            <a:off x="485029" y="1418730"/>
            <a:ext cx="4791944" cy="3970318"/>
          </a:xfrm>
          <a:prstGeom prst="rect">
            <a:avLst/>
          </a:prstGeom>
          <a:noFill/>
        </p:spPr>
        <p:txBody>
          <a:bodyPr wrap="square" lIns="68580" tIns="34290" rIns="68580" bIns="34290" anchor="t">
            <a:spAutoFit/>
          </a:bodyPr>
          <a:lstStyle/>
          <a:p>
            <a:pPr marL="214313" indent="-214313" defTabSz="342900">
              <a:spcBef>
                <a:spcPts val="900"/>
              </a:spcBef>
              <a:buClrTx/>
              <a:buFont typeface="Arial" panose="020B0604020202020204" pitchFamily="34" charset="0"/>
              <a:buChar char="•"/>
            </a:pPr>
            <a:r>
              <a:rPr lang="en-US" sz="2100" kern="1200">
                <a:solidFill>
                  <a:prstClr val="black"/>
                </a:solidFill>
                <a:latin typeface="Segoe UI"/>
                <a:ea typeface="Calibri" panose="020F0502020204030204" pitchFamily="34" charset="0"/>
                <a:cs typeface="Segoe UI"/>
              </a:rPr>
              <a:t>Increased technical, interpersonal, and project management skills </a:t>
            </a:r>
          </a:p>
          <a:p>
            <a:pPr marL="214313" indent="-214313" defTabSz="342900">
              <a:spcBef>
                <a:spcPts val="900"/>
              </a:spcBef>
              <a:buClrTx/>
              <a:buFont typeface="Arial" panose="020B0604020202020204" pitchFamily="34" charset="0"/>
              <a:buChar char="•"/>
            </a:pPr>
            <a:r>
              <a:rPr lang="en-US" sz="2100" kern="1200">
                <a:solidFill>
                  <a:prstClr val="black"/>
                </a:solidFill>
                <a:latin typeface="Segoe UI"/>
                <a:ea typeface="Calibri" panose="020F0502020204030204" pitchFamily="34" charset="0"/>
                <a:cs typeface="Segoe UI"/>
              </a:rPr>
              <a:t>Increased capacity to address public health issues and promote health equity</a:t>
            </a:r>
          </a:p>
          <a:p>
            <a:pPr marL="214313" indent="-214313" defTabSz="342900">
              <a:spcBef>
                <a:spcPts val="900"/>
              </a:spcBef>
              <a:buClrTx/>
              <a:buFont typeface="Arial" panose="020B0604020202020204" pitchFamily="34" charset="0"/>
              <a:buChar char="•"/>
            </a:pPr>
            <a:r>
              <a:rPr lang="en-US" sz="2100" kern="1200">
                <a:solidFill>
                  <a:prstClr val="black"/>
                </a:solidFill>
                <a:latin typeface="Segoe UI"/>
                <a:ea typeface="Calibri" panose="020F0502020204030204" pitchFamily="34" charset="0"/>
                <a:cs typeface="Segoe UI"/>
              </a:rPr>
              <a:t>Enhanced preparedness and marketability for public health careers </a:t>
            </a:r>
            <a:endParaRPr lang="en-US" sz="2100" kern="1200">
              <a:solidFill>
                <a:prstClr val="black"/>
              </a:solidFill>
              <a:latin typeface="Segoe UI" panose="020B0502040204020203" pitchFamily="34" charset="0"/>
              <a:ea typeface="Calibri" panose="020F0502020204030204" pitchFamily="34" charset="0"/>
              <a:cs typeface="Segoe UI" panose="020B0502040204020203" pitchFamily="34" charset="0"/>
            </a:endParaRPr>
          </a:p>
          <a:p>
            <a:pPr marL="214313" indent="-214313" defTabSz="342900">
              <a:spcBef>
                <a:spcPts val="900"/>
              </a:spcBef>
              <a:buClrTx/>
              <a:buFont typeface="Arial" panose="020B0604020202020204" pitchFamily="34" charset="0"/>
              <a:buChar char="•"/>
            </a:pPr>
            <a:r>
              <a:rPr lang="en-US" sz="2100" kern="1200">
                <a:solidFill>
                  <a:prstClr val="black"/>
                </a:solidFill>
                <a:latin typeface="Segoe UI"/>
                <a:ea typeface="+mn-ea"/>
                <a:cs typeface="Segoe UI"/>
              </a:rPr>
              <a:t>New and strengthened relationships </a:t>
            </a:r>
          </a:p>
          <a:p>
            <a:pPr marL="214313" indent="-214313" defTabSz="342900">
              <a:spcBef>
                <a:spcPts val="900"/>
              </a:spcBef>
              <a:buClrTx/>
              <a:buFont typeface="Arial" panose="020B0604020202020204" pitchFamily="34" charset="0"/>
              <a:buChar char="•"/>
            </a:pPr>
            <a:r>
              <a:rPr lang="en-US" sz="2100" kern="1200">
                <a:solidFill>
                  <a:prstClr val="black"/>
                </a:solidFill>
                <a:latin typeface="Segoe UI"/>
                <a:ea typeface="+mn-ea"/>
                <a:cs typeface="Segoe UI"/>
              </a:rPr>
              <a:t>Community engagement</a:t>
            </a:r>
            <a:endParaRPr lang="en-US" sz="2100" kern="1200">
              <a:solidFill>
                <a:prstClr val="black"/>
              </a:solidFill>
              <a:latin typeface="Segoe UI" panose="020B0502040204020203" pitchFamily="34" charset="0"/>
              <a:ea typeface="+mn-ea"/>
              <a:cs typeface="Segoe UI" panose="020B0502040204020203" pitchFamily="34" charset="0"/>
            </a:endParaRPr>
          </a:p>
          <a:p>
            <a:pPr marL="557213" lvl="1" indent="-214313" defTabSz="342900">
              <a:buClrTx/>
              <a:buFont typeface="Arial" panose="020B0604020202020204" pitchFamily="34" charset="0"/>
              <a:buChar char="•"/>
            </a:pPr>
            <a:endParaRPr lang="en-US" sz="1350" kern="1200">
              <a:solidFill>
                <a:prstClr val="black"/>
              </a:solidFill>
              <a:latin typeface="Segoe UI" panose="020B0502040204020203" pitchFamily="34" charset="0"/>
              <a:ea typeface="+mn-ea"/>
              <a:cs typeface="Segoe UI" panose="020B0502040204020203" pitchFamily="34" charset="0"/>
            </a:endParaRPr>
          </a:p>
        </p:txBody>
      </p:sp>
      <p:sp>
        <p:nvSpPr>
          <p:cNvPr id="7" name="TextBox 6">
            <a:extLst>
              <a:ext uri="{FF2B5EF4-FFF2-40B4-BE49-F238E27FC236}">
                <a16:creationId xmlns:a16="http://schemas.microsoft.com/office/drawing/2014/main" id="{A00D74A9-E51F-7F1E-81BE-5F7F848C7C5B}"/>
              </a:ext>
            </a:extLst>
          </p:cNvPr>
          <p:cNvSpPr txBox="1"/>
          <p:nvPr/>
        </p:nvSpPr>
        <p:spPr>
          <a:xfrm>
            <a:off x="5557345" y="1675370"/>
            <a:ext cx="3101625" cy="3005125"/>
          </a:xfrm>
          <a:prstGeom prst="rect">
            <a:avLst/>
          </a:prstGeom>
        </p:spPr>
        <p:txBody>
          <a:bodyPr vert="horz" wrap="square" lIns="68580" tIns="34290" rIns="68580" bIns="34290" rtlCol="0" anchor="ctr">
            <a:normAutofit/>
          </a:bodyPr>
          <a:lstStyle/>
          <a:p>
            <a:pPr defTabSz="342900">
              <a:buClrTx/>
            </a:pPr>
            <a:r>
              <a:rPr lang="en-US" sz="1800" i="1" kern="1200">
                <a:solidFill>
                  <a:prstClr val="black"/>
                </a:solidFill>
                <a:latin typeface="Segoe UI" panose="020B0502040204020203" pitchFamily="34" charset="0"/>
                <a:ea typeface="Calibri" panose="020F0502020204030204" pitchFamily="34" charset="0"/>
                <a:cs typeface="Segoe UI" panose="020B0502040204020203" pitchFamily="34" charset="0"/>
              </a:rPr>
              <a:t>“[I will take away] Skills such as collaboration both with an internal team as well as with partner organizations, flexibility and setting realistic and feasible deadlines and timelines, and hard skills such as strengthening quantitative and qualitative skills</a:t>
            </a:r>
            <a:r>
              <a:rPr lang="en-US" sz="1800" kern="1200">
                <a:solidFill>
                  <a:prstClr val="black"/>
                </a:solidFill>
                <a:latin typeface="Segoe UI" panose="020B0502040204020203" pitchFamily="34" charset="0"/>
                <a:ea typeface="Calibri" panose="020F0502020204030204" pitchFamily="34" charset="0"/>
                <a:cs typeface="Segoe UI" panose="020B0502040204020203" pitchFamily="34" charset="0"/>
              </a:rPr>
              <a:t>.”</a:t>
            </a:r>
          </a:p>
          <a:p>
            <a:pPr defTabSz="342900">
              <a:buClrTx/>
            </a:pPr>
            <a:endParaRPr lang="en-US" sz="1050" kern="1200">
              <a:solidFill>
                <a:prstClr val="black"/>
              </a:solidFill>
              <a:latin typeface="Segoe UI" panose="020B0502040204020203" pitchFamily="34" charset="0"/>
              <a:ea typeface="Calibri" panose="020F0502020204030204" pitchFamily="34" charset="0"/>
              <a:cs typeface="Segoe UI" panose="020B0502040204020203" pitchFamily="34" charset="0"/>
            </a:endParaRPr>
          </a:p>
          <a:p>
            <a:pPr defTabSz="342900">
              <a:buClrTx/>
            </a:pPr>
            <a:r>
              <a:rPr lang="en-US" sz="1800" kern="1200">
                <a:solidFill>
                  <a:prstClr val="black"/>
                </a:solidFill>
                <a:latin typeface="Segoe UI" panose="020B0502040204020203" pitchFamily="34" charset="0"/>
                <a:ea typeface="Calibri" panose="020F0502020204030204" pitchFamily="34" charset="0"/>
                <a:cs typeface="Segoe UI" panose="020B0502040204020203" pitchFamily="34" charset="0"/>
              </a:rPr>
              <a:t>-Capstone Student</a:t>
            </a:r>
            <a:endParaRPr lang="en-US" sz="100" kern="1200">
              <a:solidFill>
                <a:prstClr val="black"/>
              </a:solidFill>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3269367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r">
          <a:defRPr sz="11500" dirty="0"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36ab9c4-3ed9-418b-b764-b0c808b86380">
      <UserInfo>
        <DisplayName>SBT Capstone Manuscript Members</DisplayName>
        <AccountId>135</AccountId>
        <AccountType/>
      </UserInfo>
    </SharedWithUsers>
    <TaxCatchAll xmlns="836ab9c4-3ed9-418b-b764-b0c808b86380" xsi:nil="true"/>
    <lcf76f155ced4ddcb4097134ff3c332f xmlns="fcde7376-a9e2-434c-8dda-24e69004d9f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9354E177AF7348AC529C8AAD4AA260" ma:contentTypeVersion="14" ma:contentTypeDescription="Create a new document." ma:contentTypeScope="" ma:versionID="ba314c5d9243a51b23b22da20eeff233">
  <xsd:schema xmlns:xsd="http://www.w3.org/2001/XMLSchema" xmlns:xs="http://www.w3.org/2001/XMLSchema" xmlns:p="http://schemas.microsoft.com/office/2006/metadata/properties" xmlns:ns2="fcde7376-a9e2-434c-8dda-24e69004d9fa" xmlns:ns3="836ab9c4-3ed9-418b-b764-b0c808b86380" targetNamespace="http://schemas.microsoft.com/office/2006/metadata/properties" ma:root="true" ma:fieldsID="412b25064f48eb08447af73b73af1d42" ns2:_="" ns3:_="">
    <xsd:import namespace="fcde7376-a9e2-434c-8dda-24e69004d9fa"/>
    <xsd:import namespace="836ab9c4-3ed9-418b-b764-b0c808b863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de7376-a9e2-434c-8dda-24e69004d9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6ab9c4-3ed9-418b-b764-b0c808b8638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b14bd03-9374-4149-9929-fde89df367a8}" ma:internalName="TaxCatchAll" ma:showField="CatchAllData" ma:web="836ab9c4-3ed9-418b-b764-b0c808b863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293533-ADDB-4AE6-B63E-14EE9BBC41BD}">
  <ds:schemaRefs>
    <ds:schemaRef ds:uri="836ab9c4-3ed9-418b-b764-b0c808b86380"/>
    <ds:schemaRef ds:uri="fcde7376-a9e2-434c-8dda-24e69004d9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D14499D-63A0-45D2-8C67-5939EB776232}">
  <ds:schemaRefs>
    <ds:schemaRef ds:uri="836ab9c4-3ed9-418b-b764-b0c808b86380"/>
    <ds:schemaRef ds:uri="fcde7376-a9e2-434c-8dda-24e69004d9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AE8046-BA56-4C31-888B-6EA65C5D81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10</Slides>
  <Notes>10</Notes>
  <HiddenSlides>0</HiddenSlide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1_Office Theme</vt:lpstr>
      <vt:lpstr>2_Office Theme</vt:lpstr>
      <vt:lpstr>A Master of Public Health Capstone Program: Impacts and Enduring Tensions </vt:lpstr>
      <vt:lpstr>History of Community-Engaged Scholarship in Health Behavior MPH Program</vt:lpstr>
      <vt:lpstr>Why Capstone instead of a master’s paper?</vt:lpstr>
      <vt:lpstr>Capstone is…</vt:lpstr>
      <vt:lpstr>Team Composition &amp; Supports</vt:lpstr>
      <vt:lpstr>PowerPoint Presentation</vt:lpstr>
      <vt:lpstr>PowerPoint Presentation</vt:lpstr>
      <vt:lpstr>Community Partner Benefits</vt:lpstr>
      <vt:lpstr>Student Benefits</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APHA Sample Poster Template</dc:title>
  <dc:creator>aphauser</dc:creator>
  <cp:revision>3</cp:revision>
  <cp:lastPrinted>2021-10-26T20:36:41Z</cp:lastPrinted>
  <dcterms:created xsi:type="dcterms:W3CDTF">2020-08-12T17:48:53Z</dcterms:created>
  <dcterms:modified xsi:type="dcterms:W3CDTF">2023-03-22T15:00:30Z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0x010100B99354E177AF7348AC529C8AAD4AA260</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