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84" r:id="rId5"/>
    <p:sldId id="282" r:id="rId6"/>
    <p:sldId id="286" r:id="rId7"/>
    <p:sldId id="278" r:id="rId8"/>
    <p:sldId id="280" r:id="rId9"/>
    <p:sldId id="285" r:id="rId10"/>
    <p:sldId id="287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2813B0-6FC6-144F-A2F4-FB9C0CD5AB12}">
          <p14:sldIdLst>
            <p14:sldId id="284"/>
            <p14:sldId id="282"/>
            <p14:sldId id="286"/>
            <p14:sldId id="278"/>
            <p14:sldId id="280"/>
            <p14:sldId id="285"/>
            <p14:sldId id="287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27BB89-FC5C-7D4E-B047-48038C6B8EE4}" v="21" dt="2023-03-22T02:19:05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78"/>
    <p:restoredTop sz="94696"/>
  </p:normalViewPr>
  <p:slideViewPr>
    <p:cSldViewPr snapToGrid="0" snapToObjects="1">
      <p:cViewPr varScale="1">
        <p:scale>
          <a:sx n="102" d="100"/>
          <a:sy n="102" d="100"/>
        </p:scale>
        <p:origin x="216" y="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232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0B0330-1ED3-7948-BE66-5EE2B63661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DB5CD-826B-FA4D-80C4-DCB0CBF52E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D3BC3-E8A6-2E45-8651-7C07CF151CF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F2C19-BC63-6B41-9900-8122F4F671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94B70-B521-3440-B5CE-BF72FBF84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CB81D-493A-F042-84FA-88059539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18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8C036-FB7E-0448-9C1D-7CB7BDDF08F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F5B6A-C186-D143-91F6-57344693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7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5A8C5EDA-24B5-0741-ACB5-FD2963A7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568036"/>
            <a:ext cx="11229085" cy="2732526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0E13BC2-FE3D-D741-92C1-85468157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401841"/>
            <a:ext cx="11229084" cy="1239431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E0C547-4417-664E-BCC6-F3A268490154}"/>
              </a:ext>
            </a:extLst>
          </p:cNvPr>
          <p:cNvSpPr/>
          <p:nvPr userDrawn="1"/>
        </p:nvSpPr>
        <p:spPr>
          <a:xfrm>
            <a:off x="-1" y="5167744"/>
            <a:ext cx="12192001" cy="169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55ADDC-EE74-C346-9B58-0A560E3D8490}"/>
              </a:ext>
            </a:extLst>
          </p:cNvPr>
          <p:cNvSpPr/>
          <p:nvPr userDrawn="1"/>
        </p:nvSpPr>
        <p:spPr>
          <a:xfrm>
            <a:off x="-2" y="5093421"/>
            <a:ext cx="12192001" cy="1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C377363-5EA7-A743-952C-997D397F1B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299" y="5660651"/>
            <a:ext cx="4011388" cy="70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9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0CFA1E-F52C-7347-AF20-A0F900F9E9BD}"/>
              </a:ext>
            </a:extLst>
          </p:cNvPr>
          <p:cNvSpPr/>
          <p:nvPr userDrawn="1"/>
        </p:nvSpPr>
        <p:spPr>
          <a:xfrm>
            <a:off x="0" y="0"/>
            <a:ext cx="110032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82D859-C11F-6742-8CAA-C1FD136F7B1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4F5DC4-F7BE-B843-A846-7A7A649D7D2B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FB429C-A4CD-8548-A953-15CC4E3591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64F10-C715-9244-9AC6-2C9BD4B2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2"/>
          </p:nvPr>
        </p:nvSpPr>
        <p:spPr>
          <a:xfrm>
            <a:off x="981484" y="1791487"/>
            <a:ext cx="5341827" cy="38992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  <a:lvl5pPr>
              <a:defRPr/>
            </a:lvl5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49D3CE-1A26-D447-A448-536EBC8E98F7}"/>
              </a:ext>
            </a:extLst>
          </p:cNvPr>
          <p:cNvGrpSpPr/>
          <p:nvPr userDrawn="1"/>
        </p:nvGrpSpPr>
        <p:grpSpPr>
          <a:xfrm>
            <a:off x="11003279" y="0"/>
            <a:ext cx="1188720" cy="1188720"/>
            <a:chOff x="5501640" y="0"/>
            <a:chExt cx="1188720" cy="11887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49D545-3192-AA42-BC57-9698D8D9243B}"/>
                </a:ext>
              </a:extLst>
            </p:cNvPr>
            <p:cNvSpPr/>
            <p:nvPr userDrawn="1"/>
          </p:nvSpPr>
          <p:spPr>
            <a:xfrm>
              <a:off x="5501640" y="0"/>
              <a:ext cx="1188720" cy="118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F1D66F15-B882-B64C-8A85-A97426F0C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72583" y="254363"/>
              <a:ext cx="1046833" cy="679994"/>
            </a:xfrm>
            <a:prstGeom prst="rect">
              <a:avLst/>
            </a:prstGeom>
          </p:spPr>
        </p:pic>
      </p:grp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111BC6F-70D9-B74E-A147-315F8556EE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EB2C4BB-C9ED-5742-A100-6B407D41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53701"/>
            <a:ext cx="9769612" cy="620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59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, Share,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0CFA1E-F52C-7347-AF20-A0F900F9E9BD}"/>
              </a:ext>
            </a:extLst>
          </p:cNvPr>
          <p:cNvSpPr/>
          <p:nvPr userDrawn="1"/>
        </p:nvSpPr>
        <p:spPr>
          <a:xfrm>
            <a:off x="0" y="0"/>
            <a:ext cx="110032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82D859-C11F-6742-8CAA-C1FD136F7B1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4F5DC4-F7BE-B843-A846-7A7A649D7D2B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FB429C-A4CD-8548-A953-15CC4E3591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64F10-C715-9244-9AC6-2C9BD4B2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981484" y="1791487"/>
            <a:ext cx="5341827" cy="3899250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dirty="0"/>
              <a:t>Know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Share</a:t>
            </a:r>
          </a:p>
          <a:p>
            <a:pPr lvl="0"/>
            <a:r>
              <a:rPr lang="en-US" dirty="0"/>
              <a:t>Do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49D3CE-1A26-D447-A448-536EBC8E98F7}"/>
              </a:ext>
            </a:extLst>
          </p:cNvPr>
          <p:cNvGrpSpPr/>
          <p:nvPr userDrawn="1"/>
        </p:nvGrpSpPr>
        <p:grpSpPr>
          <a:xfrm>
            <a:off x="11003279" y="0"/>
            <a:ext cx="1188720" cy="1188720"/>
            <a:chOff x="5501640" y="0"/>
            <a:chExt cx="1188720" cy="11887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49D545-3192-AA42-BC57-9698D8D9243B}"/>
                </a:ext>
              </a:extLst>
            </p:cNvPr>
            <p:cNvSpPr/>
            <p:nvPr userDrawn="1"/>
          </p:nvSpPr>
          <p:spPr>
            <a:xfrm>
              <a:off x="5501640" y="0"/>
              <a:ext cx="1188720" cy="118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F1D66F15-B882-B64C-8A85-A97426F0C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72583" y="254363"/>
              <a:ext cx="1046833" cy="679994"/>
            </a:xfrm>
            <a:prstGeom prst="rect">
              <a:avLst/>
            </a:prstGeom>
          </p:spPr>
        </p:pic>
      </p:grp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111BC6F-70D9-B74E-A147-315F8556EE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EB2C4BB-C9ED-5742-A100-6B407D413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253701"/>
            <a:ext cx="9769612" cy="620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Know, Share, Do</a:t>
            </a:r>
          </a:p>
        </p:txBody>
      </p:sp>
    </p:spTree>
    <p:extLst>
      <p:ext uri="{BB962C8B-B14F-4D97-AF65-F5344CB8AC3E}">
        <p14:creationId xmlns:p14="http://schemas.microsoft.com/office/powerpoint/2010/main" val="372756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2"/>
          </p:nvPr>
        </p:nvSpPr>
        <p:spPr>
          <a:xfrm>
            <a:off x="3703320" y="1714500"/>
            <a:ext cx="7985760" cy="39242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0ADF1-B8EF-7642-A4EF-70527152ABF5}"/>
              </a:ext>
            </a:extLst>
          </p:cNvPr>
          <p:cNvSpPr/>
          <p:nvPr userDrawn="1"/>
        </p:nvSpPr>
        <p:spPr>
          <a:xfrm>
            <a:off x="3200400" y="0"/>
            <a:ext cx="78028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C0101-9281-C049-BAE7-9D060EEB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320" y="253701"/>
            <a:ext cx="6569212" cy="620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C66C60-4659-5A40-B026-87CD18E519D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91D621-F91C-7D43-99F6-D1B09350066F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7CA7B32-F52F-9544-B7DC-905FB7BE83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9" r="38786"/>
          <a:stretch/>
        </p:blipFill>
        <p:spPr>
          <a:xfrm>
            <a:off x="0" y="0"/>
            <a:ext cx="3270422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709819D-F6F5-734F-BE5B-DBE09B82A42A}"/>
              </a:ext>
            </a:extLst>
          </p:cNvPr>
          <p:cNvGrpSpPr/>
          <p:nvPr userDrawn="1"/>
        </p:nvGrpSpPr>
        <p:grpSpPr>
          <a:xfrm>
            <a:off x="11003279" y="0"/>
            <a:ext cx="1188720" cy="1188720"/>
            <a:chOff x="5501640" y="0"/>
            <a:chExt cx="1188720" cy="11887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96138B-2CC4-7745-A0F6-35D5ECD04B5B}"/>
                </a:ext>
              </a:extLst>
            </p:cNvPr>
            <p:cNvSpPr/>
            <p:nvPr userDrawn="1"/>
          </p:nvSpPr>
          <p:spPr>
            <a:xfrm>
              <a:off x="5501640" y="0"/>
              <a:ext cx="1188720" cy="118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43628FD9-BEE8-4B4B-BB0E-78C63DB55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572583" y="254363"/>
              <a:ext cx="1046833" cy="679994"/>
            </a:xfrm>
            <a:prstGeom prst="rect">
              <a:avLst/>
            </a:prstGeom>
          </p:spPr>
        </p:pic>
      </p:grp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48EAD53F-E2E0-0747-BE50-497E943855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5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F36B6A-1D1D-D641-84FD-F34EAE465D73}"/>
              </a:ext>
            </a:extLst>
          </p:cNvPr>
          <p:cNvSpPr/>
          <p:nvPr userDrawn="1"/>
        </p:nvSpPr>
        <p:spPr>
          <a:xfrm>
            <a:off x="0" y="0"/>
            <a:ext cx="899160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2"/>
          </p:nvPr>
        </p:nvSpPr>
        <p:spPr>
          <a:xfrm>
            <a:off x="502920" y="1714500"/>
            <a:ext cx="7985760" cy="39242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0D8BD74-E0FF-F744-8A12-2845F046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53701"/>
            <a:ext cx="7985760" cy="620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12AA60-D7BD-1B48-A5F0-3315A389CC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9" r="38786"/>
          <a:stretch/>
        </p:blipFill>
        <p:spPr>
          <a:xfrm>
            <a:off x="8921578" y="0"/>
            <a:ext cx="3270422" cy="69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92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2919" y="2199190"/>
            <a:ext cx="5101273" cy="4155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7876E7-1B38-0B44-B134-11D40D46B1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E05C40-1377-6045-98D3-1361801A2C02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4FF116-3EAE-1D45-A4B8-F9E0F42606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D04562-D0D0-A44D-9397-C966DEA405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593363" y="2199190"/>
            <a:ext cx="5101273" cy="4155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A81F219C-1B1B-6F43-AB68-97EE3BC8EF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2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858A64F-42C3-6C49-A31F-68436957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82D1DF-8379-744D-A710-DB257FC7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" y="2199190"/>
            <a:ext cx="5101273" cy="4155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FCC09A-2D55-AA4A-8CED-9C2EA5A135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6E5CCC-CC0A-024C-8BC9-490EA9FC1FB7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7F2877-1544-D74C-9566-1FADCC5345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69FB3B-052F-7A41-9C5E-26EE4EF278D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23112" y="2211547"/>
            <a:ext cx="5101273" cy="4155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CBC432E-AEDF-404D-9C65-4C5B80953D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78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2919" y="2199190"/>
            <a:ext cx="5101273" cy="3405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E4B8A-A926-D04F-9D00-C476C71125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392EC-5E54-D744-B2A1-08A31D5BA3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1" r="16557"/>
          <a:stretch/>
        </p:blipFill>
        <p:spPr>
          <a:xfrm>
            <a:off x="6093203" y="0"/>
            <a:ext cx="6098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2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88689F-8346-BF40-ABBC-76436AE05D5B}"/>
              </a:ext>
            </a:extLst>
          </p:cNvPr>
          <p:cNvSpPr/>
          <p:nvPr userDrawn="1"/>
        </p:nvSpPr>
        <p:spPr>
          <a:xfrm>
            <a:off x="8991600" y="0"/>
            <a:ext cx="3200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DC3B044-024F-2148-BE1D-51CEDA7D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A0DB62-CB0F-0444-A628-1AE6C0386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" y="2199191"/>
            <a:ext cx="5101273" cy="3394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5E4175-8B93-1F41-B741-C394B55E9A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4249" r="18053" b="8138"/>
          <a:stretch/>
        </p:blipFill>
        <p:spPr>
          <a:xfrm>
            <a:off x="6186989" y="462636"/>
            <a:ext cx="5607062" cy="59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6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931920"/>
            <a:ext cx="11186160" cy="1706880"/>
          </a:xfrm>
        </p:spPr>
        <p:txBody>
          <a:bodyPr anchor="ctr">
            <a:noAutofit/>
          </a:bodyPr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3000"/>
            </a:lvl2pPr>
            <a:lvl3pPr marL="914400" indent="0" algn="ctr">
              <a:buNone/>
              <a:defRPr sz="3000"/>
            </a:lvl3pPr>
            <a:lvl4pPr marL="1371600" indent="0" algn="ctr">
              <a:buNone/>
              <a:defRPr sz="3000"/>
            </a:lvl4pPr>
            <a:lvl5pPr marL="1828800" indent="0" algn="ctr">
              <a:buNone/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BF3631-0E76-AF4A-BDE9-B48BBD3763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68"/>
          <a:stretch/>
        </p:blipFill>
        <p:spPr>
          <a:xfrm>
            <a:off x="0" y="0"/>
            <a:ext cx="12249665" cy="346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39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FE1A23-7010-4545-852D-5927AFED60BD}"/>
              </a:ext>
            </a:extLst>
          </p:cNvPr>
          <p:cNvSpPr/>
          <p:nvPr userDrawn="1"/>
        </p:nvSpPr>
        <p:spPr>
          <a:xfrm rot="16200000">
            <a:off x="4381500" y="-4381500"/>
            <a:ext cx="3429000" cy="121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1"/>
          <a:stretch/>
        </p:blipFill>
        <p:spPr>
          <a:xfrm>
            <a:off x="486032" y="462887"/>
            <a:ext cx="11252475" cy="589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6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5BA2C-810F-7B4A-9DD8-3C2291891AA9}"/>
              </a:ext>
            </a:extLst>
          </p:cNvPr>
          <p:cNvSpPr/>
          <p:nvPr userDrawn="1"/>
        </p:nvSpPr>
        <p:spPr>
          <a:xfrm rot="16200000">
            <a:off x="3512127" y="-3512128"/>
            <a:ext cx="5167743" cy="121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A6DD89-12F2-0D4E-BAA0-70D0A99AD50F}"/>
              </a:ext>
            </a:extLst>
          </p:cNvPr>
          <p:cNvSpPr/>
          <p:nvPr userDrawn="1"/>
        </p:nvSpPr>
        <p:spPr>
          <a:xfrm>
            <a:off x="-2" y="5093421"/>
            <a:ext cx="12192001" cy="1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B972F740-C034-4942-9F67-1C3D8FC5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568036"/>
            <a:ext cx="11229085" cy="2732526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DA69BE4-FC62-A64B-B8FA-EDCF7B6D8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401841"/>
            <a:ext cx="11229084" cy="1239431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C654C5F3-6F06-D246-85A4-0A6B35AF0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299" y="5657199"/>
            <a:ext cx="3997054" cy="70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7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7"/>
          <a:stretch/>
        </p:blipFill>
        <p:spPr>
          <a:xfrm>
            <a:off x="0" y="0"/>
            <a:ext cx="12252676" cy="69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63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085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3F9D-2533-2844-8155-13291185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AF70C7-1E9E-BA48-A61B-08B14FE61B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6D4CC-DE52-4048-AC50-3030CEEE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085ADE-B60F-3046-83A0-36760BCFB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" y="1282262"/>
            <a:ext cx="9769612" cy="432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4675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27EF04-7093-E84D-BADD-06ED74B1EFED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066BC06-2DD0-3247-8458-F7AAE11580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980" y="2888392"/>
            <a:ext cx="3950040" cy="1081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1837" y="2419350"/>
            <a:ext cx="5648325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20" y="2948382"/>
            <a:ext cx="5442742" cy="9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4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27EF04-7093-E84D-BADD-06ED74B1EFED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066BC06-2DD0-3247-8458-F7AAE11580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980" y="2888392"/>
            <a:ext cx="3950040" cy="1081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8050" y="2390775"/>
            <a:ext cx="5295900" cy="2076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20" y="2948382"/>
            <a:ext cx="5442742" cy="9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1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5424" y="2646947"/>
            <a:ext cx="6224308" cy="1576136"/>
          </a:xfrm>
        </p:spPr>
        <p:txBody>
          <a:bodyPr anchor="ctr">
            <a:noAutofit/>
          </a:bodyPr>
          <a:lstStyle>
            <a:lvl1pPr algn="l" font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DC0D6-0DF3-584E-9BD1-628F059B307F}"/>
              </a:ext>
            </a:extLst>
          </p:cNvPr>
          <p:cNvSpPr/>
          <p:nvPr userDrawn="1"/>
        </p:nvSpPr>
        <p:spPr>
          <a:xfrm>
            <a:off x="2400300" y="2646947"/>
            <a:ext cx="1600200" cy="1594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CD894702-783E-CE46-B064-F919EBF37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3112" y="3021530"/>
            <a:ext cx="1254576" cy="81493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14635A-33E2-9649-9F5E-B5E0A3297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5424" y="4549456"/>
            <a:ext cx="6224308" cy="1239431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39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5424" y="2646947"/>
            <a:ext cx="6224308" cy="1576136"/>
          </a:xfrm>
        </p:spPr>
        <p:txBody>
          <a:bodyPr anchor="ctr">
            <a:noAutofit/>
          </a:bodyPr>
          <a:lstStyle>
            <a:lvl1pPr algn="l" font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DC0D6-0DF3-584E-9BD1-628F059B307F}"/>
              </a:ext>
            </a:extLst>
          </p:cNvPr>
          <p:cNvSpPr/>
          <p:nvPr userDrawn="1"/>
        </p:nvSpPr>
        <p:spPr>
          <a:xfrm>
            <a:off x="2400300" y="2646947"/>
            <a:ext cx="1600200" cy="1594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CD894702-783E-CE46-B064-F919EBF37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3112" y="3021530"/>
            <a:ext cx="1254576" cy="81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4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277895"/>
            <a:ext cx="10180320" cy="2419576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005840" y="3809746"/>
            <a:ext cx="10180320" cy="1417368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3ECAEA-0967-2E4D-ADF5-3D32D4D511AE}"/>
              </a:ext>
            </a:extLst>
          </p:cNvPr>
          <p:cNvGrpSpPr/>
          <p:nvPr userDrawn="1"/>
        </p:nvGrpSpPr>
        <p:grpSpPr>
          <a:xfrm>
            <a:off x="3888377" y="0"/>
            <a:ext cx="4415246" cy="1149531"/>
            <a:chOff x="3888377" y="0"/>
            <a:chExt cx="4415246" cy="11495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8C6C45-97F8-B449-A111-801B3B44B89A}"/>
                </a:ext>
              </a:extLst>
            </p:cNvPr>
            <p:cNvSpPr/>
            <p:nvPr userDrawn="1"/>
          </p:nvSpPr>
          <p:spPr>
            <a:xfrm>
              <a:off x="3888377" y="0"/>
              <a:ext cx="4415246" cy="11495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CA56A32D-68C7-A14C-8743-381591F745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60759" y="247063"/>
              <a:ext cx="3670481" cy="644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102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277895"/>
            <a:ext cx="10180320" cy="2419576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005840" y="3809746"/>
            <a:ext cx="10180320" cy="1417368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33ED5-05E2-CD43-9A7D-6F8C4777F1A3}"/>
              </a:ext>
            </a:extLst>
          </p:cNvPr>
          <p:cNvGrpSpPr/>
          <p:nvPr userDrawn="1"/>
        </p:nvGrpSpPr>
        <p:grpSpPr>
          <a:xfrm>
            <a:off x="3888377" y="0"/>
            <a:ext cx="4415246" cy="1149531"/>
            <a:chOff x="3888377" y="0"/>
            <a:chExt cx="4415246" cy="11495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BCECF9-4935-3740-84A5-EFABC930BFFD}"/>
                </a:ext>
              </a:extLst>
            </p:cNvPr>
            <p:cNvSpPr/>
            <p:nvPr userDrawn="1"/>
          </p:nvSpPr>
          <p:spPr>
            <a:xfrm>
              <a:off x="3888377" y="0"/>
              <a:ext cx="4415246" cy="11495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964ED6BF-D575-7842-B7A8-03ACB61033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60759" y="247063"/>
              <a:ext cx="3670481" cy="644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153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12" y="1"/>
            <a:ext cx="762411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5300" y="1759602"/>
            <a:ext cx="5097780" cy="2423160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95300" y="4284041"/>
            <a:ext cx="5097780" cy="123943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5" r="25177"/>
          <a:stretch/>
        </p:blipFill>
        <p:spPr>
          <a:xfrm>
            <a:off x="7623706" y="0"/>
            <a:ext cx="4566411" cy="6858001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54A6762-151C-6C48-80A7-AF0C7C6CF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300" y="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5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02919" y="1714575"/>
            <a:ext cx="5341827" cy="389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levelv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462" y="686572"/>
            <a:ext cx="441608" cy="548640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524402D-B165-B142-8D8A-44B028C6B2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10271" y="1714500"/>
            <a:ext cx="5341827" cy="3921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levelv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3BE342-3836-3341-81C8-862F68AC2129}"/>
              </a:ext>
            </a:extLst>
          </p:cNvPr>
          <p:cNvSpPr/>
          <p:nvPr userDrawn="1"/>
        </p:nvSpPr>
        <p:spPr>
          <a:xfrm>
            <a:off x="0" y="0"/>
            <a:ext cx="110032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831B93-8F7A-0146-B29B-2866B87D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C7FE5F-8FE1-524D-8B1D-EA240D3FFF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9CFD57-94EB-0742-A60F-A5D3F89ADDC2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93F1A31-F1B7-324E-A1C2-C67B713A2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868332-B306-E041-98D3-1D604BD40F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898DA8-D108-B84A-856A-BB1BAD4B4926}"/>
              </a:ext>
            </a:extLst>
          </p:cNvPr>
          <p:cNvGrpSpPr/>
          <p:nvPr userDrawn="1"/>
        </p:nvGrpSpPr>
        <p:grpSpPr>
          <a:xfrm>
            <a:off x="11003279" y="0"/>
            <a:ext cx="1188720" cy="1188720"/>
            <a:chOff x="5501640" y="0"/>
            <a:chExt cx="1188720" cy="11887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1EA477-2E96-B748-993B-C4DF3F503B20}"/>
                </a:ext>
              </a:extLst>
            </p:cNvPr>
            <p:cNvSpPr/>
            <p:nvPr userDrawn="1"/>
          </p:nvSpPr>
          <p:spPr>
            <a:xfrm>
              <a:off x="5501640" y="0"/>
              <a:ext cx="1188720" cy="118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1E3FA20B-A66D-4142-9BB8-CB64C2D2A0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72583" y="254363"/>
              <a:ext cx="1046833" cy="679994"/>
            </a:xfrm>
            <a:prstGeom prst="rect">
              <a:avLst/>
            </a:prstGeom>
          </p:spPr>
        </p:pic>
      </p:grp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DFC4A8C-10D5-274F-A607-E0523A79C9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46ABCC-A007-8646-9C8E-4F96B5CF566B}"/>
              </a:ext>
            </a:extLst>
          </p:cNvPr>
          <p:cNvSpPr/>
          <p:nvPr userDrawn="1"/>
        </p:nvSpPr>
        <p:spPr>
          <a:xfrm>
            <a:off x="0" y="0"/>
            <a:ext cx="110032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02920" y="1714500"/>
            <a:ext cx="11186160" cy="39242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B269C8-6555-704C-87B8-FF6214A5A2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6379FD-5881-8248-9DBA-1CB285BC2B85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517F7B6-BB6C-0646-9A21-FFD4F04B0A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F6B42A-EE48-BE4A-B573-3F9B7A81661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D4E778-E7B5-364B-86D3-696C53A063C4}"/>
              </a:ext>
            </a:extLst>
          </p:cNvPr>
          <p:cNvGrpSpPr/>
          <p:nvPr userDrawn="1"/>
        </p:nvGrpSpPr>
        <p:grpSpPr>
          <a:xfrm>
            <a:off x="11003279" y="0"/>
            <a:ext cx="1188720" cy="1188720"/>
            <a:chOff x="5501640" y="0"/>
            <a:chExt cx="1188720" cy="11887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C85170-8E6D-E144-8312-FB0BB4F23314}"/>
                </a:ext>
              </a:extLst>
            </p:cNvPr>
            <p:cNvSpPr/>
            <p:nvPr userDrawn="1"/>
          </p:nvSpPr>
          <p:spPr>
            <a:xfrm>
              <a:off x="5501640" y="0"/>
              <a:ext cx="1188720" cy="118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D6EC363D-AA0D-9A40-96C8-26035139F8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72583" y="254363"/>
              <a:ext cx="1046833" cy="679994"/>
            </a:xfrm>
            <a:prstGeom prst="rect">
              <a:avLst/>
            </a:prstGeom>
          </p:spPr>
        </p:pic>
      </p:grp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0F06B4F8-66BE-1C47-8C76-2E4D749CBD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6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53701"/>
            <a:ext cx="9769612" cy="620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14500"/>
            <a:ext cx="11186160" cy="3897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1185" y="6115261"/>
            <a:ext cx="2743200" cy="232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13DE1-AFF1-EC4C-A399-F187F8B96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920" y="6115261"/>
            <a:ext cx="5102352" cy="232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5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661" r:id="rId3"/>
    <p:sldLayoutId id="2147483715" r:id="rId4"/>
    <p:sldLayoutId id="2147483684" r:id="rId5"/>
    <p:sldLayoutId id="2147483709" r:id="rId6"/>
    <p:sldLayoutId id="2147483687" r:id="rId7"/>
    <p:sldLayoutId id="2147483693" r:id="rId8"/>
    <p:sldLayoutId id="2147483702" r:id="rId9"/>
    <p:sldLayoutId id="2147483699" r:id="rId10"/>
    <p:sldLayoutId id="2147483717" r:id="rId11"/>
    <p:sldLayoutId id="2147483694" r:id="rId12"/>
    <p:sldLayoutId id="2147483704" r:id="rId13"/>
    <p:sldLayoutId id="2147483713" r:id="rId14"/>
    <p:sldLayoutId id="2147483712" r:id="rId15"/>
    <p:sldLayoutId id="2147483690" r:id="rId16"/>
    <p:sldLayoutId id="2147483686" r:id="rId17"/>
    <p:sldLayoutId id="2147483703" r:id="rId18"/>
    <p:sldLayoutId id="2147483685" r:id="rId19"/>
    <p:sldLayoutId id="2147483700" r:id="rId20"/>
    <p:sldLayoutId id="2147483714" r:id="rId21"/>
    <p:sldLayoutId id="2147483716" r:id="rId22"/>
    <p:sldLayoutId id="2147483706" r:id="rId23"/>
    <p:sldLayoutId id="2147483710" r:id="rId24"/>
  </p:sldLayoutIdLst>
  <p:txStyles>
    <p:titleStyle>
      <a:lvl1pPr algn="l" defTabSz="914400" rtl="0" eaLnBrk="1" fontAlgn="base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 userDrawn="1">
          <p15:clr>
            <a:srgbClr val="F26B43"/>
          </p15:clr>
        </p15:guide>
        <p15:guide id="2" pos="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65B05-3943-3045-81B5-F357A14C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57" y="1041275"/>
            <a:ext cx="11229085" cy="1836961"/>
          </a:xfrm>
        </p:spPr>
        <p:txBody>
          <a:bodyPr/>
          <a:lstStyle/>
          <a:p>
            <a:r>
              <a:rPr lang="en-US" dirty="0"/>
              <a:t>Prioritizing Partnerships &amp; Modeling Commitment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099E4-8D02-0D4A-AD9F-29A8B871B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458" y="2878236"/>
            <a:ext cx="11229084" cy="1239431"/>
          </a:xfrm>
        </p:spPr>
        <p:txBody>
          <a:bodyPr/>
          <a:lstStyle/>
          <a:p>
            <a:r>
              <a:rPr lang="en-US" dirty="0"/>
              <a:t>The Pulls and Pushes of Community Engaged Teaching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96EA6E2-A25C-7141-6286-0413D84C2F0E}"/>
              </a:ext>
            </a:extLst>
          </p:cNvPr>
          <p:cNvSpPr txBox="1">
            <a:spLocks/>
          </p:cNvSpPr>
          <p:nvPr/>
        </p:nvSpPr>
        <p:spPr>
          <a:xfrm>
            <a:off x="5273458" y="5357098"/>
            <a:ext cx="6918542" cy="1239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800" dirty="0">
                <a:solidFill>
                  <a:schemeClr val="bg1"/>
                </a:solidFill>
              </a:rPr>
              <a:t>Ryan Lavalley PhD, OTR/L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Assistant Professor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Division of Occupational Science &amp; Occupational Therapy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Department of Health Sciences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681BCB2-AB7A-AD18-AB44-00290C65E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822" y="3142134"/>
            <a:ext cx="1836962" cy="1836962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FCC4CFA-37B7-E5FE-D910-410F62775121}"/>
              </a:ext>
            </a:extLst>
          </p:cNvPr>
          <p:cNvSpPr txBox="1">
            <a:spLocks/>
          </p:cNvSpPr>
          <p:nvPr/>
        </p:nvSpPr>
        <p:spPr>
          <a:xfrm>
            <a:off x="5669238" y="4117667"/>
            <a:ext cx="4561584" cy="8614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The Community </a:t>
            </a:r>
          </a:p>
          <a:p>
            <a:pPr algn="r"/>
            <a:r>
              <a:rPr lang="en-US" dirty="0"/>
              <a:t>Practice Lab</a:t>
            </a:r>
          </a:p>
        </p:txBody>
      </p:sp>
    </p:spTree>
    <p:extLst>
      <p:ext uri="{BB962C8B-B14F-4D97-AF65-F5344CB8AC3E}">
        <p14:creationId xmlns:p14="http://schemas.microsoft.com/office/powerpoint/2010/main" val="238832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6088CB-4FB0-5A41-8C41-176FFE0AB2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03320" y="1301141"/>
            <a:ext cx="7985760" cy="5303158"/>
          </a:xfrm>
        </p:spPr>
        <p:txBody>
          <a:bodyPr>
            <a:normAutofit/>
          </a:bodyPr>
          <a:lstStyle/>
          <a:p>
            <a:r>
              <a:rPr lang="en-US" dirty="0"/>
              <a:t>Came to UNC in 2014 as a PhD Student</a:t>
            </a:r>
          </a:p>
          <a:p>
            <a:r>
              <a:rPr lang="en-US" dirty="0"/>
              <a:t>Began working as a Community OT</a:t>
            </a:r>
          </a:p>
          <a:p>
            <a:r>
              <a:rPr lang="en-US" dirty="0"/>
              <a:t>Developed partnerships across sectors:</a:t>
            </a:r>
          </a:p>
          <a:p>
            <a:pPr lvl="1"/>
            <a:r>
              <a:rPr lang="en-US" dirty="0"/>
              <a:t>Aging Advocacy</a:t>
            </a:r>
          </a:p>
          <a:p>
            <a:pPr lvl="1"/>
            <a:r>
              <a:rPr lang="en-US" dirty="0"/>
              <a:t>Home Repair Coalition</a:t>
            </a:r>
          </a:p>
          <a:p>
            <a:pPr lvl="1"/>
            <a:r>
              <a:rPr lang="en-US" dirty="0"/>
              <a:t>Affordable Housing Advocacy</a:t>
            </a:r>
          </a:p>
          <a:p>
            <a:r>
              <a:rPr lang="en-US" dirty="0"/>
              <a:t>Expanded partnerships as Post-Doc 2019-2021, began teaching MSOT Community Practice Course</a:t>
            </a:r>
          </a:p>
          <a:p>
            <a:r>
              <a:rPr lang="en-US" dirty="0"/>
              <a:t>Hired as faculty member and began CPL in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374F3-358B-3947-8304-406AB6EB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History</a:t>
            </a:r>
          </a:p>
        </p:txBody>
      </p:sp>
    </p:spTree>
    <p:extLst>
      <p:ext uri="{BB962C8B-B14F-4D97-AF65-F5344CB8AC3E}">
        <p14:creationId xmlns:p14="http://schemas.microsoft.com/office/powerpoint/2010/main" val="18482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D9D455-D6AF-4770-5620-99167AA42D3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03320" y="2127859"/>
            <a:ext cx="7985760" cy="39242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60% of my time is in community work</a:t>
            </a:r>
          </a:p>
          <a:p>
            <a:r>
              <a:rPr lang="en-US" dirty="0"/>
              <a:t>40% is teaching and faculty related commitments</a:t>
            </a:r>
          </a:p>
          <a:p>
            <a:endParaRPr lang="en-US" dirty="0"/>
          </a:p>
          <a:p>
            <a:r>
              <a:rPr lang="en-US" dirty="0"/>
              <a:t>The MSOT Community Practice Course is one semester </a:t>
            </a:r>
            <a:r>
              <a:rPr lang="en-US"/>
              <a:t>for objectives.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Historical OT Context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C17541-599A-FC32-1B84-CA9AD368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Context</a:t>
            </a:r>
          </a:p>
        </p:txBody>
      </p:sp>
    </p:spTree>
    <p:extLst>
      <p:ext uri="{BB962C8B-B14F-4D97-AF65-F5344CB8AC3E}">
        <p14:creationId xmlns:p14="http://schemas.microsoft.com/office/powerpoint/2010/main" val="389621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CBCD-AA7D-4740-9184-20AF230AA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2409172"/>
            <a:ext cx="10180320" cy="2039655"/>
          </a:xfrm>
        </p:spPr>
        <p:txBody>
          <a:bodyPr>
            <a:normAutofit/>
          </a:bodyPr>
          <a:lstStyle/>
          <a:p>
            <a:r>
              <a:rPr lang="en-US" sz="4800" dirty="0"/>
              <a:t>Our Sustained</a:t>
            </a:r>
            <a:br>
              <a:rPr lang="en-US" sz="4800" dirty="0"/>
            </a:br>
            <a:r>
              <a:rPr lang="en-US" sz="4800" dirty="0"/>
              <a:t>Partners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03028D4-BC3F-D6CA-8A0C-81A681199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93" y="4524189"/>
            <a:ext cx="4079310" cy="2039655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297CC670-3C2A-1430-D0AF-2970C20CA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2" y="3636233"/>
            <a:ext cx="2927611" cy="2927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57980B-0AC8-7B7A-F1AB-23D4014BD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691" y="4621853"/>
            <a:ext cx="3260942" cy="1464405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C60EBA2-291F-8426-5CC8-47BE96D23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299" y="1010451"/>
            <a:ext cx="2416007" cy="3222915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C246A29A-1E7D-8B59-1B55-F39DC55A9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91" y="1287970"/>
            <a:ext cx="3881528" cy="160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8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81DC4E-EE4F-E2DA-C3F2-FA2364342F0C}"/>
              </a:ext>
            </a:extLst>
          </p:cNvPr>
          <p:cNvSpPr/>
          <p:nvPr/>
        </p:nvSpPr>
        <p:spPr>
          <a:xfrm>
            <a:off x="0" y="1189973"/>
            <a:ext cx="6096000" cy="5668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B63D92-0EA3-854C-A1CF-6F26834431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2606" y="1615858"/>
            <a:ext cx="5341827" cy="4988441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Benefits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Faculty member is intimately aware of the context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Projects can be developed prior to student involvement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Groundwork can be set for students to have more impact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Projects can build on each other through faculty </a:t>
            </a:r>
            <a:r>
              <a:rPr lang="en-US" dirty="0" err="1">
                <a:solidFill>
                  <a:schemeClr val="bg1"/>
                </a:solidFill>
              </a:rPr>
              <a:t>carrythrough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88599-1D78-074A-98D5-2891F9F0ABC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10271" y="1615858"/>
            <a:ext cx="5341827" cy="4988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Challenges</a:t>
            </a:r>
          </a:p>
          <a:p>
            <a:r>
              <a:rPr lang="en-US" dirty="0"/>
              <a:t>Students must jump into the current</a:t>
            </a:r>
          </a:p>
          <a:p>
            <a:r>
              <a:rPr lang="en-US" dirty="0"/>
              <a:t>Faculty time is required</a:t>
            </a:r>
          </a:p>
          <a:p>
            <a:r>
              <a:rPr lang="en-US" dirty="0"/>
              <a:t>Students don’t get as much control or independence</a:t>
            </a:r>
          </a:p>
          <a:p>
            <a:r>
              <a:rPr lang="en-US" dirty="0"/>
              <a:t>Partners may not accommodate student timeline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6321E5-02B9-6D4F-9068-BD9F31283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Sustained Partnerships</a:t>
            </a:r>
          </a:p>
        </p:txBody>
      </p:sp>
    </p:spTree>
    <p:extLst>
      <p:ext uri="{BB962C8B-B14F-4D97-AF65-F5344CB8AC3E}">
        <p14:creationId xmlns:p14="http://schemas.microsoft.com/office/powerpoint/2010/main" val="60829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0EF7B0-8CD8-D2A5-891E-7552CB4BA8D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42331" y="1441244"/>
            <a:ext cx="11748758" cy="112659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F23E593-A7A0-6687-C6F2-C13C2E40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Less Sustained Partnerships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C8540B-B2DD-C02A-916F-2EB8E85CF366}"/>
              </a:ext>
            </a:extLst>
          </p:cNvPr>
          <p:cNvSpPr/>
          <p:nvPr/>
        </p:nvSpPr>
        <p:spPr>
          <a:xfrm>
            <a:off x="2242158" y="1409188"/>
            <a:ext cx="1077239" cy="620404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B51D15-22B3-FCD8-3F80-E680ECC0E520}"/>
              </a:ext>
            </a:extLst>
          </p:cNvPr>
          <p:cNvSpPr/>
          <p:nvPr/>
        </p:nvSpPr>
        <p:spPr>
          <a:xfrm>
            <a:off x="2457190" y="1944271"/>
            <a:ext cx="1315233" cy="620404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006320-F626-7EE7-BF77-59E50112284C}"/>
              </a:ext>
            </a:extLst>
          </p:cNvPr>
          <p:cNvSpPr/>
          <p:nvPr/>
        </p:nvSpPr>
        <p:spPr>
          <a:xfrm>
            <a:off x="6226231" y="1944271"/>
            <a:ext cx="1627588" cy="620404"/>
          </a:xfrm>
          <a:prstGeom prst="ellipse">
            <a:avLst/>
          </a:prstGeom>
          <a:noFill/>
          <a:ln w="762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7BDD0A-163F-1C67-3229-545E5658EB3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2705" y="2818356"/>
            <a:ext cx="10888010" cy="37859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Unique settings and organizations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Practitioners in orgs were greatly helpful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Often contributed to specific issues</a:t>
            </a:r>
          </a:p>
          <a:p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Organizational follow through was unclear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Students weren’t sure how impactful they were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Org energy was a lot for student experience</a:t>
            </a:r>
          </a:p>
          <a:p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8E33AC-CD3D-E7A8-5654-195F547ECF42}"/>
              </a:ext>
            </a:extLst>
          </p:cNvPr>
          <p:cNvSpPr/>
          <p:nvPr/>
        </p:nvSpPr>
        <p:spPr>
          <a:xfrm>
            <a:off x="161543" y="1409188"/>
            <a:ext cx="2180823" cy="620404"/>
          </a:xfrm>
          <a:prstGeom prst="ellipse">
            <a:avLst/>
          </a:prstGeom>
          <a:noFill/>
          <a:ln w="762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9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CFEF89-FF8E-9B0A-CDF6-489DDFFAB8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19" y="1714574"/>
            <a:ext cx="11284073" cy="4473283"/>
          </a:xfrm>
        </p:spPr>
        <p:txBody>
          <a:bodyPr/>
          <a:lstStyle/>
          <a:p>
            <a:r>
              <a:rPr lang="en-US" dirty="0"/>
              <a:t>Prioritizing partner impact contributes to student experience</a:t>
            </a:r>
          </a:p>
          <a:p>
            <a:r>
              <a:rPr lang="en-US" dirty="0"/>
              <a:t>Centering partner needs in a sustained way, builds momentum that excites students</a:t>
            </a:r>
          </a:p>
          <a:p>
            <a:r>
              <a:rPr lang="en-US" dirty="0"/>
              <a:t>Students feel like the work is “real” and see a realistic process</a:t>
            </a:r>
          </a:p>
          <a:p>
            <a:r>
              <a:rPr lang="en-US" dirty="0"/>
              <a:t>Partners see more long-term benefits that outweigh student management burden</a:t>
            </a:r>
          </a:p>
          <a:p>
            <a:r>
              <a:rPr lang="en-US" dirty="0"/>
              <a:t>Partners don’t feel like a “lab” for students to practice in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957D06-DD66-78EF-4F08-8EBA35C3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55888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BC037C9-9DE9-F930-AA9C-536A6BC68C09}"/>
              </a:ext>
            </a:extLst>
          </p:cNvPr>
          <p:cNvSpPr txBox="1">
            <a:spLocks/>
          </p:cNvSpPr>
          <p:nvPr/>
        </p:nvSpPr>
        <p:spPr>
          <a:xfrm>
            <a:off x="3707703" y="4530381"/>
            <a:ext cx="5849655" cy="133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800" dirty="0" err="1">
                <a:solidFill>
                  <a:schemeClr val="bg1"/>
                </a:solidFill>
              </a:rPr>
              <a:t>ryan_lavalley@med.unc.edu</a:t>
            </a:r>
            <a:endParaRPr lang="en-US" sz="3800" dirty="0">
              <a:solidFill>
                <a:schemeClr val="bg1"/>
              </a:solidFill>
            </a:endParaRPr>
          </a:p>
          <a:p>
            <a:pPr algn="ctr"/>
            <a:r>
              <a:rPr lang="en-US" sz="3800" dirty="0">
                <a:solidFill>
                  <a:schemeClr val="bg1"/>
                </a:solidFill>
              </a:rPr>
              <a:t>https://go.unc.edu/cpl</a:t>
            </a:r>
          </a:p>
          <a:p>
            <a:pPr algn="ctr"/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76E40-A475-AB49-B9E7-472965F1DB23}"/>
              </a:ext>
            </a:extLst>
          </p:cNvPr>
          <p:cNvSpPr txBox="1">
            <a:spLocks/>
          </p:cNvSpPr>
          <p:nvPr/>
        </p:nvSpPr>
        <p:spPr>
          <a:xfrm>
            <a:off x="3171172" y="995819"/>
            <a:ext cx="5849655" cy="133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800" dirty="0">
                <a:solidFill>
                  <a:schemeClr val="bg1"/>
                </a:solidFill>
              </a:rPr>
              <a:t>Thank you! </a:t>
            </a:r>
          </a:p>
          <a:p>
            <a:pPr algn="ctr"/>
            <a:r>
              <a:rPr lang="en-US" sz="3800" dirty="0">
                <a:solidFill>
                  <a:schemeClr val="bg1"/>
                </a:solidFill>
              </a:rPr>
              <a:t>Discussion?</a:t>
            </a:r>
          </a:p>
        </p:txBody>
      </p:sp>
    </p:spTree>
    <p:extLst>
      <p:ext uri="{BB962C8B-B14F-4D97-AF65-F5344CB8AC3E}">
        <p14:creationId xmlns:p14="http://schemas.microsoft.com/office/powerpoint/2010/main" val="7505610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C Expanded">
      <a:dk1>
        <a:srgbClr val="13284B"/>
      </a:dk1>
      <a:lt1>
        <a:srgbClr val="FFFFFF"/>
      </a:lt1>
      <a:dk2>
        <a:srgbClr val="000000"/>
      </a:dk2>
      <a:lt2>
        <a:srgbClr val="E1E1E1"/>
      </a:lt2>
      <a:accent1>
        <a:srgbClr val="4B9CD3"/>
      </a:accent1>
      <a:accent2>
        <a:srgbClr val="13294B"/>
      </a:accent2>
      <a:accent3>
        <a:srgbClr val="5958CA"/>
      </a:accent3>
      <a:accent4>
        <a:srgbClr val="E52820"/>
      </a:accent4>
      <a:accent5>
        <a:srgbClr val="FFD200"/>
      </a:accent5>
      <a:accent6>
        <a:srgbClr val="46A549"/>
      </a:accent6>
      <a:hlink>
        <a:srgbClr val="007FAE"/>
      </a:hlink>
      <a:folHlink>
        <a:srgbClr val="007FA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37D2BB9ED0024F9A3C781929BD30AD" ma:contentTypeVersion="16" ma:contentTypeDescription="Create a new document." ma:contentTypeScope="" ma:versionID="e5f45e0b399c27999aa7d9228737ddf7">
  <xsd:schema xmlns:xsd="http://www.w3.org/2001/XMLSchema" xmlns:xs="http://www.w3.org/2001/XMLSchema" xmlns:p="http://schemas.microsoft.com/office/2006/metadata/properties" xmlns:ns2="f548fea2-3e31-4a61-b971-7e1f75d386d2" xmlns:ns3="1fafb040-835c-4fa4-8794-f82442095758" targetNamespace="http://schemas.microsoft.com/office/2006/metadata/properties" ma:root="true" ma:fieldsID="66f059f3cd445be22fe1bd32e1d82f62" ns2:_="" ns3:_="">
    <xsd:import namespace="f548fea2-3e31-4a61-b971-7e1f75d386d2"/>
    <xsd:import namespace="1fafb040-835c-4fa4-8794-f824420957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8fea2-3e31-4a61-b971-7e1f75d386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3fdc6da-32ca-4a2b-983e-32d6a4a8ae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fb040-835c-4fa4-8794-f8244209575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f2c7f5-ea06-468d-972e-6611e1bd3f44}" ma:internalName="TaxCatchAll" ma:showField="CatchAllData" ma:web="1fafb040-835c-4fa4-8794-f824420957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afb040-835c-4fa4-8794-f82442095758" xsi:nil="true"/>
    <lcf76f155ced4ddcb4097134ff3c332f xmlns="f548fea2-3e31-4a61-b971-7e1f75d386d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75C14C-FBDC-4959-9637-E05109B654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48fea2-3e31-4a61-b971-7e1f75d386d2"/>
    <ds:schemaRef ds:uri="1fafb040-835c-4fa4-8794-f824420957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2684F3-34BA-445D-A4A1-1AB59312E31E}">
  <ds:schemaRefs>
    <ds:schemaRef ds:uri="http://schemas.microsoft.com/office/2006/metadata/properties"/>
    <ds:schemaRef ds:uri="http://schemas.microsoft.com/office/infopath/2007/PartnerControls"/>
    <ds:schemaRef ds:uri="1fafb040-835c-4fa4-8794-f82442095758"/>
    <ds:schemaRef ds:uri="f548fea2-3e31-4a61-b971-7e1f75d386d2"/>
  </ds:schemaRefs>
</ds:datastoreItem>
</file>

<file path=customXml/itemProps3.xml><?xml version="1.0" encoding="utf-8"?>
<ds:datastoreItem xmlns:ds="http://schemas.openxmlformats.org/officeDocument/2006/customXml" ds:itemID="{005E4D7A-48B2-4BE3-A909-188EEBF20D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9519</TotalTime>
  <Words>308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Custom Design</vt:lpstr>
      <vt:lpstr>Prioritizing Partnerships &amp; Modeling Commitment</vt:lpstr>
      <vt:lpstr>My History</vt:lpstr>
      <vt:lpstr>My Context</vt:lpstr>
      <vt:lpstr>Our Sustained Partners</vt:lpstr>
      <vt:lpstr>Sustained Partnerships</vt:lpstr>
      <vt:lpstr>Other Less Sustained Partnerships</vt:lpstr>
      <vt:lpstr>Lessons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Jacobs, Andrew</dc:creator>
  <cp:lastModifiedBy>Lavalley, Ryan</cp:lastModifiedBy>
  <cp:revision>107</cp:revision>
  <cp:lastPrinted>2021-04-13T16:37:07Z</cp:lastPrinted>
  <dcterms:created xsi:type="dcterms:W3CDTF">2018-12-12T18:27:48Z</dcterms:created>
  <dcterms:modified xsi:type="dcterms:W3CDTF">2023-03-22T17:09:06Z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0x0101007C37D2BB9ED0024F9A3C781929BD30AD</vt:lpwstr>
  </property>
</Properties>
</file>