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4" r:id="rId1"/>
  </p:sldMasterIdLst>
  <p:notesMasterIdLst>
    <p:notesMasterId r:id="rId18"/>
  </p:notesMasterIdLst>
  <p:sldIdLst>
    <p:sldId id="256" r:id="rId2"/>
    <p:sldId id="259" r:id="rId3"/>
    <p:sldId id="261" r:id="rId4"/>
    <p:sldId id="262" r:id="rId5"/>
    <p:sldId id="264" r:id="rId6"/>
    <p:sldId id="265" r:id="rId7"/>
    <p:sldId id="277" r:id="rId8"/>
    <p:sldId id="278" r:id="rId9"/>
    <p:sldId id="280" r:id="rId10"/>
    <p:sldId id="281" r:id="rId11"/>
    <p:sldId id="282" r:id="rId12"/>
    <p:sldId id="279" r:id="rId13"/>
    <p:sldId id="268" r:id="rId14"/>
    <p:sldId id="269" r:id="rId15"/>
    <p:sldId id="283" r:id="rId16"/>
    <p:sldId id="26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77627-FA8F-17F0-87CA-710F2BAC979E}" v="5" dt="2023-03-22T18:08:06.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0"/>
    <p:restoredTop sz="94921"/>
  </p:normalViewPr>
  <p:slideViewPr>
    <p:cSldViewPr snapToGrid="0">
      <p:cViewPr varScale="1">
        <p:scale>
          <a:sx n="115" d="100"/>
          <a:sy n="115" d="100"/>
        </p:scale>
        <p:origin x="7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ndoza, Christine Isabelle" userId="S::ctine987@ad.unc.edu::6940f94e-6597-41b3-84ff-5c0366e1c948" providerId="AD" clId="Web-{2FE77627-FA8F-17F0-87CA-710F2BAC979E}"/>
    <pc:docChg chg="modSld">
      <pc:chgData name="Mendoza, Christine Isabelle" userId="S::ctine987@ad.unc.edu::6940f94e-6597-41b3-84ff-5c0366e1c948" providerId="AD" clId="Web-{2FE77627-FA8F-17F0-87CA-710F2BAC979E}" dt="2023-03-22T18:08:05.527" v="3" actId="20577"/>
      <pc:docMkLst>
        <pc:docMk/>
      </pc:docMkLst>
      <pc:sldChg chg="modSp">
        <pc:chgData name="Mendoza, Christine Isabelle" userId="S::ctine987@ad.unc.edu::6940f94e-6597-41b3-84ff-5c0366e1c948" providerId="AD" clId="Web-{2FE77627-FA8F-17F0-87CA-710F2BAC979E}" dt="2023-03-22T18:08:05.527" v="3" actId="20577"/>
        <pc:sldMkLst>
          <pc:docMk/>
          <pc:sldMk cId="4227390207" sldId="265"/>
        </pc:sldMkLst>
        <pc:spChg chg="mod">
          <ac:chgData name="Mendoza, Christine Isabelle" userId="S::ctine987@ad.unc.edu::6940f94e-6597-41b3-84ff-5c0366e1c948" providerId="AD" clId="Web-{2FE77627-FA8F-17F0-87CA-710F2BAC979E}" dt="2023-03-22T18:08:05.527" v="3" actId="20577"/>
          <ac:spMkLst>
            <pc:docMk/>
            <pc:sldMk cId="4227390207" sldId="265"/>
            <ac:spMk id="2" creationId="{6FCBB0AA-F71B-D764-9DFA-D8571FA5A051}"/>
          </ac:spMkLst>
        </pc:spChg>
      </pc:sldChg>
      <pc:sldChg chg="modSp">
        <pc:chgData name="Mendoza, Christine Isabelle" userId="S::ctine987@ad.unc.edu::6940f94e-6597-41b3-84ff-5c0366e1c948" providerId="AD" clId="Web-{2FE77627-FA8F-17F0-87CA-710F2BAC979E}" dt="2023-03-22T18:07:24.526" v="2" actId="20577"/>
        <pc:sldMkLst>
          <pc:docMk/>
          <pc:sldMk cId="1969461046" sldId="282"/>
        </pc:sldMkLst>
        <pc:spChg chg="mod">
          <ac:chgData name="Mendoza, Christine Isabelle" userId="S::ctine987@ad.unc.edu::6940f94e-6597-41b3-84ff-5c0366e1c948" providerId="AD" clId="Web-{2FE77627-FA8F-17F0-87CA-710F2BAC979E}" dt="2023-03-22T18:07:24.526" v="2" actId="20577"/>
          <ac:spMkLst>
            <pc:docMk/>
            <pc:sldMk cId="1969461046" sldId="282"/>
            <ac:spMk id="2" creationId="{6FCBB0AA-F71B-D764-9DFA-D8571FA5A051}"/>
          </ac:spMkLst>
        </pc:spChg>
      </pc:sldChg>
    </pc:docChg>
  </pc:docChgLst>
  <pc:docChgLst>
    <pc:chgData name="Mendoza, Christine Isabelle" userId="S::ctine987@ad.unc.edu::6940f94e-6597-41b3-84ff-5c0366e1c948" providerId="AD" clId="Web-{31D5E67E-FF29-92DE-21E2-0E352980BE57}"/>
    <pc:docChg chg="modSld">
      <pc:chgData name="Mendoza, Christine Isabelle" userId="S::ctine987@ad.unc.edu::6940f94e-6597-41b3-84ff-5c0366e1c948" providerId="AD" clId="Web-{31D5E67E-FF29-92DE-21E2-0E352980BE57}" dt="2023-03-24T04:07:17.929" v="35"/>
      <pc:docMkLst>
        <pc:docMk/>
      </pc:docMkLst>
      <pc:sldChg chg="modNotes">
        <pc:chgData name="Mendoza, Christine Isabelle" userId="S::ctine987@ad.unc.edu::6940f94e-6597-41b3-84ff-5c0366e1c948" providerId="AD" clId="Web-{31D5E67E-FF29-92DE-21E2-0E352980BE57}" dt="2023-03-24T04:07:17.929" v="35"/>
        <pc:sldMkLst>
          <pc:docMk/>
          <pc:sldMk cId="2524258453"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117C33-117D-8942-87B6-11DCFF1023DC}"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814D5-69AC-9047-AB41-E6D21E543E2D}" type="slidenum">
              <a:rPr lang="en-US" smtClean="0"/>
              <a:t>‹#›</a:t>
            </a:fld>
            <a:endParaRPr lang="en-US"/>
          </a:p>
        </p:txBody>
      </p:sp>
    </p:spTree>
    <p:extLst>
      <p:ext uri="{BB962C8B-B14F-4D97-AF65-F5344CB8AC3E}">
        <p14:creationId xmlns:p14="http://schemas.microsoft.com/office/powerpoint/2010/main" val="38302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A6814D5-69AC-9047-AB41-E6D21E543E2D}" type="slidenum">
              <a:rPr lang="en-US" smtClean="0"/>
              <a:t>1</a:t>
            </a:fld>
            <a:endParaRPr lang="en-US"/>
          </a:p>
        </p:txBody>
      </p:sp>
    </p:spTree>
    <p:extLst>
      <p:ext uri="{BB962C8B-B14F-4D97-AF65-F5344CB8AC3E}">
        <p14:creationId xmlns:p14="http://schemas.microsoft.com/office/powerpoint/2010/main" val="345292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814D5-69AC-9047-AB41-E6D21E543E2D}" type="slidenum">
              <a:rPr lang="en-US" smtClean="0"/>
              <a:t>11</a:t>
            </a:fld>
            <a:endParaRPr lang="en-US"/>
          </a:p>
        </p:txBody>
      </p:sp>
    </p:spTree>
    <p:extLst>
      <p:ext uri="{BB962C8B-B14F-4D97-AF65-F5344CB8AC3E}">
        <p14:creationId xmlns:p14="http://schemas.microsoft.com/office/powerpoint/2010/main" val="2480407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814D5-69AC-9047-AB41-E6D21E543E2D}" type="slidenum">
              <a:rPr lang="en-US" smtClean="0"/>
              <a:t>12</a:t>
            </a:fld>
            <a:endParaRPr lang="en-US"/>
          </a:p>
        </p:txBody>
      </p:sp>
    </p:spTree>
    <p:extLst>
      <p:ext uri="{BB962C8B-B14F-4D97-AF65-F5344CB8AC3E}">
        <p14:creationId xmlns:p14="http://schemas.microsoft.com/office/powerpoint/2010/main" val="117075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814D5-69AC-9047-AB41-E6D21E543E2D}" type="slidenum">
              <a:rPr lang="en-US" smtClean="0"/>
              <a:t>13</a:t>
            </a:fld>
            <a:endParaRPr lang="en-US"/>
          </a:p>
        </p:txBody>
      </p:sp>
    </p:spTree>
    <p:extLst>
      <p:ext uri="{BB962C8B-B14F-4D97-AF65-F5344CB8AC3E}">
        <p14:creationId xmlns:p14="http://schemas.microsoft.com/office/powerpoint/2010/main" val="1991509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814D5-69AC-9047-AB41-E6D21E543E2D}" type="slidenum">
              <a:rPr lang="en-US" smtClean="0"/>
              <a:t>15</a:t>
            </a:fld>
            <a:endParaRPr lang="en-US"/>
          </a:p>
        </p:txBody>
      </p:sp>
    </p:spTree>
    <p:extLst>
      <p:ext uri="{BB962C8B-B14F-4D97-AF65-F5344CB8AC3E}">
        <p14:creationId xmlns:p14="http://schemas.microsoft.com/office/powerpoint/2010/main" val="280882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cfe.unc.edu</a:t>
            </a:r>
            <a:r>
              <a:rPr lang="en-US" dirty="0"/>
              <a:t>/wp-content/uploads/sites/326/2017/06/CFE2017_Assistants_Jordan.pdf </a:t>
            </a:r>
          </a:p>
          <a:p>
            <a:endParaRPr lang="en-US" dirty="0"/>
          </a:p>
          <a:p>
            <a:pPr lvl="1"/>
            <a:r>
              <a:rPr lang="en-US" dirty="0"/>
              <a:t>Office hours</a:t>
            </a:r>
          </a:p>
          <a:p>
            <a:pPr lvl="1"/>
            <a:r>
              <a:rPr lang="en-US" dirty="0"/>
              <a:t>Head ULAs</a:t>
            </a:r>
          </a:p>
          <a:p>
            <a:pPr lvl="1"/>
            <a:r>
              <a:rPr lang="en-US" dirty="0"/>
              <a:t>Curriculum design</a:t>
            </a:r>
          </a:p>
          <a:p>
            <a:pPr lvl="1"/>
            <a:r>
              <a:rPr lang="en-US" dirty="0"/>
              <a:t>Grading</a:t>
            </a:r>
          </a:p>
          <a:p>
            <a:pPr lvl="1"/>
            <a:r>
              <a:rPr lang="en-US" dirty="0"/>
              <a:t>Proctoring</a:t>
            </a:r>
          </a:p>
          <a:p>
            <a:pPr lvl="1"/>
            <a:r>
              <a:rPr lang="en-US" dirty="0"/>
              <a:t>Other Initiatives</a:t>
            </a:r>
          </a:p>
          <a:p>
            <a:endParaRPr lang="en-US" dirty="0"/>
          </a:p>
        </p:txBody>
      </p:sp>
      <p:sp>
        <p:nvSpPr>
          <p:cNvPr id="4" name="Slide Number Placeholder 3"/>
          <p:cNvSpPr>
            <a:spLocks noGrp="1"/>
          </p:cNvSpPr>
          <p:nvPr>
            <p:ph type="sldNum" sz="quarter" idx="5"/>
          </p:nvPr>
        </p:nvSpPr>
        <p:spPr/>
        <p:txBody>
          <a:bodyPr/>
          <a:lstStyle/>
          <a:p>
            <a:fld id="{4A6814D5-69AC-9047-AB41-E6D21E543E2D}" type="slidenum">
              <a:rPr lang="en-US" smtClean="0"/>
              <a:t>3</a:t>
            </a:fld>
            <a:endParaRPr lang="en-US"/>
          </a:p>
        </p:txBody>
      </p:sp>
    </p:spTree>
    <p:extLst>
      <p:ext uri="{BB962C8B-B14F-4D97-AF65-F5344CB8AC3E}">
        <p14:creationId xmlns:p14="http://schemas.microsoft.com/office/powerpoint/2010/main" val="4057500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Empathy as peers</a:t>
            </a:r>
          </a:p>
        </p:txBody>
      </p:sp>
      <p:sp>
        <p:nvSpPr>
          <p:cNvPr id="4" name="Slide Number Placeholder 3"/>
          <p:cNvSpPr>
            <a:spLocks noGrp="1"/>
          </p:cNvSpPr>
          <p:nvPr>
            <p:ph type="sldNum" sz="quarter" idx="5"/>
          </p:nvPr>
        </p:nvSpPr>
        <p:spPr/>
        <p:txBody>
          <a:bodyPr/>
          <a:lstStyle/>
          <a:p>
            <a:fld id="{4A6814D5-69AC-9047-AB41-E6D21E543E2D}" type="slidenum">
              <a:rPr lang="en-US" smtClean="0"/>
              <a:t>4</a:t>
            </a:fld>
            <a:endParaRPr lang="en-US"/>
          </a:p>
        </p:txBody>
      </p:sp>
    </p:spTree>
    <p:extLst>
      <p:ext uri="{BB962C8B-B14F-4D97-AF65-F5344CB8AC3E}">
        <p14:creationId xmlns:p14="http://schemas.microsoft.com/office/powerpoint/2010/main" val="96377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
            <a:r>
              <a:rPr lang="en-US" dirty="0">
                <a:effectLst/>
              </a:rPr>
              <a:t>other soft skills: problem-solving, conflict-resolution, time-management, leadership, teamwork</a:t>
            </a:r>
          </a:p>
          <a:p>
            <a:pPr fontAlgn="b"/>
            <a:r>
              <a:rPr lang="en-US" dirty="0">
                <a:effectLst/>
              </a:rPr>
              <a:t>other: professor recommendations, test-taking, test-case writing, LA award</a:t>
            </a:r>
          </a:p>
          <a:p>
            <a:endParaRPr lang="en-US" dirty="0"/>
          </a:p>
          <a:p>
            <a:r>
              <a:rPr lang="en-US" dirty="0"/>
              <a:t>Most application responses mention office hours.</a:t>
            </a:r>
          </a:p>
        </p:txBody>
      </p:sp>
      <p:sp>
        <p:nvSpPr>
          <p:cNvPr id="4" name="Slide Number Placeholder 3"/>
          <p:cNvSpPr>
            <a:spLocks noGrp="1"/>
          </p:cNvSpPr>
          <p:nvPr>
            <p:ph type="sldNum" sz="quarter" idx="5"/>
          </p:nvPr>
        </p:nvSpPr>
        <p:spPr/>
        <p:txBody>
          <a:bodyPr/>
          <a:lstStyle/>
          <a:p>
            <a:fld id="{4A6814D5-69AC-9047-AB41-E6D21E543E2D}" type="slidenum">
              <a:rPr lang="en-US" smtClean="0"/>
              <a:t>5</a:t>
            </a:fld>
            <a:endParaRPr lang="en-US"/>
          </a:p>
        </p:txBody>
      </p:sp>
    </p:spTree>
    <p:extLst>
      <p:ext uri="{BB962C8B-B14F-4D97-AF65-F5344CB8AC3E}">
        <p14:creationId xmlns:p14="http://schemas.microsoft.com/office/powerpoint/2010/main" val="128709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814D5-69AC-9047-AB41-E6D21E543E2D}" type="slidenum">
              <a:rPr lang="en-US" smtClean="0"/>
              <a:t>6</a:t>
            </a:fld>
            <a:endParaRPr lang="en-US"/>
          </a:p>
        </p:txBody>
      </p:sp>
    </p:spTree>
    <p:extLst>
      <p:ext uri="{BB962C8B-B14F-4D97-AF65-F5344CB8AC3E}">
        <p14:creationId xmlns:p14="http://schemas.microsoft.com/office/powerpoint/2010/main" val="1382908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person spoke of knowledge as a puzzle piece…</a:t>
            </a:r>
          </a:p>
        </p:txBody>
      </p:sp>
      <p:sp>
        <p:nvSpPr>
          <p:cNvPr id="4" name="Slide Number Placeholder 3"/>
          <p:cNvSpPr>
            <a:spLocks noGrp="1"/>
          </p:cNvSpPr>
          <p:nvPr>
            <p:ph type="sldNum" sz="quarter" idx="5"/>
          </p:nvPr>
        </p:nvSpPr>
        <p:spPr/>
        <p:txBody>
          <a:bodyPr/>
          <a:lstStyle/>
          <a:p>
            <a:fld id="{4A6814D5-69AC-9047-AB41-E6D21E543E2D}" type="slidenum">
              <a:rPr lang="en-US" smtClean="0"/>
              <a:t>7</a:t>
            </a:fld>
            <a:endParaRPr lang="en-US"/>
          </a:p>
        </p:txBody>
      </p:sp>
    </p:spTree>
    <p:extLst>
      <p:ext uri="{BB962C8B-B14F-4D97-AF65-F5344CB8AC3E}">
        <p14:creationId xmlns:p14="http://schemas.microsoft.com/office/powerpoint/2010/main" val="2868058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814D5-69AC-9047-AB41-E6D21E543E2D}" type="slidenum">
              <a:rPr lang="en-US" smtClean="0"/>
              <a:t>8</a:t>
            </a:fld>
            <a:endParaRPr lang="en-US"/>
          </a:p>
        </p:txBody>
      </p:sp>
    </p:spTree>
    <p:extLst>
      <p:ext uri="{BB962C8B-B14F-4D97-AF65-F5344CB8AC3E}">
        <p14:creationId xmlns:p14="http://schemas.microsoft.com/office/powerpoint/2010/main" val="254305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responses talked about contributing to the supportive environment that helped them in the first place</a:t>
            </a:r>
          </a:p>
        </p:txBody>
      </p:sp>
      <p:sp>
        <p:nvSpPr>
          <p:cNvPr id="4" name="Slide Number Placeholder 3"/>
          <p:cNvSpPr>
            <a:spLocks noGrp="1"/>
          </p:cNvSpPr>
          <p:nvPr>
            <p:ph type="sldNum" sz="quarter" idx="5"/>
          </p:nvPr>
        </p:nvSpPr>
        <p:spPr/>
        <p:txBody>
          <a:bodyPr/>
          <a:lstStyle/>
          <a:p>
            <a:fld id="{4A6814D5-69AC-9047-AB41-E6D21E543E2D}" type="slidenum">
              <a:rPr lang="en-US" smtClean="0"/>
              <a:t>9</a:t>
            </a:fld>
            <a:endParaRPr lang="en-US"/>
          </a:p>
        </p:txBody>
      </p:sp>
    </p:spTree>
    <p:extLst>
      <p:ext uri="{BB962C8B-B14F-4D97-AF65-F5344CB8AC3E}">
        <p14:creationId xmlns:p14="http://schemas.microsoft.com/office/powerpoint/2010/main" val="3184611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814D5-69AC-9047-AB41-E6D21E543E2D}" type="slidenum">
              <a:rPr lang="en-US" smtClean="0"/>
              <a:t>10</a:t>
            </a:fld>
            <a:endParaRPr lang="en-US"/>
          </a:p>
        </p:txBody>
      </p:sp>
    </p:spTree>
    <p:extLst>
      <p:ext uri="{BB962C8B-B14F-4D97-AF65-F5344CB8AC3E}">
        <p14:creationId xmlns:p14="http://schemas.microsoft.com/office/powerpoint/2010/main" val="149228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1691109-F4F8-4597-962C-A4F4B7960636}" type="datetimeFigureOut">
              <a:rPr lang="en-US" smtClean="0"/>
              <a:t>3/23/2023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C7FAD9F-AEE9-406E-B720-57D2B9DB2816}"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510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91109-F4F8-4597-962C-A4F4B7960636}"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4264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91109-F4F8-4597-962C-A4F4B7960636}"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66259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91109-F4F8-4597-962C-A4F4B7960636}"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63089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1691109-F4F8-4597-962C-A4F4B7960636}" type="datetimeFigureOut">
              <a:rPr lang="en-US" smtClean="0"/>
              <a:t>3/23/2023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C7FAD9F-AEE9-406E-B720-57D2B9DB2816}"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4061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691109-F4F8-4597-962C-A4F4B7960636}"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76615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691109-F4F8-4597-962C-A4F4B7960636}" type="datetimeFigureOut">
              <a:rPr lang="en-US" smtClean="0"/>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23323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691109-F4F8-4597-962C-A4F4B7960636}"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05063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91109-F4F8-4597-962C-A4F4B7960636}" type="datetimeFigureOut">
              <a:rPr lang="en-US" smtClean="0"/>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50476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C1691109-F4F8-4597-962C-A4F4B7960636}" type="datetimeFigureOut">
              <a:rPr lang="en-US" smtClean="0"/>
              <a:t>3/23/2023</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7C7FAD9F-AEE9-406E-B720-57D2B9DB2816}"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570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C1691109-F4F8-4597-962C-A4F4B7960636}" type="datetimeFigureOut">
              <a:rPr lang="en-US" smtClean="0"/>
              <a:t>3/23/2023</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70183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1691109-F4F8-4597-962C-A4F4B7960636}" type="datetimeFigureOut">
              <a:rPr lang="en-US" smtClean="0"/>
              <a:t>3/23/2023</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C7FAD9F-AEE9-406E-B720-57D2B9DB2816}"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591560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fe.unc.edu/wp-content/uploads/sites/326/2017/06/CFE2017_Assistants_Jordan.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christineiym/unc_catalog_scraper" TargetMode="External"/><Relationship Id="rId2" Type="http://schemas.openxmlformats.org/officeDocument/2006/relationships/hyperlink" Target="https://github.com/christineiym/reddit_scraper_util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urricula.unc.edu/wp-content/uploads/sites/1311/2022/08/Models-for-Undergraduate-Learning-Assistants-Use-in-College-of-Arts-Sciences-fall-2018-.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s.brown.edu/degrees/undergrad/jobs/ut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B749D-F32F-3E5C-54FE-99B0DB91860E}"/>
              </a:ext>
            </a:extLst>
          </p:cNvPr>
          <p:cNvSpPr>
            <a:spLocks noGrp="1"/>
          </p:cNvSpPr>
          <p:nvPr>
            <p:ph type="ctrTitle"/>
          </p:nvPr>
        </p:nvSpPr>
        <p:spPr>
          <a:xfrm>
            <a:off x="644849" y="954923"/>
            <a:ext cx="5875694" cy="4504620"/>
          </a:xfrm>
        </p:spPr>
        <p:txBody>
          <a:bodyPr>
            <a:normAutofit fontScale="90000"/>
          </a:bodyPr>
          <a:lstStyle/>
          <a:p>
            <a:r>
              <a:rPr lang="en-US" sz="6600" dirty="0"/>
              <a:t>Peer To Peer Learning:</a:t>
            </a:r>
            <a:br>
              <a:rPr lang="en-US" sz="6600" dirty="0"/>
            </a:br>
            <a:br>
              <a:rPr lang="en-US" sz="6600" dirty="0"/>
            </a:br>
            <a:r>
              <a:rPr lang="en-US" sz="6600" dirty="0"/>
              <a:t>The ULA Perspective</a:t>
            </a:r>
          </a:p>
        </p:txBody>
      </p:sp>
      <p:sp>
        <p:nvSpPr>
          <p:cNvPr id="3" name="Subtitle 2">
            <a:extLst>
              <a:ext uri="{FF2B5EF4-FFF2-40B4-BE49-F238E27FC236}">
                <a16:creationId xmlns:a16="http://schemas.microsoft.com/office/drawing/2014/main" id="{39A8572D-D53B-1CDE-D1D2-1DFDA28350B0}"/>
              </a:ext>
            </a:extLst>
          </p:cNvPr>
          <p:cNvSpPr>
            <a:spLocks noGrp="1"/>
          </p:cNvSpPr>
          <p:nvPr>
            <p:ph type="subTitle" idx="1"/>
          </p:nvPr>
        </p:nvSpPr>
        <p:spPr>
          <a:xfrm>
            <a:off x="643157" y="5572664"/>
            <a:ext cx="5877385" cy="841803"/>
          </a:xfrm>
        </p:spPr>
        <p:txBody>
          <a:bodyPr>
            <a:normAutofit/>
          </a:bodyPr>
          <a:lstStyle/>
          <a:p>
            <a:r>
              <a:rPr lang="en-US" dirty="0">
                <a:solidFill>
                  <a:schemeClr val="bg2"/>
                </a:solidFill>
                <a:latin typeface="Calibri" panose="020F0502020204030204" pitchFamily="34" charset="0"/>
                <a:cs typeface="Calibri" panose="020F0502020204030204" pitchFamily="34" charset="0"/>
              </a:rPr>
              <a:t>Christine Mendoza</a:t>
            </a:r>
          </a:p>
          <a:p>
            <a:r>
              <a:rPr lang="en-US" dirty="0">
                <a:solidFill>
                  <a:schemeClr val="bg2"/>
                </a:solidFill>
                <a:latin typeface="Calibri" panose="020F0502020204030204" pitchFamily="34" charset="0"/>
                <a:cs typeface="Calibri" panose="020F0502020204030204" pitchFamily="34" charset="0"/>
              </a:rPr>
              <a:t>March 24, 2023</a:t>
            </a:r>
          </a:p>
        </p:txBody>
      </p:sp>
      <p:sp>
        <p:nvSpPr>
          <p:cNvPr id="7" name="Freeform: Shape 10">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Vector background of vibrant colors splashing">
            <a:extLst>
              <a:ext uri="{FF2B5EF4-FFF2-40B4-BE49-F238E27FC236}">
                <a16:creationId xmlns:a16="http://schemas.microsoft.com/office/drawing/2014/main" id="{60265DCD-C88A-85B0-0243-710DF94B72A8}"/>
              </a:ext>
            </a:extLst>
          </p:cNvPr>
          <p:cNvPicPr>
            <a:picLocks noChangeAspect="1"/>
          </p:cNvPicPr>
          <p:nvPr/>
        </p:nvPicPr>
        <p:blipFill rotWithShape="1">
          <a:blip r:embed="rId3"/>
          <a:srcRect l="23811" r="23810" b="-1"/>
          <a:stretch/>
        </p:blipFill>
        <p:spPr>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252425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1D6B5D-4736-8AF5-6AA0-C94E26CE43F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71966" y="-3493"/>
            <a:ext cx="4845929" cy="6861493"/>
          </a:xfrm>
          <a:prstGeom prst="rect">
            <a:avLst/>
          </a:prstGeom>
        </p:spPr>
      </p:pic>
      <p:sp>
        <p:nvSpPr>
          <p:cNvPr id="2" name="Title 1">
            <a:extLst>
              <a:ext uri="{FF2B5EF4-FFF2-40B4-BE49-F238E27FC236}">
                <a16:creationId xmlns:a16="http://schemas.microsoft.com/office/drawing/2014/main" id="{6FCBB0AA-F71B-D764-9DFA-D8571FA5A051}"/>
              </a:ext>
            </a:extLst>
          </p:cNvPr>
          <p:cNvSpPr>
            <a:spLocks noGrp="1"/>
          </p:cNvSpPr>
          <p:nvPr>
            <p:ph type="title"/>
          </p:nvPr>
        </p:nvSpPr>
        <p:spPr>
          <a:xfrm>
            <a:off x="1502185" y="-2718125"/>
            <a:ext cx="8299040" cy="2508779"/>
          </a:xfrm>
        </p:spPr>
        <p:txBody>
          <a:bodyPr anchor="b">
            <a:noAutofit/>
          </a:bodyPr>
          <a:lstStyle/>
          <a:p>
            <a:pPr algn="ctr"/>
            <a:r>
              <a:rPr lang="en-US" sz="5100" dirty="0">
                <a:solidFill>
                  <a:schemeClr val="tx2"/>
                </a:solidFill>
                <a:latin typeface="Impact" panose="020B0806030902050204" pitchFamily="34" charset="0"/>
              </a:rPr>
              <a:t>Community, Continued</a:t>
            </a:r>
          </a:p>
        </p:txBody>
      </p:sp>
      <p:sp>
        <p:nvSpPr>
          <p:cNvPr id="3" name="Content Placeholder 2">
            <a:extLst>
              <a:ext uri="{FF2B5EF4-FFF2-40B4-BE49-F238E27FC236}">
                <a16:creationId xmlns:a16="http://schemas.microsoft.com/office/drawing/2014/main" id="{3EF976FA-E261-E3ED-A0FD-399CF9343A94}"/>
              </a:ext>
            </a:extLst>
          </p:cNvPr>
          <p:cNvSpPr>
            <a:spLocks noGrp="1"/>
          </p:cNvSpPr>
          <p:nvPr>
            <p:ph idx="1"/>
          </p:nvPr>
        </p:nvSpPr>
        <p:spPr>
          <a:xfrm>
            <a:off x="564447" y="1314449"/>
            <a:ext cx="3378324" cy="4657725"/>
          </a:xfrm>
        </p:spPr>
        <p:txBody>
          <a:bodyPr>
            <a:normAutofit/>
          </a:bodyPr>
          <a:lstStyle/>
          <a:p>
            <a:r>
              <a:rPr lang="en-US" sz="2400" dirty="0"/>
              <a:t>Receiving mentorship</a:t>
            </a:r>
          </a:p>
          <a:p>
            <a:r>
              <a:rPr lang="en-US" sz="2400" dirty="0"/>
              <a:t>Camaraderie with others in the department</a:t>
            </a:r>
          </a:p>
          <a:p>
            <a:r>
              <a:rPr lang="en-US" sz="2400" dirty="0"/>
              <a:t>Close friendships with other ULAs</a:t>
            </a:r>
          </a:p>
          <a:p>
            <a:r>
              <a:rPr lang="en-US" sz="2400" dirty="0"/>
              <a:t>Support system</a:t>
            </a:r>
          </a:p>
          <a:p>
            <a:pPr lvl="1"/>
            <a:r>
              <a:rPr lang="en-US" sz="2000" dirty="0"/>
              <a:t>ULAs</a:t>
            </a:r>
          </a:p>
          <a:p>
            <a:pPr lvl="1"/>
            <a:r>
              <a:rPr lang="en-US" sz="2000" dirty="0"/>
              <a:t>Students</a:t>
            </a:r>
          </a:p>
          <a:p>
            <a:pPr lvl="1"/>
            <a:r>
              <a:rPr lang="en-US" sz="2000" dirty="0"/>
              <a:t>Professors</a:t>
            </a:r>
          </a:p>
          <a:p>
            <a:pPr lvl="1"/>
            <a:endParaRPr lang="en-US" sz="2000" dirty="0"/>
          </a:p>
        </p:txBody>
      </p:sp>
      <p:sp>
        <p:nvSpPr>
          <p:cNvPr id="4" name="Text Placeholder 3">
            <a:extLst>
              <a:ext uri="{FF2B5EF4-FFF2-40B4-BE49-F238E27FC236}">
                <a16:creationId xmlns:a16="http://schemas.microsoft.com/office/drawing/2014/main" id="{092B6C60-C7E4-9BA7-72C9-09E2EBF9466D}"/>
              </a:ext>
            </a:extLst>
          </p:cNvPr>
          <p:cNvSpPr>
            <a:spLocks noGrp="1"/>
          </p:cNvSpPr>
          <p:nvPr>
            <p:ph type="body" sz="half" idx="2"/>
          </p:nvPr>
        </p:nvSpPr>
        <p:spPr>
          <a:xfrm>
            <a:off x="5569653" y="573834"/>
            <a:ext cx="6057900" cy="5706837"/>
          </a:xfrm>
        </p:spPr>
        <p:txBody>
          <a:bodyPr>
            <a:noAutofit/>
          </a:bodyPr>
          <a:lstStyle/>
          <a:p>
            <a:pPr rtl="0">
              <a:spcBef>
                <a:spcPts val="0"/>
              </a:spcBef>
              <a:spcAft>
                <a:spcPts val="0"/>
              </a:spcAft>
            </a:pPr>
            <a:r>
              <a:rPr lang="en-US" sz="1800" dirty="0">
                <a:solidFill>
                  <a:schemeClr val="bg1"/>
                </a:solidFill>
              </a:rPr>
              <a:t>“</a:t>
            </a:r>
            <a:r>
              <a:rPr lang="en-US" sz="1800" b="0" i="0" u="none" strike="noStrike" dirty="0">
                <a:solidFill>
                  <a:schemeClr val="bg1"/>
                </a:solidFill>
                <a:effectLst/>
              </a:rPr>
              <a:t>Being an LA has allowed me to both be a mentor and receive mentorship, something that is incredibly important for all students within the CS department! As a mentor, I have been able to interact with and offer guidance to so many incoming or new major-students in terms of both course-related and non-course work. I love </a:t>
            </a:r>
            <a:r>
              <a:rPr lang="en-US" sz="1800" b="0" i="0" u="none" strike="noStrike" dirty="0">
                <a:solidFill>
                  <a:schemeClr val="tx1"/>
                </a:solidFill>
                <a:effectLst/>
                <a:highlight>
                  <a:srgbClr val="FFFF00"/>
                </a:highlight>
              </a:rPr>
              <a:t>sharing a passion</a:t>
            </a:r>
            <a:r>
              <a:rPr lang="en-US" sz="1800" b="0" i="0" u="none" strike="noStrike" dirty="0">
                <a:solidFill>
                  <a:schemeClr val="bg1"/>
                </a:solidFill>
                <a:effectLst/>
              </a:rPr>
              <a:t> for CS and I try to offer as many tips, programs, and experiences as I can. </a:t>
            </a:r>
          </a:p>
          <a:p>
            <a:pPr rtl="0">
              <a:spcBef>
                <a:spcPts val="0"/>
              </a:spcBef>
              <a:spcAft>
                <a:spcPts val="0"/>
              </a:spcAft>
            </a:pPr>
            <a:endParaRPr lang="en-US" sz="1800" dirty="0">
              <a:solidFill>
                <a:schemeClr val="bg1"/>
              </a:solidFill>
            </a:endParaRPr>
          </a:p>
          <a:p>
            <a:pPr rtl="0">
              <a:spcBef>
                <a:spcPts val="0"/>
              </a:spcBef>
              <a:spcAft>
                <a:spcPts val="0"/>
              </a:spcAft>
            </a:pPr>
            <a:r>
              <a:rPr lang="en-US" sz="1800" b="0" i="0" u="none" strike="noStrike" dirty="0">
                <a:solidFill>
                  <a:schemeClr val="bg1"/>
                </a:solidFill>
                <a:effectLst/>
              </a:rPr>
              <a:t>On the flip side, I myself have been able to meet older and seasoned major-students who have many helpful things to say.  </a:t>
            </a:r>
            <a:r>
              <a:rPr lang="en-US" sz="1800" b="0" i="0" u="none" strike="noStrike" dirty="0">
                <a:solidFill>
                  <a:schemeClr val="tx1"/>
                </a:solidFill>
                <a:effectLst/>
                <a:highlight>
                  <a:srgbClr val="FFFF00"/>
                </a:highlight>
              </a:rPr>
              <a:t>They have encouraged me as a TA and educator, told me about programs &amp; conferences, and helped me choose electives and the topics I am interested in!</a:t>
            </a:r>
            <a:r>
              <a:rPr lang="en-US" sz="1800" b="0" i="0" u="none" strike="noStrike" dirty="0">
                <a:solidFill>
                  <a:schemeClr val="bg1"/>
                </a:solidFill>
                <a:effectLst/>
              </a:rPr>
              <a:t> Being a TA has allowed me to truly become immersed in the CS department and I love participating in this student support system that fosters learning and growth!”</a:t>
            </a:r>
            <a:endParaRPr lang="en-US" sz="1800" dirty="0">
              <a:solidFill>
                <a:schemeClr val="bg1"/>
              </a:solidFill>
            </a:endParaRPr>
          </a:p>
        </p:txBody>
      </p:sp>
    </p:spTree>
    <p:extLst>
      <p:ext uri="{BB962C8B-B14F-4D97-AF65-F5344CB8AC3E}">
        <p14:creationId xmlns:p14="http://schemas.microsoft.com/office/powerpoint/2010/main" val="15299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B0AA-F71B-D764-9DFA-D8571FA5A051}"/>
              </a:ext>
            </a:extLst>
          </p:cNvPr>
          <p:cNvSpPr>
            <a:spLocks noGrp="1"/>
          </p:cNvSpPr>
          <p:nvPr>
            <p:ph type="title"/>
          </p:nvPr>
        </p:nvSpPr>
        <p:spPr>
          <a:xfrm>
            <a:off x="387759" y="408213"/>
            <a:ext cx="6913001" cy="2508779"/>
          </a:xfrm>
        </p:spPr>
        <p:txBody>
          <a:bodyPr anchor="b">
            <a:noAutofit/>
          </a:bodyPr>
          <a:lstStyle/>
          <a:p>
            <a:pPr algn="ctr"/>
            <a:r>
              <a:rPr lang="en-US" sz="5100" dirty="0">
                <a:solidFill>
                  <a:schemeClr val="tx2"/>
                </a:solidFill>
                <a:latin typeface="Impact"/>
              </a:rPr>
              <a:t>ENJOYMENT / Fulfillment</a:t>
            </a:r>
          </a:p>
        </p:txBody>
      </p:sp>
      <p:sp>
        <p:nvSpPr>
          <p:cNvPr id="3" name="Content Placeholder 2">
            <a:extLst>
              <a:ext uri="{FF2B5EF4-FFF2-40B4-BE49-F238E27FC236}">
                <a16:creationId xmlns:a16="http://schemas.microsoft.com/office/drawing/2014/main" id="{3EF976FA-E261-E3ED-A0FD-399CF9343A94}"/>
              </a:ext>
            </a:extLst>
          </p:cNvPr>
          <p:cNvSpPr>
            <a:spLocks noGrp="1"/>
          </p:cNvSpPr>
          <p:nvPr>
            <p:ph idx="1"/>
          </p:nvPr>
        </p:nvSpPr>
        <p:spPr>
          <a:xfrm>
            <a:off x="765050" y="3608613"/>
            <a:ext cx="6158418" cy="2737757"/>
          </a:xfrm>
        </p:spPr>
        <p:txBody>
          <a:bodyPr>
            <a:normAutofit/>
          </a:bodyPr>
          <a:lstStyle/>
          <a:p>
            <a:r>
              <a:rPr lang="en-US" sz="2400" dirty="0"/>
              <a:t>Making a meaningful impact on others’ lives</a:t>
            </a:r>
          </a:p>
          <a:p>
            <a:r>
              <a:rPr lang="en-US" sz="2400" dirty="0"/>
              <a:t>Sharing a passion for the course material and for learning/teaching with students and the instructional team</a:t>
            </a:r>
          </a:p>
          <a:p>
            <a:r>
              <a:rPr lang="en-US" sz="2400" dirty="0"/>
              <a:t>Building memories</a:t>
            </a:r>
          </a:p>
        </p:txBody>
      </p:sp>
      <p:sp>
        <p:nvSpPr>
          <p:cNvPr id="4" name="Text Placeholder 3">
            <a:extLst>
              <a:ext uri="{FF2B5EF4-FFF2-40B4-BE49-F238E27FC236}">
                <a16:creationId xmlns:a16="http://schemas.microsoft.com/office/drawing/2014/main" id="{092B6C60-C7E4-9BA7-72C9-09E2EBF9466D}"/>
              </a:ext>
            </a:extLst>
          </p:cNvPr>
          <p:cNvSpPr>
            <a:spLocks noGrp="1"/>
          </p:cNvSpPr>
          <p:nvPr>
            <p:ph type="body" sz="half" idx="2"/>
          </p:nvPr>
        </p:nvSpPr>
        <p:spPr>
          <a:xfrm>
            <a:off x="8015288" y="588326"/>
            <a:ext cx="3788953" cy="4657332"/>
          </a:xfrm>
        </p:spPr>
        <p:txBody>
          <a:bodyPr>
            <a:noAutofit/>
          </a:bodyPr>
          <a:lstStyle/>
          <a:p>
            <a:pPr rtl="0">
              <a:spcBef>
                <a:spcPts val="0"/>
              </a:spcBef>
              <a:spcAft>
                <a:spcPts val="0"/>
              </a:spcAft>
            </a:pPr>
            <a:r>
              <a:rPr lang="en-US" sz="2000" b="0" i="0" dirty="0">
                <a:solidFill>
                  <a:schemeClr val="bg1"/>
                </a:solidFill>
                <a:effectLst/>
              </a:rPr>
              <a:t>“I have found myself much more invested in the success of students in the class than I thought I would be, </a:t>
            </a:r>
            <a:r>
              <a:rPr lang="en-US" sz="2000" b="0" i="0" dirty="0">
                <a:solidFill>
                  <a:schemeClr val="tx1"/>
                </a:solidFill>
                <a:effectLst/>
                <a:highlight>
                  <a:srgbClr val="FFFF00"/>
                </a:highlight>
              </a:rPr>
              <a:t> I am right there with them celebrating the victories of figuring out a hard problem or getting a good score on the midterm</a:t>
            </a:r>
            <a:r>
              <a:rPr lang="en-US" sz="2000" b="0" i="0" dirty="0">
                <a:solidFill>
                  <a:schemeClr val="bg1"/>
                </a:solidFill>
                <a:effectLst/>
              </a:rPr>
              <a:t>. I was initially unsure how much I would enjoy being an LA, but it has been a </a:t>
            </a:r>
            <a:r>
              <a:rPr lang="en-US" sz="2000" b="0" i="0" dirty="0">
                <a:solidFill>
                  <a:schemeClr val="tx1"/>
                </a:solidFill>
                <a:effectLst/>
                <a:highlight>
                  <a:srgbClr val="FFFF00"/>
                </a:highlight>
              </a:rPr>
              <a:t>truly impactful experience that has helped me find a hidden joy for peer teaching/support</a:t>
            </a:r>
            <a:r>
              <a:rPr lang="en-US" sz="2000" b="0" i="0" dirty="0">
                <a:solidFill>
                  <a:schemeClr val="bg1"/>
                </a:solidFill>
                <a:effectLst/>
              </a:rPr>
              <a:t>. After this semester I want to incorporate it into all remaining semesters I have at UNC if possible.”</a:t>
            </a:r>
            <a:endParaRPr lang="en-US" sz="2000" dirty="0">
              <a:solidFill>
                <a:schemeClr val="bg1"/>
              </a:solidFill>
            </a:endParaRPr>
          </a:p>
        </p:txBody>
      </p:sp>
    </p:spTree>
    <p:extLst>
      <p:ext uri="{BB962C8B-B14F-4D97-AF65-F5344CB8AC3E}">
        <p14:creationId xmlns:p14="http://schemas.microsoft.com/office/powerpoint/2010/main" val="196946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B0AA-F71B-D764-9DFA-D8571FA5A051}"/>
              </a:ext>
            </a:extLst>
          </p:cNvPr>
          <p:cNvSpPr>
            <a:spLocks noGrp="1"/>
          </p:cNvSpPr>
          <p:nvPr>
            <p:ph type="title"/>
          </p:nvPr>
        </p:nvSpPr>
        <p:spPr>
          <a:xfrm>
            <a:off x="690781" y="511630"/>
            <a:ext cx="6306955" cy="2508779"/>
          </a:xfrm>
        </p:spPr>
        <p:txBody>
          <a:bodyPr anchor="b">
            <a:noAutofit/>
          </a:bodyPr>
          <a:lstStyle/>
          <a:p>
            <a:pPr algn="ctr"/>
            <a:r>
              <a:rPr lang="en-US" sz="5100" dirty="0">
                <a:solidFill>
                  <a:schemeClr val="tx2"/>
                </a:solidFill>
                <a:latin typeface="Impact" panose="020B0806030902050204" pitchFamily="34" charset="0"/>
              </a:rPr>
              <a:t>Skills for Work and Life</a:t>
            </a:r>
          </a:p>
        </p:txBody>
      </p:sp>
      <p:sp>
        <p:nvSpPr>
          <p:cNvPr id="3" name="Content Placeholder 2">
            <a:extLst>
              <a:ext uri="{FF2B5EF4-FFF2-40B4-BE49-F238E27FC236}">
                <a16:creationId xmlns:a16="http://schemas.microsoft.com/office/drawing/2014/main" id="{3EF976FA-E261-E3ED-A0FD-399CF9343A94}"/>
              </a:ext>
            </a:extLst>
          </p:cNvPr>
          <p:cNvSpPr>
            <a:spLocks noGrp="1"/>
          </p:cNvSpPr>
          <p:nvPr>
            <p:ph idx="1"/>
          </p:nvPr>
        </p:nvSpPr>
        <p:spPr>
          <a:xfrm>
            <a:off x="765050" y="3608613"/>
            <a:ext cx="6158418" cy="2737757"/>
          </a:xfrm>
        </p:spPr>
        <p:txBody>
          <a:bodyPr>
            <a:normAutofit/>
          </a:bodyPr>
          <a:lstStyle/>
          <a:p>
            <a:r>
              <a:rPr lang="en-US" sz="2400" dirty="0"/>
              <a:t>Problem Solving</a:t>
            </a:r>
          </a:p>
          <a:p>
            <a:r>
              <a:rPr lang="en-US" sz="2400" dirty="0"/>
              <a:t>Conflict Resolution</a:t>
            </a:r>
            <a:endParaRPr lang="en-US" sz="2200" dirty="0"/>
          </a:p>
          <a:p>
            <a:r>
              <a:rPr lang="en-US" sz="2400" dirty="0"/>
              <a:t>Time Management</a:t>
            </a:r>
          </a:p>
          <a:p>
            <a:r>
              <a:rPr lang="en-US" sz="2400" dirty="0"/>
              <a:t>Teamwork</a:t>
            </a:r>
          </a:p>
          <a:p>
            <a:r>
              <a:rPr lang="en-US" sz="2400" dirty="0"/>
              <a:t>Leadership</a:t>
            </a:r>
          </a:p>
        </p:txBody>
      </p:sp>
      <p:sp>
        <p:nvSpPr>
          <p:cNvPr id="4" name="Text Placeholder 3">
            <a:extLst>
              <a:ext uri="{FF2B5EF4-FFF2-40B4-BE49-F238E27FC236}">
                <a16:creationId xmlns:a16="http://schemas.microsoft.com/office/drawing/2014/main" id="{092B6C60-C7E4-9BA7-72C9-09E2EBF9466D}"/>
              </a:ext>
            </a:extLst>
          </p:cNvPr>
          <p:cNvSpPr>
            <a:spLocks noGrp="1"/>
          </p:cNvSpPr>
          <p:nvPr>
            <p:ph type="body" sz="half" idx="2"/>
          </p:nvPr>
        </p:nvSpPr>
        <p:spPr>
          <a:xfrm>
            <a:off x="7962219" y="2263548"/>
            <a:ext cx="3770584" cy="2898319"/>
          </a:xfrm>
        </p:spPr>
        <p:txBody>
          <a:bodyPr>
            <a:noAutofit/>
          </a:bodyPr>
          <a:lstStyle/>
          <a:p>
            <a:pPr rtl="0">
              <a:spcBef>
                <a:spcPts val="0"/>
              </a:spcBef>
              <a:spcAft>
                <a:spcPts val="0"/>
              </a:spcAft>
            </a:pPr>
            <a:r>
              <a:rPr lang="en-US" sz="2000" dirty="0">
                <a:solidFill>
                  <a:schemeClr val="bg1"/>
                </a:solidFill>
              </a:rPr>
              <a:t>“</a:t>
            </a:r>
            <a:r>
              <a:rPr lang="en-US" sz="2000" b="0" i="0" dirty="0">
                <a:solidFill>
                  <a:schemeClr val="bg1"/>
                </a:solidFill>
                <a:effectLst/>
              </a:rPr>
              <a:t>My experience as an LA got my foot in the door for a lot of places that valued </a:t>
            </a:r>
            <a:r>
              <a:rPr lang="en-US" sz="2000" b="0" i="0" dirty="0">
                <a:solidFill>
                  <a:schemeClr val="tx1"/>
                </a:solidFill>
                <a:effectLst/>
                <a:highlight>
                  <a:srgbClr val="FFFF00"/>
                </a:highlight>
              </a:rPr>
              <a:t>strong communication and conflict-resolution skills</a:t>
            </a:r>
            <a:r>
              <a:rPr lang="en-US" sz="2000" b="0" i="0" dirty="0">
                <a:solidFill>
                  <a:schemeClr val="bg1"/>
                </a:solidFill>
                <a:effectLst/>
              </a:rPr>
              <a:t>, and ultimately it's a huge part of why I was able to land a job offer so early on in my senior year. ”</a:t>
            </a:r>
            <a:endParaRPr lang="en-US" sz="2000" dirty="0">
              <a:solidFill>
                <a:schemeClr val="bg1"/>
              </a:solidFill>
            </a:endParaRPr>
          </a:p>
        </p:txBody>
      </p:sp>
    </p:spTree>
    <p:extLst>
      <p:ext uri="{BB962C8B-B14F-4D97-AF65-F5344CB8AC3E}">
        <p14:creationId xmlns:p14="http://schemas.microsoft.com/office/powerpoint/2010/main" val="7950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3D3F-2243-D3E0-CDFC-0AE6F573739E}"/>
              </a:ext>
            </a:extLst>
          </p:cNvPr>
          <p:cNvSpPr>
            <a:spLocks noGrp="1"/>
          </p:cNvSpPr>
          <p:nvPr>
            <p:ph type="title"/>
          </p:nvPr>
        </p:nvSpPr>
        <p:spPr/>
        <p:txBody>
          <a:bodyPr/>
          <a:lstStyle/>
          <a:p>
            <a:r>
              <a:rPr lang="en-US" dirty="0"/>
              <a:t>How do Programs Benefit?</a:t>
            </a:r>
          </a:p>
        </p:txBody>
      </p:sp>
      <p:sp>
        <p:nvSpPr>
          <p:cNvPr id="3" name="Content Placeholder 2">
            <a:extLst>
              <a:ext uri="{FF2B5EF4-FFF2-40B4-BE49-F238E27FC236}">
                <a16:creationId xmlns:a16="http://schemas.microsoft.com/office/drawing/2014/main" id="{E32C656E-2F23-9832-313B-84D599B35A1C}"/>
              </a:ext>
            </a:extLst>
          </p:cNvPr>
          <p:cNvSpPr>
            <a:spLocks noGrp="1"/>
          </p:cNvSpPr>
          <p:nvPr>
            <p:ph idx="1"/>
          </p:nvPr>
        </p:nvSpPr>
        <p:spPr>
          <a:xfrm>
            <a:off x="1251677" y="1693069"/>
            <a:ext cx="4257871" cy="4117422"/>
          </a:xfrm>
        </p:spPr>
        <p:txBody>
          <a:bodyPr>
            <a:normAutofit/>
          </a:bodyPr>
          <a:lstStyle/>
          <a:p>
            <a:r>
              <a:rPr lang="en-US" sz="2400" dirty="0"/>
              <a:t>Enhances the understanding of course material</a:t>
            </a:r>
          </a:p>
          <a:p>
            <a:r>
              <a:rPr lang="en-US" sz="2400" dirty="0"/>
              <a:t>Builds a pipeline of passionate students</a:t>
            </a:r>
          </a:p>
          <a:p>
            <a:r>
              <a:rPr lang="en-US" sz="2400" dirty="0"/>
              <a:t>Fosters community within departments</a:t>
            </a:r>
          </a:p>
          <a:p>
            <a:r>
              <a:rPr lang="en-US" sz="2400" dirty="0"/>
              <a:t>Creates opportunities for improved pedagogy</a:t>
            </a:r>
          </a:p>
        </p:txBody>
      </p:sp>
      <p:sp>
        <p:nvSpPr>
          <p:cNvPr id="8" name="TextBox 7">
            <a:extLst>
              <a:ext uri="{FF2B5EF4-FFF2-40B4-BE49-F238E27FC236}">
                <a16:creationId xmlns:a16="http://schemas.microsoft.com/office/drawing/2014/main" id="{FCCDB83E-BA0F-9E29-D569-94E72F4A0066}"/>
              </a:ext>
            </a:extLst>
          </p:cNvPr>
          <p:cNvSpPr txBox="1"/>
          <p:nvPr/>
        </p:nvSpPr>
        <p:spPr>
          <a:xfrm>
            <a:off x="5932895" y="6001534"/>
            <a:ext cx="2742354" cy="338554"/>
          </a:xfrm>
          <a:prstGeom prst="rect">
            <a:avLst/>
          </a:prstGeom>
          <a:noFill/>
        </p:spPr>
        <p:txBody>
          <a:bodyPr wrap="square" rtlCol="0">
            <a:spAutoFit/>
          </a:bodyPr>
          <a:lstStyle/>
          <a:p>
            <a:r>
              <a:rPr lang="en-US" sz="1600" dirty="0"/>
              <a:t>Photo credit:  Rebekah </a:t>
            </a:r>
            <a:r>
              <a:rPr lang="en-US" sz="1600" dirty="0" err="1"/>
              <a:t>Seawell</a:t>
            </a:r>
            <a:endParaRPr lang="en-US" sz="1600" dirty="0"/>
          </a:p>
        </p:txBody>
      </p:sp>
      <p:pic>
        <p:nvPicPr>
          <p:cNvPr id="6" name="Picture 5" descr="Diverse members of the 110 ULA team pose for a photo in matching pink team shirts. Christmas decorations hang in the background.">
            <a:extLst>
              <a:ext uri="{FF2B5EF4-FFF2-40B4-BE49-F238E27FC236}">
                <a16:creationId xmlns:a16="http://schemas.microsoft.com/office/drawing/2014/main" id="{71F26ECA-A792-4829-4964-0E6F43FD7F47}"/>
              </a:ext>
            </a:extLst>
          </p:cNvPr>
          <p:cNvPicPr>
            <a:picLocks noChangeAspect="1"/>
          </p:cNvPicPr>
          <p:nvPr/>
        </p:nvPicPr>
        <p:blipFill rotWithShape="1">
          <a:blip r:embed="rId3"/>
          <a:srcRect l="9661" r="12290" b="6004"/>
          <a:stretch/>
        </p:blipFill>
        <p:spPr>
          <a:xfrm>
            <a:off x="5932896" y="1585663"/>
            <a:ext cx="5497103" cy="4415871"/>
          </a:xfrm>
          <a:prstGeom prst="rect">
            <a:avLst/>
          </a:prstGeom>
        </p:spPr>
      </p:pic>
      <p:sp>
        <p:nvSpPr>
          <p:cNvPr id="7" name="TextBox 6">
            <a:extLst>
              <a:ext uri="{FF2B5EF4-FFF2-40B4-BE49-F238E27FC236}">
                <a16:creationId xmlns:a16="http://schemas.microsoft.com/office/drawing/2014/main" id="{BB75A720-5AF7-FF19-9F97-9AC084D6FF04}"/>
              </a:ext>
            </a:extLst>
          </p:cNvPr>
          <p:cNvSpPr txBox="1"/>
          <p:nvPr/>
        </p:nvSpPr>
        <p:spPr>
          <a:xfrm>
            <a:off x="9098597" y="6347996"/>
            <a:ext cx="2462577" cy="338554"/>
          </a:xfrm>
          <a:prstGeom prst="rect">
            <a:avLst/>
          </a:prstGeom>
          <a:noFill/>
        </p:spPr>
        <p:txBody>
          <a:bodyPr wrap="square" rtlCol="0">
            <a:spAutoFit/>
          </a:bodyPr>
          <a:lstStyle/>
          <a:p>
            <a:r>
              <a:rPr lang="en-US" sz="1600" dirty="0"/>
              <a:t>Photo credit:  Anish </a:t>
            </a:r>
            <a:r>
              <a:rPr lang="en-US" sz="1600" dirty="0" err="1"/>
              <a:t>Toomu</a:t>
            </a:r>
            <a:endParaRPr lang="en-US" sz="1600" dirty="0"/>
          </a:p>
        </p:txBody>
      </p:sp>
      <p:pic>
        <p:nvPicPr>
          <p:cNvPr id="11" name="Picture 10" descr="A group of people sitting at a table next to a bundle of balloons, smiling as they work on coding problems">
            <a:extLst>
              <a:ext uri="{FF2B5EF4-FFF2-40B4-BE49-F238E27FC236}">
                <a16:creationId xmlns:a16="http://schemas.microsoft.com/office/drawing/2014/main" id="{C7AF4CA2-D41B-580A-8854-4B71E89C59D3}"/>
              </a:ext>
            </a:extLst>
          </p:cNvPr>
          <p:cNvPicPr>
            <a:picLocks noChangeAspect="1"/>
          </p:cNvPicPr>
          <p:nvPr/>
        </p:nvPicPr>
        <p:blipFill rotWithShape="1">
          <a:blip r:embed="rId4"/>
          <a:srcRect l="4027" t="6579" r="15293" b="16354"/>
          <a:stretch/>
        </p:blipFill>
        <p:spPr>
          <a:xfrm>
            <a:off x="9098597" y="4640491"/>
            <a:ext cx="2667183" cy="1699597"/>
          </a:xfrm>
          <a:prstGeom prst="rect">
            <a:avLst/>
          </a:prstGeom>
          <a:ln>
            <a:solidFill>
              <a:schemeClr val="bg1"/>
            </a:solidFill>
          </a:ln>
        </p:spPr>
      </p:pic>
    </p:spTree>
    <p:extLst>
      <p:ext uri="{BB962C8B-B14F-4D97-AF65-F5344CB8AC3E}">
        <p14:creationId xmlns:p14="http://schemas.microsoft.com/office/powerpoint/2010/main" val="333127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3D3F-2243-D3E0-CDFC-0AE6F573739E}"/>
              </a:ext>
            </a:extLst>
          </p:cNvPr>
          <p:cNvSpPr>
            <a:spLocks noGrp="1"/>
          </p:cNvSpPr>
          <p:nvPr>
            <p:ph type="title"/>
          </p:nvPr>
        </p:nvSpPr>
        <p:spPr/>
        <p:txBody>
          <a:bodyPr/>
          <a:lstStyle/>
          <a:p>
            <a:r>
              <a:rPr lang="en-US" dirty="0"/>
              <a:t>How CAN ULAs Be Supported?</a:t>
            </a:r>
          </a:p>
        </p:txBody>
      </p:sp>
      <p:sp>
        <p:nvSpPr>
          <p:cNvPr id="3" name="Content Placeholder 2">
            <a:extLst>
              <a:ext uri="{FF2B5EF4-FFF2-40B4-BE49-F238E27FC236}">
                <a16:creationId xmlns:a16="http://schemas.microsoft.com/office/drawing/2014/main" id="{E32C656E-2F23-9832-313B-84D599B35A1C}"/>
              </a:ext>
            </a:extLst>
          </p:cNvPr>
          <p:cNvSpPr>
            <a:spLocks noGrp="1"/>
          </p:cNvSpPr>
          <p:nvPr>
            <p:ph idx="1"/>
          </p:nvPr>
        </p:nvSpPr>
        <p:spPr>
          <a:xfrm>
            <a:off x="1251677" y="1874517"/>
            <a:ext cx="10392635" cy="4740596"/>
          </a:xfrm>
        </p:spPr>
        <p:txBody>
          <a:bodyPr>
            <a:normAutofit/>
          </a:bodyPr>
          <a:lstStyle/>
          <a:p>
            <a:r>
              <a:rPr lang="en-US" sz="2400" dirty="0"/>
              <a:t>Improved compensation (via increased stipend or graded credit)</a:t>
            </a:r>
          </a:p>
          <a:p>
            <a:pPr lvl="1"/>
            <a:r>
              <a:rPr lang="en-US" sz="2000" dirty="0"/>
              <a:t>“This was … my first paid job, I have had unpaid work before but the idea that my work was now worth something encouraged me to be independent and do my best.”</a:t>
            </a:r>
          </a:p>
          <a:p>
            <a:pPr lvl="1"/>
            <a:r>
              <a:rPr lang="en-US" sz="2000" dirty="0"/>
              <a:t>Disparity with private tutoring jobs, graduate teaching assistants</a:t>
            </a:r>
          </a:p>
          <a:p>
            <a:r>
              <a:rPr lang="en-US" sz="2400" dirty="0"/>
              <a:t>Support structure</a:t>
            </a:r>
          </a:p>
          <a:p>
            <a:pPr lvl="1"/>
            <a:r>
              <a:rPr lang="en-US" sz="2000" dirty="0"/>
              <a:t>Training</a:t>
            </a:r>
          </a:p>
          <a:p>
            <a:pPr lvl="1"/>
            <a:r>
              <a:rPr lang="en-US" sz="2000" dirty="0"/>
              <a:t>Weekly meetings, regular communication</a:t>
            </a:r>
          </a:p>
          <a:p>
            <a:pPr lvl="1"/>
            <a:r>
              <a:rPr lang="en-US" sz="2000" dirty="0"/>
              <a:t>Encourage mentorships between more experienced and less experienced ULAs</a:t>
            </a:r>
          </a:p>
          <a:p>
            <a:pPr lvl="1"/>
            <a:r>
              <a:rPr lang="en-US" sz="2000" dirty="0"/>
              <a:t>Build an alumni network</a:t>
            </a:r>
          </a:p>
        </p:txBody>
      </p:sp>
    </p:spTree>
    <p:extLst>
      <p:ext uri="{BB962C8B-B14F-4D97-AF65-F5344CB8AC3E}">
        <p14:creationId xmlns:p14="http://schemas.microsoft.com/office/powerpoint/2010/main" val="191573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3D3F-2243-D3E0-CDFC-0AE6F573739E}"/>
              </a:ext>
            </a:extLst>
          </p:cNvPr>
          <p:cNvSpPr>
            <a:spLocks noGrp="1"/>
          </p:cNvSpPr>
          <p:nvPr>
            <p:ph type="title"/>
          </p:nvPr>
        </p:nvSpPr>
        <p:spPr>
          <a:xfrm>
            <a:off x="1135768" y="-1492132"/>
            <a:ext cx="10178322" cy="1492132"/>
          </a:xfrm>
        </p:spPr>
        <p:txBody>
          <a:bodyPr/>
          <a:lstStyle/>
          <a:p>
            <a:r>
              <a:rPr lang="en-US" dirty="0"/>
              <a:t>How CAN ULAs Be Supported? (Continued)</a:t>
            </a:r>
          </a:p>
        </p:txBody>
      </p:sp>
      <p:sp>
        <p:nvSpPr>
          <p:cNvPr id="3" name="Content Placeholder 2">
            <a:extLst>
              <a:ext uri="{FF2B5EF4-FFF2-40B4-BE49-F238E27FC236}">
                <a16:creationId xmlns:a16="http://schemas.microsoft.com/office/drawing/2014/main" id="{E32C656E-2F23-9832-313B-84D599B35A1C}"/>
              </a:ext>
            </a:extLst>
          </p:cNvPr>
          <p:cNvSpPr>
            <a:spLocks noGrp="1"/>
          </p:cNvSpPr>
          <p:nvPr>
            <p:ph idx="1"/>
          </p:nvPr>
        </p:nvSpPr>
        <p:spPr>
          <a:xfrm>
            <a:off x="1325590" y="1040975"/>
            <a:ext cx="9988500" cy="5267227"/>
          </a:xfrm>
        </p:spPr>
        <p:txBody>
          <a:bodyPr>
            <a:normAutofit/>
          </a:bodyPr>
          <a:lstStyle/>
          <a:p>
            <a:r>
              <a:rPr lang="en-US" sz="2400" dirty="0"/>
              <a:t>Provide spaces for community</a:t>
            </a:r>
          </a:p>
          <a:p>
            <a:pPr lvl="1"/>
            <a:r>
              <a:rPr lang="en-US" sz="2000" dirty="0"/>
              <a:t>Online (Slack, GroupMe, Discord)</a:t>
            </a:r>
          </a:p>
          <a:p>
            <a:pPr lvl="1"/>
            <a:r>
              <a:rPr lang="en-US" sz="2000" dirty="0"/>
              <a:t>In-person (informal gatherings)</a:t>
            </a:r>
          </a:p>
          <a:p>
            <a:r>
              <a:rPr lang="en-US" sz="2400" dirty="0"/>
              <a:t>Allow ULAs to take ownership of aspects of the learning experience</a:t>
            </a:r>
          </a:p>
          <a:p>
            <a:pPr lvl="1"/>
            <a:r>
              <a:rPr lang="en-US" sz="2000" dirty="0"/>
              <a:t>Trust your ULAs in the same way you would trust graduate TAs (see advice from Professor Kris Jordan’s 2017 </a:t>
            </a:r>
            <a:r>
              <a:rPr lang="en-US" sz="2000" dirty="0">
                <a:hlinkClick r:id="rId3"/>
              </a:rPr>
              <a:t>CFE Presentation</a:t>
            </a:r>
            <a:r>
              <a:rPr lang="en-US" sz="2000" dirty="0"/>
              <a:t>)</a:t>
            </a:r>
          </a:p>
          <a:p>
            <a:pPr lvl="1"/>
            <a:r>
              <a:rPr lang="en-US" sz="2000" dirty="0"/>
              <a:t>Solicit their input and involvement in pedagogy</a:t>
            </a:r>
          </a:p>
          <a:p>
            <a:pPr lvl="1"/>
            <a:r>
              <a:rPr lang="en-US" sz="2000" dirty="0"/>
              <a:t>Encourage them to organize events/initiatives for the instructional team and/or students</a:t>
            </a:r>
          </a:p>
          <a:p>
            <a:pPr lvl="2"/>
            <a:r>
              <a:rPr lang="en-US" sz="1800" dirty="0"/>
              <a:t>Community-building</a:t>
            </a:r>
          </a:p>
          <a:p>
            <a:pPr lvl="2"/>
            <a:r>
              <a:rPr lang="en-US" sz="1800" dirty="0"/>
              <a:t>Educational</a:t>
            </a:r>
          </a:p>
        </p:txBody>
      </p:sp>
    </p:spTree>
    <p:extLst>
      <p:ext uri="{BB962C8B-B14F-4D97-AF65-F5344CB8AC3E}">
        <p14:creationId xmlns:p14="http://schemas.microsoft.com/office/powerpoint/2010/main" val="119238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9A828-E103-1C47-3739-DEB8A363D117}"/>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683D33CD-E2F6-A4A2-3989-71CEE6BB15BE}"/>
              </a:ext>
            </a:extLst>
          </p:cNvPr>
          <p:cNvSpPr>
            <a:spLocks noGrp="1"/>
          </p:cNvSpPr>
          <p:nvPr>
            <p:ph idx="1"/>
          </p:nvPr>
        </p:nvSpPr>
        <p:spPr>
          <a:xfrm>
            <a:off x="1251678" y="1874517"/>
            <a:ext cx="10178322" cy="4688329"/>
          </a:xfrm>
        </p:spPr>
        <p:txBody>
          <a:bodyPr>
            <a:normAutofit/>
          </a:bodyPr>
          <a:lstStyle/>
          <a:p>
            <a:r>
              <a:rPr lang="en-US" sz="2400" dirty="0"/>
              <a:t>Department of Computer Science</a:t>
            </a:r>
          </a:p>
          <a:p>
            <a:pPr lvl="1"/>
            <a:r>
              <a:rPr lang="en-US" sz="2000" dirty="0"/>
              <a:t>Professor Kris Jordan</a:t>
            </a:r>
          </a:p>
          <a:p>
            <a:pPr lvl="1"/>
            <a:r>
              <a:rPr lang="en-US" sz="2000" dirty="0"/>
              <a:t>Jesse Wei</a:t>
            </a:r>
          </a:p>
          <a:p>
            <a:pPr lvl="1"/>
            <a:r>
              <a:rPr lang="en-US" sz="2000" dirty="0"/>
              <a:t>Photo credits: Rebekah </a:t>
            </a:r>
            <a:r>
              <a:rPr lang="en-US" sz="2000" dirty="0" err="1"/>
              <a:t>Seawell</a:t>
            </a:r>
            <a:r>
              <a:rPr lang="en-US" sz="2000" dirty="0"/>
              <a:t>,  Anish </a:t>
            </a:r>
            <a:r>
              <a:rPr lang="en-US" sz="2000" dirty="0" err="1"/>
              <a:t>Toomu</a:t>
            </a:r>
            <a:endParaRPr lang="en-US" sz="2000" dirty="0"/>
          </a:p>
          <a:p>
            <a:pPr lvl="1"/>
            <a:r>
              <a:rPr lang="en-US" sz="2000" dirty="0"/>
              <a:t>Dr. Ketan Mayer-Patel</a:t>
            </a:r>
          </a:p>
          <a:p>
            <a:r>
              <a:rPr lang="en-US" sz="2400" dirty="0"/>
              <a:t>Survey respondents (ULAs from the Department of Computer Science and other departments)</a:t>
            </a:r>
          </a:p>
          <a:p>
            <a:r>
              <a:rPr lang="en-US" sz="2400" dirty="0"/>
              <a:t>Undergraduate Learning Assistants</a:t>
            </a:r>
          </a:p>
          <a:p>
            <a:r>
              <a:rPr lang="en-US" sz="2400" dirty="0"/>
              <a:t>Instructors of courses, especially those with ULAs</a:t>
            </a:r>
          </a:p>
        </p:txBody>
      </p:sp>
    </p:spTree>
    <p:extLst>
      <p:ext uri="{BB962C8B-B14F-4D97-AF65-F5344CB8AC3E}">
        <p14:creationId xmlns:p14="http://schemas.microsoft.com/office/powerpoint/2010/main" val="226965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9A828-E103-1C47-3739-DEB8A363D117}"/>
              </a:ext>
            </a:extLst>
          </p:cNvPr>
          <p:cNvSpPr>
            <a:spLocks noGrp="1"/>
          </p:cNvSpPr>
          <p:nvPr>
            <p:ph type="title"/>
          </p:nvPr>
        </p:nvSpPr>
        <p:spPr/>
        <p:txBody>
          <a:bodyPr/>
          <a:lstStyle/>
          <a:p>
            <a:r>
              <a:rPr lang="en-US" dirty="0"/>
              <a:t>Data Sources</a:t>
            </a:r>
          </a:p>
        </p:txBody>
      </p:sp>
      <p:sp>
        <p:nvSpPr>
          <p:cNvPr id="3" name="Content Placeholder 2">
            <a:extLst>
              <a:ext uri="{FF2B5EF4-FFF2-40B4-BE49-F238E27FC236}">
                <a16:creationId xmlns:a16="http://schemas.microsoft.com/office/drawing/2014/main" id="{683D33CD-E2F6-A4A2-3989-71CEE6BB15BE}"/>
              </a:ext>
            </a:extLst>
          </p:cNvPr>
          <p:cNvSpPr>
            <a:spLocks noGrp="1"/>
          </p:cNvSpPr>
          <p:nvPr>
            <p:ph idx="1"/>
          </p:nvPr>
        </p:nvSpPr>
        <p:spPr>
          <a:xfrm>
            <a:off x="1251678" y="1874517"/>
            <a:ext cx="10178322" cy="4601098"/>
          </a:xfrm>
        </p:spPr>
        <p:txBody>
          <a:bodyPr>
            <a:normAutofit lnSpcReduction="10000"/>
          </a:bodyPr>
          <a:lstStyle/>
          <a:p>
            <a:r>
              <a:rPr lang="en-US" dirty="0"/>
              <a:t>Department of Computer Science Returning ULA Applications</a:t>
            </a:r>
          </a:p>
          <a:p>
            <a:pPr lvl="1"/>
            <a:r>
              <a:rPr lang="en-US" dirty="0"/>
              <a:t>At the end of the semester, ULAs who plan to continue the following semester are asked “What have you gotten out of being an LA this semester, besides the stipend?”</a:t>
            </a:r>
          </a:p>
          <a:p>
            <a:pPr lvl="1"/>
            <a:r>
              <a:rPr lang="en-US" dirty="0"/>
              <a:t>Fall 2022 / Spring 2023 Application cycles: 216 responses, 151 ULAs</a:t>
            </a:r>
          </a:p>
          <a:p>
            <a:r>
              <a:rPr lang="en-US" dirty="0"/>
              <a:t>Informal Survey on Experiences of Undergraduate Learning Assistants</a:t>
            </a:r>
          </a:p>
          <a:p>
            <a:pPr lvl="1"/>
            <a:r>
              <a:rPr lang="en-US" dirty="0"/>
              <a:t>14 responses (as of 3/22/2023) on various aspects of the ULA experience</a:t>
            </a:r>
          </a:p>
          <a:p>
            <a:pPr lvl="1"/>
            <a:r>
              <a:rPr lang="en-US" dirty="0"/>
              <a:t>8 from stipend-based assistantship programs (7 COMP, 1 PHYS), 6 from course credit / volunteer assistantships (BIOL, ECON, MATH, POLI, PSYC)</a:t>
            </a:r>
          </a:p>
          <a:p>
            <a:r>
              <a:rPr lang="en-US" dirty="0"/>
              <a:t>Reddit Comments (</a:t>
            </a:r>
            <a:r>
              <a:rPr lang="en-US" dirty="0">
                <a:hlinkClick r:id="rId2"/>
              </a:rPr>
              <a:t>source code / raw data</a:t>
            </a:r>
            <a:r>
              <a:rPr lang="en-US" dirty="0"/>
              <a:t>)</a:t>
            </a:r>
          </a:p>
          <a:p>
            <a:pPr lvl="1"/>
            <a:r>
              <a:rPr lang="en-US" dirty="0"/>
              <a:t>84 comments (25 relevant) from the past few years with the keywords “ULA,” “UTA,” “peer mentor,” and variants</a:t>
            </a:r>
          </a:p>
          <a:p>
            <a:r>
              <a:rPr lang="en-US" dirty="0"/>
              <a:t>UNC 2022-23 Catalog (</a:t>
            </a:r>
            <a:r>
              <a:rPr lang="en-US" dirty="0">
                <a:hlinkClick r:id="rId3"/>
              </a:rPr>
              <a:t>source code / raw data</a:t>
            </a:r>
            <a:r>
              <a:rPr lang="en-US" dirty="0"/>
              <a:t>)</a:t>
            </a:r>
          </a:p>
          <a:p>
            <a:pPr lvl="1"/>
            <a:r>
              <a:rPr lang="en-US" dirty="0"/>
              <a:t>&lt; 10 departments mention some form of </a:t>
            </a:r>
            <a:r>
              <a:rPr lang="en-US" dirty="0" err="1"/>
              <a:t>ULAing</a:t>
            </a:r>
            <a:r>
              <a:rPr lang="en-US" dirty="0"/>
              <a:t> in Program Opportunities</a:t>
            </a:r>
          </a:p>
        </p:txBody>
      </p:sp>
    </p:spTree>
    <p:extLst>
      <p:ext uri="{BB962C8B-B14F-4D97-AF65-F5344CB8AC3E}">
        <p14:creationId xmlns:p14="http://schemas.microsoft.com/office/powerpoint/2010/main" val="8189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0084-9CEE-EABD-2165-503726C58CDE}"/>
              </a:ext>
            </a:extLst>
          </p:cNvPr>
          <p:cNvSpPr>
            <a:spLocks noGrp="1"/>
          </p:cNvSpPr>
          <p:nvPr>
            <p:ph type="title"/>
          </p:nvPr>
        </p:nvSpPr>
        <p:spPr/>
        <p:txBody>
          <a:bodyPr/>
          <a:lstStyle/>
          <a:p>
            <a:r>
              <a:rPr lang="en-US"/>
              <a:t>WHAT DO ULAs Do?</a:t>
            </a:r>
            <a:endParaRPr lang="en-US" dirty="0"/>
          </a:p>
        </p:txBody>
      </p:sp>
      <p:sp>
        <p:nvSpPr>
          <p:cNvPr id="3" name="Content Placeholder 2">
            <a:extLst>
              <a:ext uri="{FF2B5EF4-FFF2-40B4-BE49-F238E27FC236}">
                <a16:creationId xmlns:a16="http://schemas.microsoft.com/office/drawing/2014/main" id="{1D0CACFF-C867-1BC2-2395-EAD5A3172D4E}"/>
              </a:ext>
            </a:extLst>
          </p:cNvPr>
          <p:cNvSpPr>
            <a:spLocks noGrp="1"/>
          </p:cNvSpPr>
          <p:nvPr>
            <p:ph idx="1"/>
          </p:nvPr>
        </p:nvSpPr>
        <p:spPr>
          <a:xfrm>
            <a:off x="1251679" y="1874514"/>
            <a:ext cx="2463072" cy="3702037"/>
          </a:xfrm>
        </p:spPr>
        <p:txBody>
          <a:bodyPr>
            <a:normAutofit/>
          </a:bodyPr>
          <a:lstStyle/>
          <a:p>
            <a:r>
              <a:rPr lang="en-US" dirty="0"/>
              <a:t>Dependent on department (</a:t>
            </a:r>
            <a:r>
              <a:rPr lang="en-US" dirty="0">
                <a:hlinkClick r:id="rId3"/>
              </a:rPr>
              <a:t>different models</a:t>
            </a:r>
            <a:r>
              <a:rPr lang="en-US" dirty="0"/>
              <a:t> exist)</a:t>
            </a:r>
          </a:p>
          <a:p>
            <a:r>
              <a:rPr lang="en-US" dirty="0"/>
              <a:t>The Department of Computer Science follows a model based on </a:t>
            </a:r>
            <a:r>
              <a:rPr lang="en-US" dirty="0">
                <a:hlinkClick r:id="rId4"/>
              </a:rPr>
              <a:t>Brown University</a:t>
            </a:r>
            <a:endParaRPr lang="en-US" dirty="0"/>
          </a:p>
        </p:txBody>
      </p:sp>
      <p:sp>
        <p:nvSpPr>
          <p:cNvPr id="5" name="TextBox 4">
            <a:extLst>
              <a:ext uri="{FF2B5EF4-FFF2-40B4-BE49-F238E27FC236}">
                <a16:creationId xmlns:a16="http://schemas.microsoft.com/office/drawing/2014/main" id="{AA12B4F7-4B8E-4C55-757D-2134E79E73A2}"/>
              </a:ext>
            </a:extLst>
          </p:cNvPr>
          <p:cNvSpPr txBox="1"/>
          <p:nvPr/>
        </p:nvSpPr>
        <p:spPr>
          <a:xfrm>
            <a:off x="3714751" y="6475088"/>
            <a:ext cx="7558087" cy="338554"/>
          </a:xfrm>
          <a:prstGeom prst="rect">
            <a:avLst/>
          </a:prstGeom>
          <a:noFill/>
        </p:spPr>
        <p:txBody>
          <a:bodyPr wrap="square" rtlCol="0">
            <a:spAutoFit/>
          </a:bodyPr>
          <a:lstStyle/>
          <a:p>
            <a:r>
              <a:rPr lang="en-US" sz="1600" dirty="0"/>
              <a:t>Data source: Survey on Experiences of Undergraduate Learning Assistants</a:t>
            </a:r>
          </a:p>
        </p:txBody>
      </p:sp>
      <p:pic>
        <p:nvPicPr>
          <p:cNvPr id="1026" name="Picture 2" descr="Most ULAs are involved in office hours. Paid ULAs are also often involved in asynchronous assistance, grading, and supporting an assigned cohort, with some also involved in writing or reviewing assignments and tests. Unpaid (course credit) ULAs are less involved in asynchronous assistance and grading or writing of assignments, but are more likely to be involved in review sessions. Both are sometimes involved in developing supplemental materials and in-class help.">
            <a:extLst>
              <a:ext uri="{FF2B5EF4-FFF2-40B4-BE49-F238E27FC236}">
                <a16:creationId xmlns:a16="http://schemas.microsoft.com/office/drawing/2014/main" id="{8D516C55-A5FE-6A4E-025E-A2169FA25E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1" y="1865248"/>
            <a:ext cx="8055482" cy="460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43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0084-9CEE-EABD-2165-503726C58CDE}"/>
              </a:ext>
            </a:extLst>
          </p:cNvPr>
          <p:cNvSpPr>
            <a:spLocks noGrp="1"/>
          </p:cNvSpPr>
          <p:nvPr>
            <p:ph type="title"/>
          </p:nvPr>
        </p:nvSpPr>
        <p:spPr/>
        <p:txBody>
          <a:bodyPr/>
          <a:lstStyle/>
          <a:p>
            <a:r>
              <a:rPr lang="en-US" dirty="0"/>
              <a:t>WHAT Kinds of Questions are ULAs Asked?</a:t>
            </a:r>
          </a:p>
        </p:txBody>
      </p:sp>
      <p:sp>
        <p:nvSpPr>
          <p:cNvPr id="3" name="TextBox 2">
            <a:extLst>
              <a:ext uri="{FF2B5EF4-FFF2-40B4-BE49-F238E27FC236}">
                <a16:creationId xmlns:a16="http://schemas.microsoft.com/office/drawing/2014/main" id="{A477CE5D-9673-4C93-15A4-5E82F4CB9C3B}"/>
              </a:ext>
            </a:extLst>
          </p:cNvPr>
          <p:cNvSpPr txBox="1"/>
          <p:nvPr/>
        </p:nvSpPr>
        <p:spPr>
          <a:xfrm>
            <a:off x="1390380" y="6463229"/>
            <a:ext cx="6486524" cy="338554"/>
          </a:xfrm>
          <a:prstGeom prst="rect">
            <a:avLst/>
          </a:prstGeom>
          <a:noFill/>
        </p:spPr>
        <p:txBody>
          <a:bodyPr wrap="square" rtlCol="0">
            <a:spAutoFit/>
          </a:bodyPr>
          <a:lstStyle/>
          <a:p>
            <a:r>
              <a:rPr lang="en-US" sz="1600" dirty="0"/>
              <a:t>Data source: Survey on Experiences of Undergraduate Learning Assistants</a:t>
            </a:r>
          </a:p>
        </p:txBody>
      </p:sp>
      <p:pic>
        <p:nvPicPr>
          <p:cNvPr id="2054" name="Picture 6" descr="Both paid and unpaid ULAs are generally asked conceptual questions and assignment help. Less frequently, they are asked college and career advice, with paid ULAs being asked college advice more often than unpaid ULAs.">
            <a:extLst>
              <a:ext uri="{FF2B5EF4-FFF2-40B4-BE49-F238E27FC236}">
                <a16:creationId xmlns:a16="http://schemas.microsoft.com/office/drawing/2014/main" id="{CC48E3DA-53B5-4633-184A-540194A72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379" y="2233545"/>
            <a:ext cx="6917597" cy="421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95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0870-3A75-7AD3-A753-23371DEC33D9}"/>
              </a:ext>
            </a:extLst>
          </p:cNvPr>
          <p:cNvSpPr>
            <a:spLocks noGrp="1"/>
          </p:cNvSpPr>
          <p:nvPr>
            <p:ph type="title"/>
          </p:nvPr>
        </p:nvSpPr>
        <p:spPr/>
        <p:txBody>
          <a:bodyPr/>
          <a:lstStyle/>
          <a:p>
            <a:r>
              <a:rPr lang="en-US" dirty="0"/>
              <a:t>How DO ULAs benefit from Peer-to-Peer Teaching?</a:t>
            </a:r>
          </a:p>
        </p:txBody>
      </p:sp>
      <p:pic>
        <p:nvPicPr>
          <p:cNvPr id="6148" name="Picture 4" descr="Major themes (75 responses or more) in how ULAs benefit from peer-to-peer teaching include teaching/communication skills, community, understanding of material, and enjoyment/fulfillment. Minor themes (25 responses or less) include debugging skills, classroom administration/curriculum design, mentorship/mentoring, diversity, and other soft skills.">
            <a:extLst>
              <a:ext uri="{FF2B5EF4-FFF2-40B4-BE49-F238E27FC236}">
                <a16:creationId xmlns:a16="http://schemas.microsoft.com/office/drawing/2014/main" id="{2E632220-C770-ABAB-ED50-A5865BBF5A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25"/>
          <a:stretch/>
        </p:blipFill>
        <p:spPr bwMode="auto">
          <a:xfrm>
            <a:off x="1091821" y="1965030"/>
            <a:ext cx="10706223" cy="45789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6541494-B0B7-E90A-8B34-C3A8EA76E036}"/>
              </a:ext>
            </a:extLst>
          </p:cNvPr>
          <p:cNvSpPr txBox="1"/>
          <p:nvPr/>
        </p:nvSpPr>
        <p:spPr>
          <a:xfrm>
            <a:off x="1091821" y="6485116"/>
            <a:ext cx="7558087" cy="338554"/>
          </a:xfrm>
          <a:prstGeom prst="rect">
            <a:avLst/>
          </a:prstGeom>
          <a:noFill/>
        </p:spPr>
        <p:txBody>
          <a:bodyPr wrap="square" rtlCol="0">
            <a:spAutoFit/>
          </a:bodyPr>
          <a:lstStyle/>
          <a:p>
            <a:r>
              <a:rPr lang="en-US" sz="1600" dirty="0"/>
              <a:t>Data source: Department of Computer Science Returning ULA Applications</a:t>
            </a:r>
          </a:p>
        </p:txBody>
      </p:sp>
    </p:spTree>
    <p:extLst>
      <p:ext uri="{BB962C8B-B14F-4D97-AF65-F5344CB8AC3E}">
        <p14:creationId xmlns:p14="http://schemas.microsoft.com/office/powerpoint/2010/main" val="110960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B0AA-F71B-D764-9DFA-D8571FA5A051}"/>
              </a:ext>
            </a:extLst>
          </p:cNvPr>
          <p:cNvSpPr>
            <a:spLocks noGrp="1"/>
          </p:cNvSpPr>
          <p:nvPr>
            <p:ph type="title"/>
          </p:nvPr>
        </p:nvSpPr>
        <p:spPr>
          <a:xfrm>
            <a:off x="387759" y="408213"/>
            <a:ext cx="6913001" cy="2508779"/>
          </a:xfrm>
        </p:spPr>
        <p:txBody>
          <a:bodyPr anchor="b">
            <a:noAutofit/>
          </a:bodyPr>
          <a:lstStyle/>
          <a:p>
            <a:pPr algn="ctr"/>
            <a:r>
              <a:rPr lang="en-US" sz="5100" dirty="0">
                <a:solidFill>
                  <a:schemeClr val="tx2"/>
                </a:solidFill>
                <a:latin typeface="Impact"/>
              </a:rPr>
              <a:t>Teaching / Communication Skills</a:t>
            </a:r>
          </a:p>
        </p:txBody>
      </p:sp>
      <p:sp>
        <p:nvSpPr>
          <p:cNvPr id="3" name="Content Placeholder 2">
            <a:extLst>
              <a:ext uri="{FF2B5EF4-FFF2-40B4-BE49-F238E27FC236}">
                <a16:creationId xmlns:a16="http://schemas.microsoft.com/office/drawing/2014/main" id="{3EF976FA-E261-E3ED-A0FD-399CF9343A94}"/>
              </a:ext>
            </a:extLst>
          </p:cNvPr>
          <p:cNvSpPr>
            <a:spLocks noGrp="1"/>
          </p:cNvSpPr>
          <p:nvPr>
            <p:ph idx="1"/>
          </p:nvPr>
        </p:nvSpPr>
        <p:spPr>
          <a:xfrm>
            <a:off x="765050" y="3608613"/>
            <a:ext cx="6158418" cy="2737757"/>
          </a:xfrm>
        </p:spPr>
        <p:txBody>
          <a:bodyPr>
            <a:normAutofit/>
          </a:bodyPr>
          <a:lstStyle/>
          <a:p>
            <a:r>
              <a:rPr lang="en-US" sz="2400" dirty="0"/>
              <a:t>Adapting to student needs</a:t>
            </a:r>
          </a:p>
          <a:p>
            <a:pPr lvl="1"/>
            <a:r>
              <a:rPr lang="en-US" sz="2000" dirty="0"/>
              <a:t>Each ULA has unique perspectives and experiences they can bring to students</a:t>
            </a:r>
          </a:p>
          <a:p>
            <a:pPr lvl="1"/>
            <a:r>
              <a:rPr lang="en-US" sz="2000" dirty="0"/>
              <a:t>ULAs learn how to reach students where they are</a:t>
            </a:r>
          </a:p>
        </p:txBody>
      </p:sp>
      <p:sp>
        <p:nvSpPr>
          <p:cNvPr id="4" name="Text Placeholder 3">
            <a:extLst>
              <a:ext uri="{FF2B5EF4-FFF2-40B4-BE49-F238E27FC236}">
                <a16:creationId xmlns:a16="http://schemas.microsoft.com/office/drawing/2014/main" id="{092B6C60-C7E4-9BA7-72C9-09E2EBF9466D}"/>
              </a:ext>
            </a:extLst>
          </p:cNvPr>
          <p:cNvSpPr>
            <a:spLocks noGrp="1"/>
          </p:cNvSpPr>
          <p:nvPr>
            <p:ph type="body" sz="half" idx="2"/>
          </p:nvPr>
        </p:nvSpPr>
        <p:spPr>
          <a:xfrm>
            <a:off x="8051721" y="1213207"/>
            <a:ext cx="3621892" cy="4790811"/>
          </a:xfrm>
        </p:spPr>
        <p:txBody>
          <a:bodyPr>
            <a:noAutofit/>
          </a:bodyPr>
          <a:lstStyle/>
          <a:p>
            <a:r>
              <a:rPr lang="en-US" sz="2000" dirty="0">
                <a:solidFill>
                  <a:schemeClr val="bg1"/>
                </a:solidFill>
              </a:rPr>
              <a:t>“</a:t>
            </a:r>
            <a:r>
              <a:rPr lang="en-US" sz="2000" b="0" i="0" dirty="0">
                <a:solidFill>
                  <a:schemeClr val="bg1"/>
                </a:solidFill>
                <a:effectLst/>
              </a:rPr>
              <a:t>I have … learned a lot about how people think about the same concept in many different ways and how I can best adapt my explanations to fit with their ‘framework for understanding’ (i.e.,</a:t>
            </a:r>
            <a:r>
              <a:rPr lang="en-US" sz="2000" dirty="0">
                <a:solidFill>
                  <a:schemeClr val="bg1"/>
                </a:solidFill>
              </a:rPr>
              <a:t> </a:t>
            </a:r>
            <a:r>
              <a:rPr lang="en-US" sz="2000" b="0" i="0" dirty="0">
                <a:solidFill>
                  <a:schemeClr val="tx2"/>
                </a:solidFill>
                <a:effectLst/>
                <a:highlight>
                  <a:srgbClr val="FFFF00"/>
                </a:highlight>
              </a:rPr>
              <a:t>if their existing knowledge/understanding is a certain puzzle piece, I have to be able to find the right matching puzzle piece to fit in with it so that they can more easily learn new things</a:t>
            </a:r>
            <a:r>
              <a:rPr lang="en-US" sz="2000" b="0" i="0" dirty="0">
                <a:solidFill>
                  <a:schemeClr val="bg1"/>
                </a:solidFill>
                <a:effectLst/>
              </a:rPr>
              <a:t>).”</a:t>
            </a:r>
            <a:endParaRPr lang="en-US" sz="2000" dirty="0">
              <a:solidFill>
                <a:schemeClr val="bg1"/>
              </a:solidFill>
            </a:endParaRPr>
          </a:p>
        </p:txBody>
      </p:sp>
    </p:spTree>
    <p:extLst>
      <p:ext uri="{BB962C8B-B14F-4D97-AF65-F5344CB8AC3E}">
        <p14:creationId xmlns:p14="http://schemas.microsoft.com/office/powerpoint/2010/main" val="422739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B0AA-F71B-D764-9DFA-D8571FA5A051}"/>
              </a:ext>
            </a:extLst>
          </p:cNvPr>
          <p:cNvSpPr>
            <a:spLocks noGrp="1"/>
          </p:cNvSpPr>
          <p:nvPr>
            <p:ph type="title"/>
          </p:nvPr>
        </p:nvSpPr>
        <p:spPr>
          <a:xfrm>
            <a:off x="387758" y="-337079"/>
            <a:ext cx="11466785" cy="337079"/>
          </a:xfrm>
        </p:spPr>
        <p:txBody>
          <a:bodyPr anchor="b">
            <a:noAutofit/>
          </a:bodyPr>
          <a:lstStyle/>
          <a:p>
            <a:pPr algn="ctr"/>
            <a:r>
              <a:rPr lang="en-US" sz="5100" dirty="0">
                <a:solidFill>
                  <a:schemeClr val="tx2"/>
                </a:solidFill>
                <a:latin typeface="Impact" panose="020B0806030902050204" pitchFamily="34" charset="0"/>
              </a:rPr>
              <a:t>Teaching/ Communication Skills, continued</a:t>
            </a:r>
          </a:p>
        </p:txBody>
      </p:sp>
      <p:sp>
        <p:nvSpPr>
          <p:cNvPr id="3" name="Content Placeholder 2">
            <a:extLst>
              <a:ext uri="{FF2B5EF4-FFF2-40B4-BE49-F238E27FC236}">
                <a16:creationId xmlns:a16="http://schemas.microsoft.com/office/drawing/2014/main" id="{3EF976FA-E261-E3ED-A0FD-399CF9343A94}"/>
              </a:ext>
            </a:extLst>
          </p:cNvPr>
          <p:cNvSpPr>
            <a:spLocks noGrp="1"/>
          </p:cNvSpPr>
          <p:nvPr>
            <p:ph idx="1"/>
          </p:nvPr>
        </p:nvSpPr>
        <p:spPr>
          <a:xfrm>
            <a:off x="552779" y="1883229"/>
            <a:ext cx="6158418" cy="1268186"/>
          </a:xfrm>
        </p:spPr>
        <p:txBody>
          <a:bodyPr>
            <a:normAutofit/>
          </a:bodyPr>
          <a:lstStyle/>
          <a:p>
            <a:r>
              <a:rPr lang="en-US" sz="2400" dirty="0"/>
              <a:t>Confidence</a:t>
            </a:r>
          </a:p>
          <a:p>
            <a:r>
              <a:rPr lang="en-US" sz="2400" dirty="0"/>
              <a:t>Patience, understanding, empathy</a:t>
            </a:r>
          </a:p>
        </p:txBody>
      </p:sp>
      <p:sp>
        <p:nvSpPr>
          <p:cNvPr id="4" name="Text Placeholder 3">
            <a:extLst>
              <a:ext uri="{FF2B5EF4-FFF2-40B4-BE49-F238E27FC236}">
                <a16:creationId xmlns:a16="http://schemas.microsoft.com/office/drawing/2014/main" id="{092B6C60-C7E4-9BA7-72C9-09E2EBF9466D}"/>
              </a:ext>
            </a:extLst>
          </p:cNvPr>
          <p:cNvSpPr>
            <a:spLocks noGrp="1"/>
          </p:cNvSpPr>
          <p:nvPr>
            <p:ph type="body" sz="half" idx="2"/>
          </p:nvPr>
        </p:nvSpPr>
        <p:spPr>
          <a:xfrm>
            <a:off x="8211537" y="767443"/>
            <a:ext cx="3427684" cy="5323114"/>
          </a:xfrm>
        </p:spPr>
        <p:txBody>
          <a:bodyPr>
            <a:noAutofit/>
          </a:bodyPr>
          <a:lstStyle/>
          <a:p>
            <a:r>
              <a:rPr lang="en-US" sz="2000" dirty="0">
                <a:solidFill>
                  <a:schemeClr val="bg1"/>
                </a:solidFill>
              </a:rPr>
              <a:t>“</a:t>
            </a:r>
            <a:r>
              <a:rPr lang="en-US" sz="2000" b="0" i="0" dirty="0">
                <a:solidFill>
                  <a:schemeClr val="bg1"/>
                </a:solidFill>
                <a:effectLst/>
              </a:rPr>
              <a:t>Since this semester was my first time being a ULA, I experienced a lot of growth not just in my understanding of computer science concepts, but also in my ability to </a:t>
            </a:r>
            <a:r>
              <a:rPr lang="en-US" sz="2000" i="0" dirty="0">
                <a:solidFill>
                  <a:schemeClr val="tx2"/>
                </a:solidFill>
                <a:effectLst/>
                <a:highlight>
                  <a:srgbClr val="FFFF00"/>
                </a:highlight>
              </a:rPr>
              <a:t>communicate, empathize, and understand my students and peers.</a:t>
            </a:r>
            <a:r>
              <a:rPr lang="en-US" sz="2000" b="0" i="0" dirty="0">
                <a:solidFill>
                  <a:schemeClr val="tx2"/>
                </a:solidFill>
                <a:effectLst/>
              </a:rPr>
              <a:t>. </a:t>
            </a:r>
            <a:r>
              <a:rPr lang="en-US" sz="2000" b="0" i="0" dirty="0">
                <a:solidFill>
                  <a:schemeClr val="bg1"/>
                </a:solidFill>
                <a:effectLst/>
              </a:rPr>
              <a:t>I started off excited about this role but nervous about my ability to answer all of the student’s questions, but </a:t>
            </a:r>
            <a:r>
              <a:rPr lang="en-US" sz="2000" i="0" dirty="0">
                <a:solidFill>
                  <a:schemeClr val="bg1"/>
                </a:solidFill>
                <a:effectLst/>
              </a:rPr>
              <a:t>quickly realized my capabilities and role </a:t>
            </a:r>
            <a:r>
              <a:rPr lang="en-US" sz="2000" b="0" i="0" dirty="0">
                <a:solidFill>
                  <a:schemeClr val="bg1"/>
                </a:solidFill>
                <a:effectLst/>
              </a:rPr>
              <a:t>in helping students. </a:t>
            </a:r>
            <a:r>
              <a:rPr lang="en-US" sz="2000" dirty="0">
                <a:solidFill>
                  <a:schemeClr val="bg1"/>
                </a:solidFill>
              </a:rPr>
              <a:t>”</a:t>
            </a:r>
          </a:p>
        </p:txBody>
      </p:sp>
      <p:sp>
        <p:nvSpPr>
          <p:cNvPr id="7" name="Content Placeholder 2">
            <a:extLst>
              <a:ext uri="{FF2B5EF4-FFF2-40B4-BE49-F238E27FC236}">
                <a16:creationId xmlns:a16="http://schemas.microsoft.com/office/drawing/2014/main" id="{900B0061-33B8-2904-4C9A-6A2687D15A23}"/>
              </a:ext>
            </a:extLst>
          </p:cNvPr>
          <p:cNvSpPr txBox="1">
            <a:spLocks/>
          </p:cNvSpPr>
          <p:nvPr/>
        </p:nvSpPr>
        <p:spPr>
          <a:xfrm>
            <a:off x="552779" y="2890159"/>
            <a:ext cx="6158418" cy="53884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32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20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20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baseline="0">
                <a:solidFill>
                  <a:schemeClr val="tx1">
                    <a:lumMod val="65000"/>
                    <a:lumOff val="35000"/>
                  </a:schemeClr>
                </a:solidFill>
                <a:latin typeface="+mn-lt"/>
                <a:ea typeface="+mn-ea"/>
                <a:cs typeface="+mn-cs"/>
              </a:defRPr>
            </a:lvl9pPr>
          </a:lstStyle>
          <a:p>
            <a:r>
              <a:rPr lang="en-US" sz="2400" dirty="0"/>
              <a:t>Interest in pursuing education as a career</a:t>
            </a:r>
          </a:p>
        </p:txBody>
      </p:sp>
      <p:sp>
        <p:nvSpPr>
          <p:cNvPr id="8" name="Content Placeholder 2">
            <a:extLst>
              <a:ext uri="{FF2B5EF4-FFF2-40B4-BE49-F238E27FC236}">
                <a16:creationId xmlns:a16="http://schemas.microsoft.com/office/drawing/2014/main" id="{C2FC5C38-A4BD-2ADC-0F3F-3A5CD9C604C5}"/>
              </a:ext>
            </a:extLst>
          </p:cNvPr>
          <p:cNvSpPr txBox="1">
            <a:spLocks/>
          </p:cNvSpPr>
          <p:nvPr/>
        </p:nvSpPr>
        <p:spPr>
          <a:xfrm>
            <a:off x="552779" y="3445331"/>
            <a:ext cx="6158418" cy="112667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32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20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20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baseline="0">
                <a:solidFill>
                  <a:schemeClr val="tx1">
                    <a:lumMod val="65000"/>
                    <a:lumOff val="35000"/>
                  </a:schemeClr>
                </a:solidFill>
                <a:latin typeface="+mn-lt"/>
                <a:ea typeface="+mn-ea"/>
                <a:cs typeface="+mn-cs"/>
              </a:defRPr>
            </a:lvl9pPr>
          </a:lstStyle>
          <a:p>
            <a:r>
              <a:rPr lang="en-US" sz="2400" dirty="0"/>
              <a:t>Experience in classroom administration and curriculum development</a:t>
            </a:r>
          </a:p>
        </p:txBody>
      </p:sp>
    </p:spTree>
    <p:extLst>
      <p:ext uri="{BB962C8B-B14F-4D97-AF65-F5344CB8AC3E}">
        <p14:creationId xmlns:p14="http://schemas.microsoft.com/office/powerpoint/2010/main" val="57806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B0AA-F71B-D764-9DFA-D8571FA5A051}"/>
              </a:ext>
            </a:extLst>
          </p:cNvPr>
          <p:cNvSpPr>
            <a:spLocks noGrp="1"/>
          </p:cNvSpPr>
          <p:nvPr>
            <p:ph type="title"/>
          </p:nvPr>
        </p:nvSpPr>
        <p:spPr>
          <a:xfrm>
            <a:off x="387759" y="408213"/>
            <a:ext cx="6913001" cy="2508779"/>
          </a:xfrm>
        </p:spPr>
        <p:txBody>
          <a:bodyPr anchor="b">
            <a:noAutofit/>
          </a:bodyPr>
          <a:lstStyle/>
          <a:p>
            <a:pPr algn="ctr"/>
            <a:r>
              <a:rPr lang="en-US" sz="5100" dirty="0">
                <a:solidFill>
                  <a:schemeClr val="tx2"/>
                </a:solidFill>
                <a:latin typeface="Impact" panose="020B0806030902050204" pitchFamily="34" charset="0"/>
              </a:rPr>
              <a:t>Understanding of Material</a:t>
            </a:r>
          </a:p>
        </p:txBody>
      </p:sp>
      <p:sp>
        <p:nvSpPr>
          <p:cNvPr id="3" name="Content Placeholder 2">
            <a:extLst>
              <a:ext uri="{FF2B5EF4-FFF2-40B4-BE49-F238E27FC236}">
                <a16:creationId xmlns:a16="http://schemas.microsoft.com/office/drawing/2014/main" id="{3EF976FA-E261-E3ED-A0FD-399CF9343A94}"/>
              </a:ext>
            </a:extLst>
          </p:cNvPr>
          <p:cNvSpPr>
            <a:spLocks noGrp="1"/>
          </p:cNvSpPr>
          <p:nvPr>
            <p:ph idx="1"/>
          </p:nvPr>
        </p:nvSpPr>
        <p:spPr>
          <a:xfrm>
            <a:off x="765050" y="3608613"/>
            <a:ext cx="6158418" cy="2737757"/>
          </a:xfrm>
        </p:spPr>
        <p:txBody>
          <a:bodyPr>
            <a:normAutofit/>
          </a:bodyPr>
          <a:lstStyle/>
          <a:p>
            <a:r>
              <a:rPr lang="en-US" sz="2400" dirty="0"/>
              <a:t>Explaining material in different ways</a:t>
            </a:r>
          </a:p>
          <a:p>
            <a:r>
              <a:rPr lang="en-US" sz="2400" dirty="0"/>
              <a:t>Going beyond material in discussions and office hours</a:t>
            </a:r>
          </a:p>
        </p:txBody>
      </p:sp>
      <p:sp>
        <p:nvSpPr>
          <p:cNvPr id="4" name="Text Placeholder 3">
            <a:extLst>
              <a:ext uri="{FF2B5EF4-FFF2-40B4-BE49-F238E27FC236}">
                <a16:creationId xmlns:a16="http://schemas.microsoft.com/office/drawing/2014/main" id="{092B6C60-C7E4-9BA7-72C9-09E2EBF9466D}"/>
              </a:ext>
            </a:extLst>
          </p:cNvPr>
          <p:cNvSpPr>
            <a:spLocks noGrp="1"/>
          </p:cNvSpPr>
          <p:nvPr>
            <p:ph type="body" sz="half" idx="2"/>
          </p:nvPr>
        </p:nvSpPr>
        <p:spPr>
          <a:xfrm>
            <a:off x="7967028" y="1100334"/>
            <a:ext cx="3837213" cy="4657332"/>
          </a:xfrm>
        </p:spPr>
        <p:txBody>
          <a:bodyPr>
            <a:noAutofit/>
          </a:bodyPr>
          <a:lstStyle/>
          <a:p>
            <a:pPr rtl="0">
              <a:spcBef>
                <a:spcPts val="0"/>
              </a:spcBef>
              <a:spcAft>
                <a:spcPts val="0"/>
              </a:spcAft>
            </a:pPr>
            <a:r>
              <a:rPr lang="en-US" sz="2000" dirty="0">
                <a:solidFill>
                  <a:schemeClr val="bg1"/>
                </a:solidFill>
              </a:rPr>
              <a:t>“</a:t>
            </a:r>
            <a:r>
              <a:rPr lang="en-US" sz="2000" b="0" i="0" u="none" strike="noStrike" dirty="0">
                <a:solidFill>
                  <a:schemeClr val="tx2"/>
                </a:solidFill>
                <a:effectLst/>
                <a:highlight>
                  <a:srgbClr val="FFFF00"/>
                </a:highlight>
              </a:rPr>
              <a:t> I had the opportunity to relearn the class from a whole new perspective. </a:t>
            </a:r>
            <a:r>
              <a:rPr lang="en-US" sz="2000" b="0" i="0" u="none" strike="noStrike" dirty="0">
                <a:solidFill>
                  <a:schemeClr val="bg1"/>
                </a:solidFill>
                <a:effectLst/>
              </a:rPr>
              <a:t> This time, not only did I need to understand all the contents, but I also needed to tell my students in a way that all of them could understand. </a:t>
            </a:r>
          </a:p>
          <a:p>
            <a:pPr rtl="0">
              <a:spcBef>
                <a:spcPts val="0"/>
              </a:spcBef>
              <a:spcAft>
                <a:spcPts val="0"/>
              </a:spcAft>
            </a:pPr>
            <a:endParaRPr lang="en-US" sz="2000" dirty="0">
              <a:solidFill>
                <a:schemeClr val="bg1"/>
              </a:solidFill>
            </a:endParaRPr>
          </a:p>
          <a:p>
            <a:pPr rtl="0">
              <a:spcBef>
                <a:spcPts val="0"/>
              </a:spcBef>
              <a:spcAft>
                <a:spcPts val="0"/>
              </a:spcAft>
            </a:pPr>
            <a:r>
              <a:rPr lang="en-US" sz="2000" b="0" i="0" u="none" strike="noStrike" dirty="0">
                <a:solidFill>
                  <a:schemeClr val="bg1"/>
                </a:solidFill>
                <a:effectLst/>
              </a:rPr>
              <a:t>… I have learned to summarize the problems that other students may encounter while doing it. This way I can help them more effectively during my office hours.</a:t>
            </a:r>
            <a:r>
              <a:rPr lang="en-US" sz="2000" b="0" i="0" dirty="0">
                <a:solidFill>
                  <a:schemeClr val="bg1"/>
                </a:solidFill>
                <a:effectLst/>
              </a:rPr>
              <a:t>”</a:t>
            </a:r>
            <a:endParaRPr lang="en-US" sz="2000" dirty="0">
              <a:solidFill>
                <a:schemeClr val="bg1"/>
              </a:solidFill>
            </a:endParaRPr>
          </a:p>
        </p:txBody>
      </p:sp>
    </p:spTree>
    <p:extLst>
      <p:ext uri="{BB962C8B-B14F-4D97-AF65-F5344CB8AC3E}">
        <p14:creationId xmlns:p14="http://schemas.microsoft.com/office/powerpoint/2010/main" val="21867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1D6B5D-4736-8AF5-6AA0-C94E26CE43F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86270" y="-3493"/>
            <a:ext cx="4845929" cy="6861493"/>
          </a:xfrm>
          <a:prstGeom prst="rect">
            <a:avLst/>
          </a:prstGeom>
        </p:spPr>
      </p:pic>
      <p:sp>
        <p:nvSpPr>
          <p:cNvPr id="2" name="Title 1">
            <a:extLst>
              <a:ext uri="{FF2B5EF4-FFF2-40B4-BE49-F238E27FC236}">
                <a16:creationId xmlns:a16="http://schemas.microsoft.com/office/drawing/2014/main" id="{6FCBB0AA-F71B-D764-9DFA-D8571FA5A051}"/>
              </a:ext>
            </a:extLst>
          </p:cNvPr>
          <p:cNvSpPr>
            <a:spLocks noGrp="1"/>
          </p:cNvSpPr>
          <p:nvPr>
            <p:ph type="title"/>
          </p:nvPr>
        </p:nvSpPr>
        <p:spPr>
          <a:xfrm>
            <a:off x="387760" y="408214"/>
            <a:ext cx="3998510" cy="2077812"/>
          </a:xfrm>
        </p:spPr>
        <p:txBody>
          <a:bodyPr anchor="b">
            <a:noAutofit/>
          </a:bodyPr>
          <a:lstStyle/>
          <a:p>
            <a:pPr algn="ctr"/>
            <a:r>
              <a:rPr lang="en-US" sz="5100" dirty="0">
                <a:solidFill>
                  <a:schemeClr val="tx2"/>
                </a:solidFill>
                <a:latin typeface="Impact" panose="020B0806030902050204" pitchFamily="34" charset="0"/>
              </a:rPr>
              <a:t>Community</a:t>
            </a:r>
          </a:p>
        </p:txBody>
      </p:sp>
      <p:sp>
        <p:nvSpPr>
          <p:cNvPr id="3" name="Content Placeholder 2">
            <a:extLst>
              <a:ext uri="{FF2B5EF4-FFF2-40B4-BE49-F238E27FC236}">
                <a16:creationId xmlns:a16="http://schemas.microsoft.com/office/drawing/2014/main" id="{3EF976FA-E261-E3ED-A0FD-399CF9343A94}"/>
              </a:ext>
            </a:extLst>
          </p:cNvPr>
          <p:cNvSpPr>
            <a:spLocks noGrp="1"/>
          </p:cNvSpPr>
          <p:nvPr>
            <p:ph idx="1"/>
          </p:nvPr>
        </p:nvSpPr>
        <p:spPr>
          <a:xfrm>
            <a:off x="697853" y="3003096"/>
            <a:ext cx="3378324" cy="2737757"/>
          </a:xfrm>
        </p:spPr>
        <p:txBody>
          <a:bodyPr>
            <a:normAutofit/>
          </a:bodyPr>
          <a:lstStyle/>
          <a:p>
            <a:r>
              <a:rPr lang="en-US" sz="2400" dirty="0"/>
              <a:t>Passing on a passion for the material</a:t>
            </a:r>
          </a:p>
          <a:p>
            <a:r>
              <a:rPr lang="en-US" sz="2400" dirty="0"/>
              <a:t>Mentoring students</a:t>
            </a:r>
          </a:p>
          <a:p>
            <a:r>
              <a:rPr lang="en-US" sz="2400" dirty="0"/>
              <a:t>Fostering diversity through inclusive environments</a:t>
            </a:r>
          </a:p>
        </p:txBody>
      </p:sp>
      <p:sp>
        <p:nvSpPr>
          <p:cNvPr id="4" name="Text Placeholder 3">
            <a:extLst>
              <a:ext uri="{FF2B5EF4-FFF2-40B4-BE49-F238E27FC236}">
                <a16:creationId xmlns:a16="http://schemas.microsoft.com/office/drawing/2014/main" id="{092B6C60-C7E4-9BA7-72C9-09E2EBF9466D}"/>
              </a:ext>
            </a:extLst>
          </p:cNvPr>
          <p:cNvSpPr>
            <a:spLocks noGrp="1"/>
          </p:cNvSpPr>
          <p:nvPr>
            <p:ph type="body" sz="half" idx="2"/>
          </p:nvPr>
        </p:nvSpPr>
        <p:spPr>
          <a:xfrm>
            <a:off x="5072064" y="408213"/>
            <a:ext cx="6486524" cy="4790811"/>
          </a:xfrm>
        </p:spPr>
        <p:txBody>
          <a:bodyPr>
            <a:noAutofit/>
          </a:bodyPr>
          <a:lstStyle/>
          <a:p>
            <a:pPr rtl="0">
              <a:spcBef>
                <a:spcPts val="0"/>
              </a:spcBef>
              <a:spcAft>
                <a:spcPts val="0"/>
              </a:spcAft>
            </a:pPr>
            <a:r>
              <a:rPr lang="en-US" sz="1800" dirty="0">
                <a:solidFill>
                  <a:schemeClr val="bg1"/>
                </a:solidFill>
              </a:rPr>
              <a:t>“</a:t>
            </a:r>
            <a:r>
              <a:rPr lang="en-US" sz="1800" b="0" i="0" u="none" strike="noStrike" dirty="0">
                <a:solidFill>
                  <a:schemeClr val="bg1"/>
                </a:solidFill>
                <a:effectLst/>
              </a:rPr>
              <a:t>When I took COMP 110 the fall of my freshmen year, the LAs – in addition to making course content approachable to beginners – talked extensively about clubs, hackathons, and other resources for how to get involved in computer science. It was this encouragement to get involved in CS that gave me the confidence to change my major to CS without any coding experience prior to college. </a:t>
            </a:r>
          </a:p>
          <a:p>
            <a:pPr rtl="0">
              <a:spcBef>
                <a:spcPts val="0"/>
              </a:spcBef>
              <a:spcAft>
                <a:spcPts val="0"/>
              </a:spcAft>
            </a:pPr>
            <a:endParaRPr lang="en-US" sz="1800" b="0" dirty="0">
              <a:solidFill>
                <a:schemeClr val="bg1"/>
              </a:solidFill>
              <a:effectLst/>
            </a:endParaRPr>
          </a:p>
          <a:p>
            <a:pPr rtl="0">
              <a:spcBef>
                <a:spcPts val="0"/>
              </a:spcBef>
              <a:spcAft>
                <a:spcPts val="0"/>
              </a:spcAft>
            </a:pPr>
            <a:r>
              <a:rPr lang="en-US" sz="1800" b="0" i="0" u="none" strike="noStrike" dirty="0">
                <a:solidFill>
                  <a:schemeClr val="tx2"/>
                </a:solidFill>
                <a:effectLst/>
                <a:highlight>
                  <a:srgbClr val="FFFF00"/>
                </a:highlight>
              </a:rPr>
              <a:t>The best thing I’ve gotten out of being an LA this spring is being able to contribute to this community by making coding concepts more accessible, and showing other students that computer science at UNC isn’t as intimidating as it may appear on the surface.</a:t>
            </a:r>
          </a:p>
          <a:p>
            <a:pPr rtl="0">
              <a:spcBef>
                <a:spcPts val="0"/>
              </a:spcBef>
              <a:spcAft>
                <a:spcPts val="0"/>
              </a:spcAft>
            </a:pPr>
            <a:endParaRPr lang="en-US" sz="1800" dirty="0">
              <a:solidFill>
                <a:schemeClr val="bg1"/>
              </a:solidFill>
            </a:endParaRPr>
          </a:p>
          <a:p>
            <a:pPr rtl="0">
              <a:spcBef>
                <a:spcPts val="0"/>
              </a:spcBef>
              <a:spcAft>
                <a:spcPts val="0"/>
              </a:spcAft>
            </a:pPr>
            <a:r>
              <a:rPr lang="en-US" sz="1800" b="0" i="0" u="none" strike="noStrike" dirty="0">
                <a:solidFill>
                  <a:schemeClr val="bg1"/>
                </a:solidFill>
                <a:effectLst/>
              </a:rPr>
              <a:t>For Hack110, I co-led a workshop on how to get involved in computer science at UNC. … After the workshop I was able to talk one-on-one with students about the major, the B.A. vs. B.S., hackathons, clubs – about anything related to CS at UNC. </a:t>
            </a:r>
            <a:r>
              <a:rPr lang="en-US" sz="1800" b="0" i="0" u="none" strike="noStrike" dirty="0">
                <a:solidFill>
                  <a:schemeClr val="tx2"/>
                </a:solidFill>
                <a:effectLst/>
                <a:highlight>
                  <a:srgbClr val="FFFF00"/>
                </a:highlight>
              </a:rPr>
              <a:t>It seems like a lot of beginning students are interested in CS, but just need some encouragement and guidance</a:t>
            </a:r>
            <a:r>
              <a:rPr lang="en-US" sz="1800" b="0" i="0" u="none" strike="noStrike" dirty="0">
                <a:solidFill>
                  <a:schemeClr val="bg1"/>
                </a:solidFill>
                <a:effectLst/>
              </a:rPr>
              <a:t> (I know I did at least).</a:t>
            </a:r>
            <a:r>
              <a:rPr lang="en-US" sz="1800" b="0" i="0" dirty="0">
                <a:solidFill>
                  <a:schemeClr val="bg1"/>
                </a:solidFill>
                <a:effectLst/>
              </a:rPr>
              <a:t>”</a:t>
            </a:r>
            <a:endParaRPr lang="en-US" sz="1800" dirty="0">
              <a:solidFill>
                <a:schemeClr val="bg1"/>
              </a:solidFill>
            </a:endParaRPr>
          </a:p>
        </p:txBody>
      </p:sp>
    </p:spTree>
    <p:extLst>
      <p:ext uri="{BB962C8B-B14F-4D97-AF65-F5344CB8AC3E}">
        <p14:creationId xmlns:p14="http://schemas.microsoft.com/office/powerpoint/2010/main" val="180568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{805FECFD-837E-E64D-8026-E76DD4253C68}tf10001071</Template>
  <TotalTime>3540</TotalTime>
  <Words>1512</Words>
  <Application>Microsoft Office PowerPoint</Application>
  <PresentationFormat>Widescreen</PresentationFormat>
  <Paragraphs>133</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Badge</vt:lpstr>
      <vt:lpstr>Peer To Peer Learning:  The ULA Perspective</vt:lpstr>
      <vt:lpstr>Data Sources</vt:lpstr>
      <vt:lpstr>WHAT DO ULAs Do?</vt:lpstr>
      <vt:lpstr>WHAT Kinds of Questions are ULAs Asked?</vt:lpstr>
      <vt:lpstr>How DO ULAs benefit from Peer-to-Peer Teaching?</vt:lpstr>
      <vt:lpstr>Teaching / Communication Skills</vt:lpstr>
      <vt:lpstr>Teaching/ Communication Skills, continued</vt:lpstr>
      <vt:lpstr>Understanding of Material</vt:lpstr>
      <vt:lpstr>Community</vt:lpstr>
      <vt:lpstr>Community, Continued</vt:lpstr>
      <vt:lpstr>ENJOYMENT / Fulfillment</vt:lpstr>
      <vt:lpstr>Skills for Work and Life</vt:lpstr>
      <vt:lpstr>How do Programs Benefit?</vt:lpstr>
      <vt:lpstr>How CAN ULAs Be Supported?</vt:lpstr>
      <vt:lpstr>How CAN ULAs Be Supported? (Continued)</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Undergraduate Learning Assistants: Student Perspectives</dc:title>
  <dc:creator>Mendoza, Christine Isabelle</dc:creator>
  <cp:lastModifiedBy>Mendoza, Christine Isabelle</cp:lastModifiedBy>
  <cp:revision>189</cp:revision>
  <dcterms:created xsi:type="dcterms:W3CDTF">2023-03-16T17:24:44Z</dcterms:created>
  <dcterms:modified xsi:type="dcterms:W3CDTF">2023-03-24T04:07:26Z</dcterms:modified>
</cp:coreProperties>
</file>