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84" r:id="rId2"/>
    <p:sldId id="636" r:id="rId3"/>
    <p:sldId id="640" r:id="rId4"/>
    <p:sldId id="638" r:id="rId5"/>
    <p:sldId id="63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2813B0-6FC6-144F-A2F4-FB9C0CD5AB12}">
          <p14:sldIdLst>
            <p14:sldId id="284"/>
            <p14:sldId id="636"/>
            <p14:sldId id="640"/>
            <p14:sldId id="638"/>
            <p14:sldId id="6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261" autoAdjust="0"/>
    <p:restoredTop sz="90355" autoAdjust="0"/>
  </p:normalViewPr>
  <p:slideViewPr>
    <p:cSldViewPr snapToGrid="0" snapToObjects="1">
      <p:cViewPr varScale="1">
        <p:scale>
          <a:sx n="55" d="100"/>
          <a:sy n="55" d="100"/>
        </p:scale>
        <p:origin x="96" y="5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31" d="100"/>
          <a:sy n="131" d="100"/>
        </p:scale>
        <p:origin x="232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40B0330-1ED3-7948-BE66-5EE2B63661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7DB5CD-826B-FA4D-80C4-DCB0CBF52E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D3BC3-E8A6-2E45-8651-7C07CF151CFD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AF2C19-BC63-6B41-9900-8122F4F671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794B70-B521-3440-B5CE-BF72FBF84B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CB81D-493A-F042-84FA-880595398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18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8C036-FB7E-0448-9C1D-7CB7BDDF08FD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F5B6A-C186-D143-91F6-573446931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76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EF5B6A-C186-D143-91F6-5734469315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61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EF5B6A-C186-D143-91F6-5734469315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31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EF5B6A-C186-D143-91F6-573446931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65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5A8C5EDA-24B5-0741-ACB5-FD2963A79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568036"/>
            <a:ext cx="11229085" cy="2732526"/>
          </a:xfrm>
        </p:spPr>
        <p:txBody>
          <a:bodyPr anchor="b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0E13BC2-FE3D-D741-92C1-85468157E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3401841"/>
            <a:ext cx="11229084" cy="1239431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E0C547-4417-664E-BCC6-F3A268490154}"/>
              </a:ext>
            </a:extLst>
          </p:cNvPr>
          <p:cNvSpPr/>
          <p:nvPr userDrawn="1"/>
        </p:nvSpPr>
        <p:spPr>
          <a:xfrm>
            <a:off x="-1" y="5167744"/>
            <a:ext cx="12192001" cy="1690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55ADDC-EE74-C346-9B58-0A560E3D8490}"/>
              </a:ext>
            </a:extLst>
          </p:cNvPr>
          <p:cNvSpPr/>
          <p:nvPr userDrawn="1"/>
        </p:nvSpPr>
        <p:spPr>
          <a:xfrm>
            <a:off x="-2" y="5093421"/>
            <a:ext cx="12192001" cy="1246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9C377363-5EA7-A743-952C-997D397F1B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299" y="5660651"/>
            <a:ext cx="4011388" cy="70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192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0CFA1E-F52C-7347-AF20-A0F900F9E9BD}"/>
              </a:ext>
            </a:extLst>
          </p:cNvPr>
          <p:cNvSpPr/>
          <p:nvPr userDrawn="1"/>
        </p:nvSpPr>
        <p:spPr>
          <a:xfrm>
            <a:off x="0" y="0"/>
            <a:ext cx="11003280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82D859-C11F-6742-8CAA-C1FD136F7B1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03280" y="0"/>
            <a:ext cx="1188720" cy="1188720"/>
            <a:chOff x="2402304" y="2628900"/>
            <a:chExt cx="1600200" cy="16002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44F5DC4-F7BE-B843-A846-7A7A649D7D2B}"/>
                </a:ext>
              </a:extLst>
            </p:cNvPr>
            <p:cNvSpPr/>
            <p:nvPr userDrawn="1"/>
          </p:nvSpPr>
          <p:spPr>
            <a:xfrm>
              <a:off x="2402304" y="2628900"/>
              <a:ext cx="1600200" cy="160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CFB429C-A4CD-8548-A953-15CC4E3591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627" y="3004800"/>
              <a:ext cx="693553" cy="861646"/>
            </a:xfrm>
            <a:prstGeom prst="rect">
              <a:avLst/>
            </a:prstGeom>
          </p:spPr>
        </p:pic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464F10-C715-9244-9AC6-2C9BD4B29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2"/>
          </p:nvPr>
        </p:nvSpPr>
        <p:spPr>
          <a:xfrm>
            <a:off x="981484" y="1791487"/>
            <a:ext cx="5341827" cy="38992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aseline="0"/>
            </a:lvl1pPr>
            <a:lvl5pPr>
              <a:defRPr/>
            </a:lvl5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49D3CE-1A26-D447-A448-536EBC8E98F7}"/>
              </a:ext>
            </a:extLst>
          </p:cNvPr>
          <p:cNvGrpSpPr/>
          <p:nvPr userDrawn="1"/>
        </p:nvGrpSpPr>
        <p:grpSpPr>
          <a:xfrm>
            <a:off x="11003279" y="0"/>
            <a:ext cx="1188720" cy="1188720"/>
            <a:chOff x="5501640" y="0"/>
            <a:chExt cx="1188720" cy="118872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149D545-3192-AA42-BC57-9698D8D9243B}"/>
                </a:ext>
              </a:extLst>
            </p:cNvPr>
            <p:cNvSpPr/>
            <p:nvPr userDrawn="1"/>
          </p:nvSpPr>
          <p:spPr>
            <a:xfrm>
              <a:off x="5501640" y="0"/>
              <a:ext cx="1188720" cy="11887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Logo&#10;&#10;Description automatically generated with low confidence">
              <a:extLst>
                <a:ext uri="{FF2B5EF4-FFF2-40B4-BE49-F238E27FC236}">
                  <a16:creationId xmlns:a16="http://schemas.microsoft.com/office/drawing/2014/main" id="{F1D66F15-B882-B64C-8A85-A97426F0CB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572583" y="254363"/>
              <a:ext cx="1046833" cy="679994"/>
            </a:xfrm>
            <a:prstGeom prst="rect">
              <a:avLst/>
            </a:prstGeom>
          </p:spPr>
        </p:pic>
      </p:grp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F111BC6F-70D9-B74E-A147-315F8556EE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56900" y="-2540"/>
            <a:ext cx="1435100" cy="1193800"/>
          </a:xfrm>
          <a:prstGeom prst="rect">
            <a:avLst/>
          </a:prstGeom>
        </p:spPr>
      </p:pic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BEB2C4BB-C9ED-5742-A100-6B407D413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253701"/>
            <a:ext cx="9769612" cy="620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598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now, Share,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0CFA1E-F52C-7347-AF20-A0F900F9E9BD}"/>
              </a:ext>
            </a:extLst>
          </p:cNvPr>
          <p:cNvSpPr/>
          <p:nvPr userDrawn="1"/>
        </p:nvSpPr>
        <p:spPr>
          <a:xfrm>
            <a:off x="0" y="0"/>
            <a:ext cx="11003280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82D859-C11F-6742-8CAA-C1FD136F7B1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03280" y="0"/>
            <a:ext cx="1188720" cy="1188720"/>
            <a:chOff x="2402304" y="2628900"/>
            <a:chExt cx="1600200" cy="16002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44F5DC4-F7BE-B843-A846-7A7A649D7D2B}"/>
                </a:ext>
              </a:extLst>
            </p:cNvPr>
            <p:cNvSpPr/>
            <p:nvPr userDrawn="1"/>
          </p:nvSpPr>
          <p:spPr>
            <a:xfrm>
              <a:off x="2402304" y="2628900"/>
              <a:ext cx="1600200" cy="160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CFB429C-A4CD-8548-A953-15CC4E3591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627" y="3004800"/>
              <a:ext cx="693553" cy="861646"/>
            </a:xfrm>
            <a:prstGeom prst="rect">
              <a:avLst/>
            </a:prstGeom>
          </p:spPr>
        </p:pic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464F10-C715-9244-9AC6-2C9BD4B29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981484" y="1791487"/>
            <a:ext cx="5341827" cy="3899250"/>
          </a:xfrm>
        </p:spPr>
        <p:txBody>
          <a:bodyPr/>
          <a:lstStyle>
            <a:lvl1pPr>
              <a:defRPr baseline="0"/>
            </a:lvl1pPr>
            <a:lvl5pPr>
              <a:defRPr/>
            </a:lvl5pPr>
          </a:lstStyle>
          <a:p>
            <a:pPr lvl="0"/>
            <a:r>
              <a:rPr lang="en-US" dirty="0"/>
              <a:t>Know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Share</a:t>
            </a:r>
          </a:p>
          <a:p>
            <a:pPr lvl="0"/>
            <a:r>
              <a:rPr lang="en-US" dirty="0"/>
              <a:t>Do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49D3CE-1A26-D447-A448-536EBC8E98F7}"/>
              </a:ext>
            </a:extLst>
          </p:cNvPr>
          <p:cNvGrpSpPr/>
          <p:nvPr userDrawn="1"/>
        </p:nvGrpSpPr>
        <p:grpSpPr>
          <a:xfrm>
            <a:off x="11003279" y="0"/>
            <a:ext cx="1188720" cy="1188720"/>
            <a:chOff x="5501640" y="0"/>
            <a:chExt cx="1188720" cy="118872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149D545-3192-AA42-BC57-9698D8D9243B}"/>
                </a:ext>
              </a:extLst>
            </p:cNvPr>
            <p:cNvSpPr/>
            <p:nvPr userDrawn="1"/>
          </p:nvSpPr>
          <p:spPr>
            <a:xfrm>
              <a:off x="5501640" y="0"/>
              <a:ext cx="1188720" cy="11887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Logo&#10;&#10;Description automatically generated with low confidence">
              <a:extLst>
                <a:ext uri="{FF2B5EF4-FFF2-40B4-BE49-F238E27FC236}">
                  <a16:creationId xmlns:a16="http://schemas.microsoft.com/office/drawing/2014/main" id="{F1D66F15-B882-B64C-8A85-A97426F0CB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572583" y="254363"/>
              <a:ext cx="1046833" cy="679994"/>
            </a:xfrm>
            <a:prstGeom prst="rect">
              <a:avLst/>
            </a:prstGeom>
          </p:spPr>
        </p:pic>
      </p:grp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F111BC6F-70D9-B74E-A147-315F8556EE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56900" y="-2540"/>
            <a:ext cx="1435100" cy="1193800"/>
          </a:xfrm>
          <a:prstGeom prst="rect">
            <a:avLst/>
          </a:prstGeom>
        </p:spPr>
      </p:pic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BEB2C4BB-C9ED-5742-A100-6B407D413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0" y="253701"/>
            <a:ext cx="9769612" cy="620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Know, Share, Do</a:t>
            </a:r>
          </a:p>
        </p:txBody>
      </p:sp>
    </p:spTree>
    <p:extLst>
      <p:ext uri="{BB962C8B-B14F-4D97-AF65-F5344CB8AC3E}">
        <p14:creationId xmlns:p14="http://schemas.microsoft.com/office/powerpoint/2010/main" val="3727565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2"/>
          </p:nvPr>
        </p:nvSpPr>
        <p:spPr>
          <a:xfrm>
            <a:off x="3703320" y="1714500"/>
            <a:ext cx="7985760" cy="39242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60ADF1-B8EF-7642-A4EF-70527152ABF5}"/>
              </a:ext>
            </a:extLst>
          </p:cNvPr>
          <p:cNvSpPr/>
          <p:nvPr userDrawn="1"/>
        </p:nvSpPr>
        <p:spPr>
          <a:xfrm>
            <a:off x="3200400" y="0"/>
            <a:ext cx="7802880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0C0101-9281-C049-BAE7-9D060EEB9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320" y="253701"/>
            <a:ext cx="6569212" cy="620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AC66C60-4659-5A40-B026-87CD18E519D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03280" y="0"/>
            <a:ext cx="1188720" cy="1188720"/>
            <a:chOff x="2402304" y="2628900"/>
            <a:chExt cx="1600200" cy="16002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891D621-F91C-7D43-99F6-D1B09350066F}"/>
                </a:ext>
              </a:extLst>
            </p:cNvPr>
            <p:cNvSpPr/>
            <p:nvPr userDrawn="1"/>
          </p:nvSpPr>
          <p:spPr>
            <a:xfrm>
              <a:off x="2402304" y="2628900"/>
              <a:ext cx="1600200" cy="160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7CA7B32-F52F-9544-B7DC-905FB7BE83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627" y="3004800"/>
              <a:ext cx="693553" cy="861646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9" r="38786"/>
          <a:stretch/>
        </p:blipFill>
        <p:spPr>
          <a:xfrm>
            <a:off x="0" y="0"/>
            <a:ext cx="3270422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709819D-F6F5-734F-BE5B-DBE09B82A42A}"/>
              </a:ext>
            </a:extLst>
          </p:cNvPr>
          <p:cNvGrpSpPr/>
          <p:nvPr userDrawn="1"/>
        </p:nvGrpSpPr>
        <p:grpSpPr>
          <a:xfrm>
            <a:off x="11003279" y="0"/>
            <a:ext cx="1188720" cy="1188720"/>
            <a:chOff x="5501640" y="0"/>
            <a:chExt cx="1188720" cy="118872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E96138B-2CC4-7745-A0F6-35D5ECD04B5B}"/>
                </a:ext>
              </a:extLst>
            </p:cNvPr>
            <p:cNvSpPr/>
            <p:nvPr userDrawn="1"/>
          </p:nvSpPr>
          <p:spPr>
            <a:xfrm>
              <a:off x="5501640" y="0"/>
              <a:ext cx="1188720" cy="11887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 descr="Logo&#10;&#10;Description automatically generated with low confidence">
              <a:extLst>
                <a:ext uri="{FF2B5EF4-FFF2-40B4-BE49-F238E27FC236}">
                  <a16:creationId xmlns:a16="http://schemas.microsoft.com/office/drawing/2014/main" id="{43628FD9-BEE8-4B4B-BB0E-78C63DB55B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572583" y="254363"/>
              <a:ext cx="1046833" cy="679994"/>
            </a:xfrm>
            <a:prstGeom prst="rect">
              <a:avLst/>
            </a:prstGeom>
          </p:spPr>
        </p:pic>
      </p:grpSp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48EAD53F-E2E0-0747-BE50-497E9438554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56900" y="-2540"/>
            <a:ext cx="14351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57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1F36B6A-1D1D-D641-84FD-F34EAE465D73}"/>
              </a:ext>
            </a:extLst>
          </p:cNvPr>
          <p:cNvSpPr/>
          <p:nvPr userDrawn="1"/>
        </p:nvSpPr>
        <p:spPr>
          <a:xfrm>
            <a:off x="0" y="0"/>
            <a:ext cx="8991600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2"/>
          </p:nvPr>
        </p:nvSpPr>
        <p:spPr>
          <a:xfrm>
            <a:off x="502920" y="1714500"/>
            <a:ext cx="7985760" cy="39242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0D8BD74-E0FF-F744-8A12-2845F0468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253701"/>
            <a:ext cx="7985760" cy="620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712AA60-D7BD-1B48-A5F0-3315A389CCB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9" r="38786"/>
          <a:stretch/>
        </p:blipFill>
        <p:spPr>
          <a:xfrm>
            <a:off x="8921578" y="0"/>
            <a:ext cx="3270422" cy="691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92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2920" y="633437"/>
            <a:ext cx="5101735" cy="6204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2919" y="2199190"/>
            <a:ext cx="5101273" cy="4155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C7876E7-1B38-0B44-B134-11D40D46B16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03280" y="0"/>
            <a:ext cx="1188720" cy="1188720"/>
            <a:chOff x="2402304" y="2628900"/>
            <a:chExt cx="1600200" cy="16002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EE05C40-1377-6045-98D3-1361801A2C02}"/>
                </a:ext>
              </a:extLst>
            </p:cNvPr>
            <p:cNvSpPr/>
            <p:nvPr userDrawn="1"/>
          </p:nvSpPr>
          <p:spPr>
            <a:xfrm>
              <a:off x="2402304" y="2628900"/>
              <a:ext cx="1600200" cy="160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94FF116-3EAE-1D45-A4B8-F9E0F42606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627" y="3004800"/>
              <a:ext cx="693553" cy="861646"/>
            </a:xfrm>
            <a:prstGeom prst="rect">
              <a:avLst/>
            </a:prstGeom>
          </p:spPr>
        </p:pic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BD04562-D0D0-A44D-9397-C966DEA4057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593363" y="2199190"/>
            <a:ext cx="5101273" cy="41558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A81F219C-1B1B-6F43-AB68-97EE3BC8EF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6900" y="-2540"/>
            <a:ext cx="14351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26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2858A64F-42C3-6C49-A31F-68436957A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633437"/>
            <a:ext cx="5101735" cy="620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582D1DF-8379-744D-A710-DB257FC77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" y="2199190"/>
            <a:ext cx="5101273" cy="41558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FCC09A-2D55-AA4A-8CED-9C2EA5A135C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03280" y="0"/>
            <a:ext cx="1188720" cy="1188720"/>
            <a:chOff x="2402304" y="2628900"/>
            <a:chExt cx="1600200" cy="16002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F6E5CCC-CC0A-024C-8BC9-490EA9FC1FB7}"/>
                </a:ext>
              </a:extLst>
            </p:cNvPr>
            <p:cNvSpPr/>
            <p:nvPr userDrawn="1"/>
          </p:nvSpPr>
          <p:spPr>
            <a:xfrm>
              <a:off x="2402304" y="2628900"/>
              <a:ext cx="1600200" cy="160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B7F2877-1544-D74C-9566-1FADCC5345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627" y="3004800"/>
              <a:ext cx="693553" cy="861646"/>
            </a:xfrm>
            <a:prstGeom prst="rect">
              <a:avLst/>
            </a:prstGeom>
          </p:spPr>
        </p:pic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169FB3B-052F-7A41-9C5E-26EE4EF278D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623112" y="2211547"/>
            <a:ext cx="5101273" cy="4155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CCBC432E-AEDF-404D-9C65-4C5B80953D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6900" y="-2540"/>
            <a:ext cx="14351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78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2920" y="633437"/>
            <a:ext cx="5101735" cy="6204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02919" y="2199190"/>
            <a:ext cx="5101273" cy="34059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4E4B8A-A926-D04F-9D00-C476C71125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C392EC-5E54-D744-B2A1-08A31D5BA3F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1" r="16557"/>
          <a:stretch/>
        </p:blipFill>
        <p:spPr>
          <a:xfrm>
            <a:off x="6093203" y="0"/>
            <a:ext cx="6098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22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88689F-8346-BF40-ABBC-76436AE05D5B}"/>
              </a:ext>
            </a:extLst>
          </p:cNvPr>
          <p:cNvSpPr/>
          <p:nvPr userDrawn="1"/>
        </p:nvSpPr>
        <p:spPr>
          <a:xfrm>
            <a:off x="8991600" y="0"/>
            <a:ext cx="3200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3DC3B044-024F-2148-BE1D-51CEDA7D8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633437"/>
            <a:ext cx="5101735" cy="6204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FA0DB62-CB0F-0444-A628-1AE6C0386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" y="2199191"/>
            <a:ext cx="5101273" cy="33947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55E4175-8B93-1F41-B741-C394B55E9A0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1" t="4249" r="18053" b="8138"/>
          <a:stretch/>
        </p:blipFill>
        <p:spPr>
          <a:xfrm>
            <a:off x="6186989" y="462636"/>
            <a:ext cx="5607062" cy="593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6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02920" y="3931920"/>
            <a:ext cx="11186160" cy="1706880"/>
          </a:xfrm>
        </p:spPr>
        <p:txBody>
          <a:bodyPr anchor="ctr">
            <a:noAutofit/>
          </a:bodyPr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3000"/>
            </a:lvl2pPr>
            <a:lvl3pPr marL="914400" indent="0" algn="ctr">
              <a:buNone/>
              <a:defRPr sz="3000"/>
            </a:lvl3pPr>
            <a:lvl4pPr marL="1371600" indent="0" algn="ctr">
              <a:buNone/>
              <a:defRPr sz="3000"/>
            </a:lvl4pPr>
            <a:lvl5pPr marL="1828800" indent="0" algn="ctr">
              <a:buNone/>
              <a:defRPr sz="3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BF3631-0E76-AF4A-BDE9-B48BBD37631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68"/>
          <a:stretch/>
        </p:blipFill>
        <p:spPr>
          <a:xfrm>
            <a:off x="0" y="0"/>
            <a:ext cx="12249665" cy="346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39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FE1A23-7010-4545-852D-5927AFED60BD}"/>
              </a:ext>
            </a:extLst>
          </p:cNvPr>
          <p:cNvSpPr/>
          <p:nvPr userDrawn="1"/>
        </p:nvSpPr>
        <p:spPr>
          <a:xfrm rot="16200000">
            <a:off x="4381500" y="-4381500"/>
            <a:ext cx="3429000" cy="1219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61"/>
          <a:stretch/>
        </p:blipFill>
        <p:spPr>
          <a:xfrm>
            <a:off x="486032" y="462887"/>
            <a:ext cx="11252475" cy="589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6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05BA2C-810F-7B4A-9DD8-3C2291891AA9}"/>
              </a:ext>
            </a:extLst>
          </p:cNvPr>
          <p:cNvSpPr/>
          <p:nvPr userDrawn="1"/>
        </p:nvSpPr>
        <p:spPr>
          <a:xfrm rot="16200000">
            <a:off x="3512127" y="-3512128"/>
            <a:ext cx="5167743" cy="1219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A6DD89-12F2-0D4E-BAA0-70D0A99AD50F}"/>
              </a:ext>
            </a:extLst>
          </p:cNvPr>
          <p:cNvSpPr/>
          <p:nvPr userDrawn="1"/>
        </p:nvSpPr>
        <p:spPr>
          <a:xfrm>
            <a:off x="-2" y="5093421"/>
            <a:ext cx="12192001" cy="1246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B972F740-C034-4942-9F67-1C3D8FC51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568036"/>
            <a:ext cx="11229085" cy="2732526"/>
          </a:xfrm>
        </p:spPr>
        <p:txBody>
          <a:bodyPr anchor="b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DA69BE4-FC62-A64B-B8FA-EDCF7B6D8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3401841"/>
            <a:ext cx="11229084" cy="1239431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 descr="A picture containing text, gauge&#10;&#10;Description automatically generated">
            <a:extLst>
              <a:ext uri="{FF2B5EF4-FFF2-40B4-BE49-F238E27FC236}">
                <a16:creationId xmlns:a16="http://schemas.microsoft.com/office/drawing/2014/main" id="{C654C5F3-6F06-D246-85A4-0A6B35AF03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299" y="5657199"/>
            <a:ext cx="3997054" cy="70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71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7"/>
          <a:stretch/>
        </p:blipFill>
        <p:spPr>
          <a:xfrm>
            <a:off x="0" y="0"/>
            <a:ext cx="12252676" cy="691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63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4085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93F9D-2533-2844-8155-13291185D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AF70C7-1E9E-BA48-A61B-08B14FE61B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96D4CC-DE52-4048-AC50-3030CEEE3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2085ADE-B60F-3046-83A0-36760BCFB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" y="1282262"/>
            <a:ext cx="9769612" cy="4322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4675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27EF04-7093-E84D-BADD-06ED74B1EFED}"/>
              </a:ext>
            </a:extLst>
          </p:cNvPr>
          <p:cNvSpPr/>
          <p:nvPr userDrawn="1"/>
        </p:nvSpPr>
        <p:spPr>
          <a:xfrm rot="16200000">
            <a:off x="2667000" y="-2667000"/>
            <a:ext cx="6858000" cy="1219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066BC06-2DD0-3247-8458-F7AAE11580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20980" y="2888392"/>
            <a:ext cx="3950040" cy="10812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71837" y="2419350"/>
            <a:ext cx="5648325" cy="201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420" y="2948382"/>
            <a:ext cx="5442742" cy="96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541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27EF04-7093-E84D-BADD-06ED74B1EFED}"/>
              </a:ext>
            </a:extLst>
          </p:cNvPr>
          <p:cNvSpPr/>
          <p:nvPr userDrawn="1"/>
        </p:nvSpPr>
        <p:spPr>
          <a:xfrm rot="16200000">
            <a:off x="2667000" y="-2667000"/>
            <a:ext cx="6858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066BC06-2DD0-3247-8458-F7AAE11580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20980" y="2888392"/>
            <a:ext cx="3950040" cy="10812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48050" y="2390775"/>
            <a:ext cx="5295900" cy="2076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420" y="2948382"/>
            <a:ext cx="5442742" cy="96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198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8000" y="6388100"/>
            <a:ext cx="2641600" cy="393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BB2C54A-E28D-4904-9A14-6F605DD774D6}" type="datetime1">
              <a:rPr lang="en-US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54400" y="6384926"/>
            <a:ext cx="5384800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384926"/>
            <a:ext cx="2641600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3A586C-0FF0-4206-B0EB-E9C01C5061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488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08000" y="6388100"/>
            <a:ext cx="2641600" cy="393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ED2A4E-6238-4D7A-96A0-8CF15C714747}" type="datetime1">
              <a:rPr lang="en-US"/>
              <a:pPr/>
              <a:t>3/22/2023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54400" y="6384926"/>
            <a:ext cx="5384800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44000" y="6384926"/>
            <a:ext cx="2641600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F559E08-4194-4C67-9A7B-5E9C025BBB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33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3200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5424" y="2646947"/>
            <a:ext cx="6224308" cy="1576136"/>
          </a:xfrm>
        </p:spPr>
        <p:txBody>
          <a:bodyPr anchor="ctr">
            <a:noAutofit/>
          </a:bodyPr>
          <a:lstStyle>
            <a:lvl1pPr algn="l" font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CDC0D6-0DF3-584E-9BD1-628F059B307F}"/>
              </a:ext>
            </a:extLst>
          </p:cNvPr>
          <p:cNvSpPr/>
          <p:nvPr userDrawn="1"/>
        </p:nvSpPr>
        <p:spPr>
          <a:xfrm>
            <a:off x="2400300" y="2646947"/>
            <a:ext cx="1600200" cy="15941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CD894702-783E-CE46-B064-F919EBF37E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3112" y="3021530"/>
            <a:ext cx="1254576" cy="814939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914635A-33E2-9649-9F5E-B5E0A3297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5424" y="4549456"/>
            <a:ext cx="6224308" cy="1239431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5392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3200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5424" y="2646947"/>
            <a:ext cx="6224308" cy="1576136"/>
          </a:xfrm>
        </p:spPr>
        <p:txBody>
          <a:bodyPr anchor="ctr">
            <a:noAutofit/>
          </a:bodyPr>
          <a:lstStyle>
            <a:lvl1pPr algn="l" font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CDC0D6-0DF3-584E-9BD1-628F059B307F}"/>
              </a:ext>
            </a:extLst>
          </p:cNvPr>
          <p:cNvSpPr/>
          <p:nvPr userDrawn="1"/>
        </p:nvSpPr>
        <p:spPr>
          <a:xfrm>
            <a:off x="2400300" y="2646947"/>
            <a:ext cx="1600200" cy="15941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CD894702-783E-CE46-B064-F919EBF37E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3112" y="3021530"/>
            <a:ext cx="1254576" cy="81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43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1277895"/>
            <a:ext cx="10180320" cy="2419576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005840" y="3809746"/>
            <a:ext cx="10180320" cy="1417368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93ECAEA-0967-2E4D-ADF5-3D32D4D511AE}"/>
              </a:ext>
            </a:extLst>
          </p:cNvPr>
          <p:cNvGrpSpPr/>
          <p:nvPr userDrawn="1"/>
        </p:nvGrpSpPr>
        <p:grpSpPr>
          <a:xfrm>
            <a:off x="3888377" y="0"/>
            <a:ext cx="4415246" cy="1149531"/>
            <a:chOff x="3888377" y="0"/>
            <a:chExt cx="4415246" cy="114953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8C6C45-97F8-B449-A111-801B3B44B89A}"/>
                </a:ext>
              </a:extLst>
            </p:cNvPr>
            <p:cNvSpPr/>
            <p:nvPr userDrawn="1"/>
          </p:nvSpPr>
          <p:spPr>
            <a:xfrm>
              <a:off x="3888377" y="0"/>
              <a:ext cx="4415246" cy="11495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CA56A32D-68C7-A14C-8743-381591F745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260759" y="247063"/>
              <a:ext cx="3670481" cy="6445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1028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1277895"/>
            <a:ext cx="10180320" cy="2419576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005840" y="3809746"/>
            <a:ext cx="10180320" cy="1417368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233ED5-05E2-CD43-9A7D-6F8C4777F1A3}"/>
              </a:ext>
            </a:extLst>
          </p:cNvPr>
          <p:cNvGrpSpPr/>
          <p:nvPr userDrawn="1"/>
        </p:nvGrpSpPr>
        <p:grpSpPr>
          <a:xfrm>
            <a:off x="3888377" y="0"/>
            <a:ext cx="4415246" cy="1149531"/>
            <a:chOff x="3888377" y="0"/>
            <a:chExt cx="4415246" cy="114953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8BCECF9-4935-3740-84A5-EFABC930BFFD}"/>
                </a:ext>
              </a:extLst>
            </p:cNvPr>
            <p:cNvSpPr/>
            <p:nvPr userDrawn="1"/>
          </p:nvSpPr>
          <p:spPr>
            <a:xfrm>
              <a:off x="3888377" y="0"/>
              <a:ext cx="4415246" cy="11495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964ED6BF-D575-7842-B7A8-03ACB61033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260759" y="247063"/>
              <a:ext cx="3670481" cy="6445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1535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412" y="1"/>
            <a:ext cx="7624118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5300" y="1759602"/>
            <a:ext cx="5097780" cy="2423160"/>
          </a:xfrm>
        </p:spPr>
        <p:txBody>
          <a:bodyPr anchor="b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95300" y="4284041"/>
            <a:ext cx="5097780" cy="123943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5" r="25177"/>
          <a:stretch/>
        </p:blipFill>
        <p:spPr>
          <a:xfrm>
            <a:off x="7623706" y="0"/>
            <a:ext cx="4566411" cy="6858001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C54A6762-151C-6C48-80A7-AF0C7C6CFC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5300" y="0"/>
            <a:ext cx="14351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54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502919" y="1714575"/>
            <a:ext cx="5341827" cy="38992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err="1"/>
              <a:t>levelv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462" y="686572"/>
            <a:ext cx="441608" cy="548640"/>
          </a:xfrm>
          <a:prstGeom prst="rect">
            <a:avLst/>
          </a:prstGeom>
        </p:spPr>
      </p:pic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B524402D-B165-B142-8D8A-44B028C6B29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10271" y="1714500"/>
            <a:ext cx="5341827" cy="3921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err="1"/>
              <a:t>levelv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3BE342-3836-3341-81C8-862F68AC2129}"/>
              </a:ext>
            </a:extLst>
          </p:cNvPr>
          <p:cNvSpPr/>
          <p:nvPr userDrawn="1"/>
        </p:nvSpPr>
        <p:spPr>
          <a:xfrm>
            <a:off x="0" y="0"/>
            <a:ext cx="11003280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3831B93-8F7A-0146-B29B-2866B87DE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C7FE5F-8FE1-524D-8B1D-EA240D3FFF2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03280" y="0"/>
            <a:ext cx="1188720" cy="1188720"/>
            <a:chOff x="2402304" y="2628900"/>
            <a:chExt cx="1600200" cy="16002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59CFD57-94EB-0742-A60F-A5D3F89ADDC2}"/>
                </a:ext>
              </a:extLst>
            </p:cNvPr>
            <p:cNvSpPr/>
            <p:nvPr userDrawn="1"/>
          </p:nvSpPr>
          <p:spPr>
            <a:xfrm>
              <a:off x="2402304" y="2628900"/>
              <a:ext cx="1600200" cy="160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93F1A31-F1B7-324E-A1C2-C67B713A2E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627" y="3004800"/>
              <a:ext cx="693553" cy="861646"/>
            </a:xfrm>
            <a:prstGeom prst="rect">
              <a:avLst/>
            </a:prstGeom>
          </p:spPr>
        </p:pic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868332-B306-E041-98D3-1D604BD40FF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D898DA8-D108-B84A-856A-BB1BAD4B4926}"/>
              </a:ext>
            </a:extLst>
          </p:cNvPr>
          <p:cNvGrpSpPr/>
          <p:nvPr userDrawn="1"/>
        </p:nvGrpSpPr>
        <p:grpSpPr>
          <a:xfrm>
            <a:off x="11003279" y="0"/>
            <a:ext cx="1188720" cy="1188720"/>
            <a:chOff x="5501640" y="0"/>
            <a:chExt cx="1188720" cy="118872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31EA477-2E96-B748-993B-C4DF3F503B20}"/>
                </a:ext>
              </a:extLst>
            </p:cNvPr>
            <p:cNvSpPr/>
            <p:nvPr userDrawn="1"/>
          </p:nvSpPr>
          <p:spPr>
            <a:xfrm>
              <a:off x="5501640" y="0"/>
              <a:ext cx="1188720" cy="11887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Logo&#10;&#10;Description automatically generated with low confidence">
              <a:extLst>
                <a:ext uri="{FF2B5EF4-FFF2-40B4-BE49-F238E27FC236}">
                  <a16:creationId xmlns:a16="http://schemas.microsoft.com/office/drawing/2014/main" id="{1E3FA20B-A66D-4142-9BB8-CB64C2D2A0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572583" y="254363"/>
              <a:ext cx="1046833" cy="679994"/>
            </a:xfrm>
            <a:prstGeom prst="rect">
              <a:avLst/>
            </a:prstGeom>
          </p:spPr>
        </p:pic>
      </p:grp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9DFC4A8C-10D5-274F-A607-E0523A79C9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56900" y="-2540"/>
            <a:ext cx="14351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97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146ABCC-A007-8646-9C8E-4F96B5CF566B}"/>
              </a:ext>
            </a:extLst>
          </p:cNvPr>
          <p:cNvSpPr/>
          <p:nvPr userDrawn="1"/>
        </p:nvSpPr>
        <p:spPr>
          <a:xfrm>
            <a:off x="0" y="0"/>
            <a:ext cx="11003280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502920" y="1714500"/>
            <a:ext cx="11186160" cy="39242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B269C8-6555-704C-87B8-FF6214A5A22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03280" y="0"/>
            <a:ext cx="1188720" cy="1188720"/>
            <a:chOff x="2402304" y="2628900"/>
            <a:chExt cx="1600200" cy="16002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16379FD-5881-8248-9DBA-1CB285BC2B85}"/>
                </a:ext>
              </a:extLst>
            </p:cNvPr>
            <p:cNvSpPr/>
            <p:nvPr userDrawn="1"/>
          </p:nvSpPr>
          <p:spPr>
            <a:xfrm>
              <a:off x="2402304" y="2628900"/>
              <a:ext cx="1600200" cy="160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517F7B6-BB6C-0646-9A21-FFD4F04B0A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627" y="3004800"/>
              <a:ext cx="693553" cy="861646"/>
            </a:xfrm>
            <a:prstGeom prst="rect">
              <a:avLst/>
            </a:prstGeom>
          </p:spPr>
        </p:pic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F6B42A-EE48-BE4A-B573-3F9B7A81661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FD4E778-E7B5-364B-86D3-696C53A063C4}"/>
              </a:ext>
            </a:extLst>
          </p:cNvPr>
          <p:cNvGrpSpPr/>
          <p:nvPr userDrawn="1"/>
        </p:nvGrpSpPr>
        <p:grpSpPr>
          <a:xfrm>
            <a:off x="11003279" y="0"/>
            <a:ext cx="1188720" cy="1188720"/>
            <a:chOff x="5501640" y="0"/>
            <a:chExt cx="1188720" cy="118872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C85170-8E6D-E144-8312-FB0BB4F23314}"/>
                </a:ext>
              </a:extLst>
            </p:cNvPr>
            <p:cNvSpPr/>
            <p:nvPr userDrawn="1"/>
          </p:nvSpPr>
          <p:spPr>
            <a:xfrm>
              <a:off x="5501640" y="0"/>
              <a:ext cx="1188720" cy="11887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Logo&#10;&#10;Description automatically generated with low confidence">
              <a:extLst>
                <a:ext uri="{FF2B5EF4-FFF2-40B4-BE49-F238E27FC236}">
                  <a16:creationId xmlns:a16="http://schemas.microsoft.com/office/drawing/2014/main" id="{D6EC363D-AA0D-9A40-96C8-26035139F8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572583" y="254363"/>
              <a:ext cx="1046833" cy="679994"/>
            </a:xfrm>
            <a:prstGeom prst="rect">
              <a:avLst/>
            </a:prstGeom>
          </p:spPr>
        </p:pic>
      </p:grp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0F06B4F8-66BE-1C47-8C76-2E4D749CBD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56900" y="-2540"/>
            <a:ext cx="14351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67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53701"/>
            <a:ext cx="9769612" cy="620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14500"/>
            <a:ext cx="11186160" cy="3897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81185" y="6115261"/>
            <a:ext cx="2743200" cy="2326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213DE1-AFF1-EC4C-A399-F187F8B96A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2920" y="6115261"/>
            <a:ext cx="5102352" cy="2326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75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661" r:id="rId3"/>
    <p:sldLayoutId id="2147483715" r:id="rId4"/>
    <p:sldLayoutId id="2147483684" r:id="rId5"/>
    <p:sldLayoutId id="2147483709" r:id="rId6"/>
    <p:sldLayoutId id="2147483687" r:id="rId7"/>
    <p:sldLayoutId id="2147483693" r:id="rId8"/>
    <p:sldLayoutId id="2147483702" r:id="rId9"/>
    <p:sldLayoutId id="2147483699" r:id="rId10"/>
    <p:sldLayoutId id="2147483717" r:id="rId11"/>
    <p:sldLayoutId id="2147483694" r:id="rId12"/>
    <p:sldLayoutId id="2147483704" r:id="rId13"/>
    <p:sldLayoutId id="2147483713" r:id="rId14"/>
    <p:sldLayoutId id="2147483712" r:id="rId15"/>
    <p:sldLayoutId id="2147483690" r:id="rId16"/>
    <p:sldLayoutId id="2147483686" r:id="rId17"/>
    <p:sldLayoutId id="2147483703" r:id="rId18"/>
    <p:sldLayoutId id="2147483685" r:id="rId19"/>
    <p:sldLayoutId id="2147483700" r:id="rId20"/>
    <p:sldLayoutId id="2147483714" r:id="rId21"/>
    <p:sldLayoutId id="2147483716" r:id="rId22"/>
    <p:sldLayoutId id="2147483706" r:id="rId23"/>
    <p:sldLayoutId id="2147483710" r:id="rId24"/>
    <p:sldLayoutId id="2147483719" r:id="rId25"/>
    <p:sldLayoutId id="2147483720" r:id="rId26"/>
  </p:sldLayoutIdLst>
  <p:txStyles>
    <p:titleStyle>
      <a:lvl1pPr algn="l" defTabSz="914400" rtl="0" eaLnBrk="1" fontAlgn="base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80" userDrawn="1">
          <p15:clr>
            <a:srgbClr val="F26B43"/>
          </p15:clr>
        </p15:guide>
        <p15:guide id="2" pos="3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65B05-3943-3045-81B5-F357A14C7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568036"/>
            <a:ext cx="11541803" cy="2732526"/>
          </a:xfrm>
        </p:spPr>
        <p:txBody>
          <a:bodyPr/>
          <a:lstStyle/>
          <a:p>
            <a:r>
              <a:rPr lang="en-US" dirty="0"/>
              <a:t>A brief teambuilding activity to strengthen small group dynamics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099E4-8D02-0D4A-AD9F-29A8B871B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1458" y="3557439"/>
            <a:ext cx="11229084" cy="123943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Emily Moorefield, Ph.D.</a:t>
            </a:r>
          </a:p>
          <a:p>
            <a:r>
              <a:rPr lang="en-US" dirty="0"/>
              <a:t>Department of Cell Biology and Physiology</a:t>
            </a:r>
          </a:p>
          <a:p>
            <a:r>
              <a:rPr lang="en-US" dirty="0" err="1"/>
              <a:t>emily_moorefield@med.unc.edu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327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FFC206-5051-F387-8F4A-A2C7501A26F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326" y="2345090"/>
            <a:ext cx="7821474" cy="45737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sz="2900" b="1" dirty="0"/>
              <a:t>Purpose</a:t>
            </a:r>
          </a:p>
          <a:p>
            <a:pPr lvl="1">
              <a:lnSpc>
                <a:spcPct val="120000"/>
              </a:lnSpc>
            </a:pPr>
            <a:r>
              <a:rPr lang="en-US" sz="2900" dirty="0"/>
              <a:t>Application of basic science concepts through clinical cases</a:t>
            </a:r>
            <a:endParaRPr lang="en-US" sz="2900" b="1" dirty="0"/>
          </a:p>
          <a:p>
            <a:pPr>
              <a:lnSpc>
                <a:spcPct val="120000"/>
              </a:lnSpc>
            </a:pPr>
            <a:r>
              <a:rPr lang="en-US" sz="2900" b="1" dirty="0"/>
              <a:t>Structure</a:t>
            </a:r>
          </a:p>
          <a:p>
            <a:pPr lvl="1">
              <a:lnSpc>
                <a:spcPct val="120000"/>
              </a:lnSpc>
            </a:pPr>
            <a:r>
              <a:rPr lang="en-US" sz="2900" dirty="0"/>
              <a:t>Round tables of 6 students each</a:t>
            </a:r>
          </a:p>
          <a:p>
            <a:pPr lvl="1">
              <a:lnSpc>
                <a:spcPct val="120000"/>
              </a:lnSpc>
            </a:pPr>
            <a:r>
              <a:rPr lang="en-US" sz="2900" dirty="0"/>
              <a:t>Groups remain together for one semester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2BC636-B9E3-5507-ADFF-9BA1DA372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82" y="253701"/>
            <a:ext cx="11331528" cy="620404"/>
          </a:xfrm>
        </p:spPr>
        <p:txBody>
          <a:bodyPr/>
          <a:lstStyle/>
          <a:p>
            <a:r>
              <a:rPr lang="en-US" dirty="0"/>
              <a:t>Small group instruction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402F64-E1F4-BCC4-7862-5DF2EEA095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778"/>
          <a:stretch/>
        </p:blipFill>
        <p:spPr>
          <a:xfrm>
            <a:off x="8263434" y="3429000"/>
            <a:ext cx="3825240" cy="33180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EB9CC4A-582B-FBAD-EDD8-E42A6EF6A26C}"/>
              </a:ext>
            </a:extLst>
          </p:cNvPr>
          <p:cNvSpPr/>
          <p:nvPr/>
        </p:nvSpPr>
        <p:spPr>
          <a:xfrm>
            <a:off x="830992" y="1755934"/>
            <a:ext cx="2792818" cy="438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Principles of Medicine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F0BE3A-B85C-2937-E12B-AA3E81F4B961}"/>
              </a:ext>
            </a:extLst>
          </p:cNvPr>
          <p:cNvSpPr/>
          <p:nvPr/>
        </p:nvSpPr>
        <p:spPr>
          <a:xfrm>
            <a:off x="3623810" y="1755934"/>
            <a:ext cx="2476500" cy="438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Immunologic Block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11AD79-F163-A822-C974-A3007BA891AA}"/>
              </a:ext>
            </a:extLst>
          </p:cNvPr>
          <p:cNvSpPr/>
          <p:nvPr/>
        </p:nvSpPr>
        <p:spPr>
          <a:xfrm>
            <a:off x="6100310" y="1755934"/>
            <a:ext cx="2705100" cy="438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Hematologic Block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6AC55C-1FEE-B1F6-1AF6-CBD0CB259C06}"/>
              </a:ext>
            </a:extLst>
          </p:cNvPr>
          <p:cNvSpPr/>
          <p:nvPr/>
        </p:nvSpPr>
        <p:spPr>
          <a:xfrm>
            <a:off x="8805410" y="1755934"/>
            <a:ext cx="2705100" cy="438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Cardiovascular Block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C0554D-C694-116E-F772-902250645916}"/>
              </a:ext>
            </a:extLst>
          </p:cNvPr>
          <p:cNvSpPr txBox="1"/>
          <p:nvPr/>
        </p:nvSpPr>
        <p:spPr>
          <a:xfrm>
            <a:off x="178982" y="1265909"/>
            <a:ext cx="4216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Fall Semester, Medical Science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07774F-5177-D863-33EA-A22970402AC6}"/>
              </a:ext>
            </a:extLst>
          </p:cNvPr>
          <p:cNvSpPr txBox="1"/>
          <p:nvPr/>
        </p:nvSpPr>
        <p:spPr>
          <a:xfrm>
            <a:off x="830992" y="2275979"/>
            <a:ext cx="7247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~5 week organ-system blocks, 6-8 small group sessions per block</a:t>
            </a:r>
          </a:p>
        </p:txBody>
      </p:sp>
    </p:spTree>
    <p:extLst>
      <p:ext uri="{BB962C8B-B14F-4D97-AF65-F5344CB8AC3E}">
        <p14:creationId xmlns:p14="http://schemas.microsoft.com/office/powerpoint/2010/main" val="4288595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6CC31D-21B3-4064-64DF-C7F3C32819B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9570" y="1490943"/>
            <a:ext cx="11041380" cy="5024645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2900" b="1" dirty="0"/>
              <a:t>Problem</a:t>
            </a:r>
          </a:p>
          <a:p>
            <a:pPr lvl="1">
              <a:lnSpc>
                <a:spcPct val="120000"/>
              </a:lnSpc>
            </a:pPr>
            <a:r>
              <a:rPr lang="en-US" sz="2900" dirty="0"/>
              <a:t>Unengaged students</a:t>
            </a:r>
          </a:p>
          <a:p>
            <a:pPr lvl="1">
              <a:lnSpc>
                <a:spcPct val="120000"/>
              </a:lnSpc>
            </a:pPr>
            <a:r>
              <a:rPr lang="en-US" sz="2900" dirty="0"/>
              <a:t>Small groups not cohesive</a:t>
            </a:r>
          </a:p>
          <a:p>
            <a:pPr lvl="1">
              <a:lnSpc>
                <a:spcPct val="120000"/>
              </a:lnSpc>
            </a:pPr>
            <a:r>
              <a:rPr lang="en-US" sz="2900" dirty="0"/>
              <a:t>Negative impact on quality of learning</a:t>
            </a:r>
          </a:p>
          <a:p>
            <a:pPr lvl="1">
              <a:lnSpc>
                <a:spcPct val="120000"/>
              </a:lnSpc>
            </a:pPr>
            <a:endParaRPr lang="en-US" sz="2900" b="1" dirty="0"/>
          </a:p>
          <a:p>
            <a:pPr>
              <a:lnSpc>
                <a:spcPct val="120000"/>
              </a:lnSpc>
            </a:pPr>
            <a:r>
              <a:rPr lang="en-US" sz="2900" b="1" dirty="0"/>
              <a:t>Goal</a:t>
            </a:r>
            <a:endParaRPr lang="en-US" sz="2900" dirty="0"/>
          </a:p>
          <a:p>
            <a:pPr lvl="1">
              <a:lnSpc>
                <a:spcPct val="120000"/>
              </a:lnSpc>
            </a:pPr>
            <a:r>
              <a:rPr lang="en-US" sz="2900" dirty="0"/>
              <a:t>Develop and implement a short (&lt; 1 hour) teambuilding activity to create positive group dynamics that provide a strong foundation for group development and collaborative learning.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625427-1B72-098E-2635-35AD58BFD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dynamics</a:t>
            </a:r>
          </a:p>
        </p:txBody>
      </p:sp>
      <p:pic>
        <p:nvPicPr>
          <p:cNvPr id="1026" name="Picture 2" descr="bored students">
            <a:extLst>
              <a:ext uri="{FF2B5EF4-FFF2-40B4-BE49-F238E27FC236}">
                <a16:creationId xmlns:a16="http://schemas.microsoft.com/office/drawing/2014/main" id="{1099642A-C5F0-D00D-92CF-66F4EA944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1490943"/>
            <a:ext cx="4411980" cy="247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210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9424F8-348B-8CCC-F397-BED6BE38D4D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74514" y="1250397"/>
            <a:ext cx="7038760" cy="573966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b="1" dirty="0"/>
              <a:t>Conflict scenarios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Written by second year students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Based on previous experiences</a:t>
            </a:r>
          </a:p>
          <a:p>
            <a:pPr lvl="1">
              <a:lnSpc>
                <a:spcPct val="110000"/>
              </a:lnSpc>
            </a:pPr>
            <a:endParaRPr lang="en-US" sz="2800" dirty="0"/>
          </a:p>
          <a:p>
            <a:pPr lvl="1">
              <a:lnSpc>
                <a:spcPct val="110000"/>
              </a:lnSpc>
            </a:pPr>
            <a:r>
              <a:rPr lang="en-US" dirty="0"/>
              <a:t>Talking over a quieter group member.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Group member studies alone.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Hardship causes group member to check out.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Unprepared group members.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The group splits into two smaller groups.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Laughing at a group member for giving an incorrect answer.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Correcting a group member and coming across as dismissive or rude.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031FD6-91BD-9953-ECCA-488F704BF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Teambuilding activity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73816CD-A1C6-AF77-8C3D-5E6793B7353D}"/>
              </a:ext>
            </a:extLst>
          </p:cNvPr>
          <p:cNvSpPr/>
          <p:nvPr/>
        </p:nvSpPr>
        <p:spPr>
          <a:xfrm>
            <a:off x="168565" y="3042014"/>
            <a:ext cx="4517735" cy="148373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DB368F4-C63A-B29C-4897-42F89B9C5261}"/>
              </a:ext>
            </a:extLst>
          </p:cNvPr>
          <p:cNvSpPr/>
          <p:nvPr/>
        </p:nvSpPr>
        <p:spPr>
          <a:xfrm>
            <a:off x="168565" y="5317799"/>
            <a:ext cx="4546526" cy="129266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66023C-B536-8164-D670-9F1198A55E9F}"/>
              </a:ext>
            </a:extLst>
          </p:cNvPr>
          <p:cNvSpPr txBox="1"/>
          <p:nvPr/>
        </p:nvSpPr>
        <p:spPr>
          <a:xfrm>
            <a:off x="1348655" y="1569306"/>
            <a:ext cx="2271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Introductions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899222-938A-94A9-49B5-F2BBF8A743D8}"/>
              </a:ext>
            </a:extLst>
          </p:cNvPr>
          <p:cNvSpPr txBox="1"/>
          <p:nvPr/>
        </p:nvSpPr>
        <p:spPr>
          <a:xfrm>
            <a:off x="1612362" y="3058595"/>
            <a:ext cx="1573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Forming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B196A6-E21F-507B-FD8A-F99DF6D4A4EF}"/>
              </a:ext>
            </a:extLst>
          </p:cNvPr>
          <p:cNvSpPr txBox="1"/>
          <p:nvPr/>
        </p:nvSpPr>
        <p:spPr>
          <a:xfrm>
            <a:off x="1593427" y="5382018"/>
            <a:ext cx="1696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Storming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8DFF0267-756E-9397-8766-D7CC2E0D9BD6}"/>
              </a:ext>
            </a:extLst>
          </p:cNvPr>
          <p:cNvSpPr/>
          <p:nvPr/>
        </p:nvSpPr>
        <p:spPr>
          <a:xfrm>
            <a:off x="2216404" y="2483538"/>
            <a:ext cx="177342" cy="30011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60493346-261E-7A80-B81D-B742AFC8FAFC}"/>
              </a:ext>
            </a:extLst>
          </p:cNvPr>
          <p:cNvSpPr/>
          <p:nvPr/>
        </p:nvSpPr>
        <p:spPr>
          <a:xfrm>
            <a:off x="2264485" y="4773133"/>
            <a:ext cx="177342" cy="30011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22E969-2C3C-5BB5-5317-44597E504BB1}"/>
              </a:ext>
            </a:extLst>
          </p:cNvPr>
          <p:cNvSpPr txBox="1"/>
          <p:nvPr/>
        </p:nvSpPr>
        <p:spPr>
          <a:xfrm>
            <a:off x="168564" y="3473900"/>
            <a:ext cx="4632035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Describe personal and team goals for small group experience.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Outline group rules and expectations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D3AA75-579C-12D9-20F3-31A30A51337B}"/>
              </a:ext>
            </a:extLst>
          </p:cNvPr>
          <p:cNvSpPr txBox="1"/>
          <p:nvPr/>
        </p:nvSpPr>
        <p:spPr>
          <a:xfrm>
            <a:off x="168565" y="5799359"/>
            <a:ext cx="45465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Discuss a specific conflict scenario and identify possible solutions.</a:t>
            </a:r>
          </a:p>
          <a:p>
            <a:endParaRPr lang="en-US" sz="16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29170FC-616B-AD17-7E9D-CCE2C002BFF6}"/>
              </a:ext>
            </a:extLst>
          </p:cNvPr>
          <p:cNvSpPr/>
          <p:nvPr/>
        </p:nvSpPr>
        <p:spPr>
          <a:xfrm>
            <a:off x="168565" y="1346560"/>
            <a:ext cx="4444747" cy="9071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48993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FEEA42-FAA2-5E99-90FA-984008FD5F2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734050" y="2827616"/>
            <a:ext cx="6457950" cy="341632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/>
              <a:t>Students who participate in a teambuilding activity can more effectively evaluate themselves and their peers.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More honest assessment of performance.</a:t>
            </a:r>
          </a:p>
          <a:p>
            <a:pPr lvl="2">
              <a:lnSpc>
                <a:spcPct val="110000"/>
              </a:lnSpc>
            </a:pPr>
            <a:r>
              <a:rPr lang="en-US" sz="1800" dirty="0"/>
              <a:t>‘Dependable in punctuality and attendance’ prompt.</a:t>
            </a:r>
          </a:p>
          <a:p>
            <a:pPr lvl="2">
              <a:lnSpc>
                <a:spcPct val="110000"/>
              </a:lnSpc>
            </a:pPr>
            <a:r>
              <a:rPr lang="en-US" sz="1800" dirty="0"/>
              <a:t>Many more references to being late in open ended comments.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“He really honors the discussion guidelines we had agreed upon back from our first day of small group which is impressive.”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FF2D5B4-F0A2-6F7E-7A84-A0C5A3420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teambuilding activity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3B9A80-BCF5-E6C9-92F6-E65B89A719B5}"/>
              </a:ext>
            </a:extLst>
          </p:cNvPr>
          <p:cNvSpPr/>
          <p:nvPr/>
        </p:nvSpPr>
        <p:spPr>
          <a:xfrm>
            <a:off x="850042" y="1475455"/>
            <a:ext cx="2792818" cy="438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Principles of Medicine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F80778-81FA-0C03-6B09-0AA7123EC3C9}"/>
              </a:ext>
            </a:extLst>
          </p:cNvPr>
          <p:cNvSpPr/>
          <p:nvPr/>
        </p:nvSpPr>
        <p:spPr>
          <a:xfrm>
            <a:off x="3642860" y="1475455"/>
            <a:ext cx="2476500" cy="438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Immunologic Block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E218A1-9F62-6E75-D578-259E935B4840}"/>
              </a:ext>
            </a:extLst>
          </p:cNvPr>
          <p:cNvSpPr/>
          <p:nvPr/>
        </p:nvSpPr>
        <p:spPr>
          <a:xfrm>
            <a:off x="6119360" y="1475455"/>
            <a:ext cx="2705100" cy="438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Hematologic Block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1CE8CF-EE92-47B5-4673-DDA845408BC5}"/>
              </a:ext>
            </a:extLst>
          </p:cNvPr>
          <p:cNvSpPr/>
          <p:nvPr/>
        </p:nvSpPr>
        <p:spPr>
          <a:xfrm>
            <a:off x="8824460" y="1475455"/>
            <a:ext cx="2705100" cy="438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Cardiovascular Block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D07A18E-4D54-949B-8E18-A3EA90B1B1F6}"/>
              </a:ext>
            </a:extLst>
          </p:cNvPr>
          <p:cNvCxnSpPr>
            <a:cxnSpLocks/>
          </p:cNvCxnSpPr>
          <p:nvPr/>
        </p:nvCxnSpPr>
        <p:spPr>
          <a:xfrm flipH="1" flipV="1">
            <a:off x="942718" y="1904110"/>
            <a:ext cx="5514" cy="3162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217C47E-44C7-E1D6-44BF-771EF235C74E}"/>
              </a:ext>
            </a:extLst>
          </p:cNvPr>
          <p:cNvSpPr txBox="1"/>
          <p:nvPr/>
        </p:nvSpPr>
        <p:spPr>
          <a:xfrm>
            <a:off x="178117" y="2182265"/>
            <a:ext cx="1540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Teambuilding </a:t>
            </a:r>
          </a:p>
          <a:p>
            <a:pPr algn="ctr"/>
            <a:r>
              <a:rPr lang="en-US" dirty="0"/>
              <a:t>activity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4B566B-4A63-4AE9-BE4A-CB57583B61E9}"/>
              </a:ext>
            </a:extLst>
          </p:cNvPr>
          <p:cNvSpPr txBox="1"/>
          <p:nvPr/>
        </p:nvSpPr>
        <p:spPr>
          <a:xfrm>
            <a:off x="6133012" y="2181285"/>
            <a:ext cx="1542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Self and peer </a:t>
            </a:r>
          </a:p>
          <a:p>
            <a:pPr algn="ctr"/>
            <a:r>
              <a:rPr lang="en-US" dirty="0"/>
              <a:t>evaluation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1BE00B-53EE-FB1F-36FB-C5037B5D309C}"/>
              </a:ext>
            </a:extLst>
          </p:cNvPr>
          <p:cNvSpPr txBox="1"/>
          <p:nvPr/>
        </p:nvSpPr>
        <p:spPr>
          <a:xfrm>
            <a:off x="178117" y="2897238"/>
            <a:ext cx="5679459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Positive student feedback immediately following activity.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The session was a valuable use of time.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I plan to adhere to the rules and expectations agreed upon in my group.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My group can communicate effectively and work collaboratively.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My group can overcome conflict together. 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987F1C0-D38D-34CE-4A8F-54451A3CE6B2}"/>
              </a:ext>
            </a:extLst>
          </p:cNvPr>
          <p:cNvCxnSpPr>
            <a:cxnSpLocks/>
          </p:cNvCxnSpPr>
          <p:nvPr/>
        </p:nvCxnSpPr>
        <p:spPr>
          <a:xfrm flipH="1" flipV="1">
            <a:off x="6884077" y="1924080"/>
            <a:ext cx="5514" cy="3162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95849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NC Expanded">
      <a:dk1>
        <a:srgbClr val="13284B"/>
      </a:dk1>
      <a:lt1>
        <a:srgbClr val="FFFFFF"/>
      </a:lt1>
      <a:dk2>
        <a:srgbClr val="000000"/>
      </a:dk2>
      <a:lt2>
        <a:srgbClr val="E1E1E1"/>
      </a:lt2>
      <a:accent1>
        <a:srgbClr val="4B9CD3"/>
      </a:accent1>
      <a:accent2>
        <a:srgbClr val="13294B"/>
      </a:accent2>
      <a:accent3>
        <a:srgbClr val="5958CA"/>
      </a:accent3>
      <a:accent4>
        <a:srgbClr val="E52820"/>
      </a:accent4>
      <a:accent5>
        <a:srgbClr val="FFD200"/>
      </a:accent5>
      <a:accent6>
        <a:srgbClr val="46A549"/>
      </a:accent6>
      <a:hlink>
        <a:srgbClr val="007FAE"/>
      </a:hlink>
      <a:folHlink>
        <a:srgbClr val="007FAE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31469</TotalTime>
  <Words>358</Words>
  <Application>Microsoft Office PowerPoint</Application>
  <PresentationFormat>Widescreen</PresentationFormat>
  <Paragraphs>65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Franklin Gothic Book</vt:lpstr>
      <vt:lpstr>Franklin Gothic Medium</vt:lpstr>
      <vt:lpstr>Custom Design</vt:lpstr>
      <vt:lpstr>A brief teambuilding activity to strengthen small group dynamics</vt:lpstr>
      <vt:lpstr>Small group instruction</vt:lpstr>
      <vt:lpstr>Small group dynamics</vt:lpstr>
      <vt:lpstr>Teambuilding activity</vt:lpstr>
      <vt:lpstr>Impact of teambuilding activity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Jacobs, Andrew</dc:creator>
  <cp:keywords/>
  <dc:description/>
  <cp:lastModifiedBy>Moorefield, Emily C</cp:lastModifiedBy>
  <cp:revision>194</cp:revision>
  <cp:lastPrinted>2021-04-13T16:37:07Z</cp:lastPrinted>
  <dcterms:created xsi:type="dcterms:W3CDTF">2018-12-12T18:27:48Z</dcterms:created>
  <dcterms:modified xsi:type="dcterms:W3CDTF">2023-03-22T17:02:33Z</dcterms:modified>
  <cp:category/>
</cp:coreProperties>
</file>