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modernComment_101_165A1D90.xml" ContentType="application/vnd.ms-powerpoint.comments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68" r:id="rId5"/>
    <p:sldMasterId id="2147483685" r:id="rId6"/>
  </p:sldMasterIdLst>
  <p:notesMasterIdLst>
    <p:notesMasterId r:id="rId21"/>
  </p:notesMasterIdLst>
  <p:handoutMasterIdLst>
    <p:handoutMasterId r:id="rId22"/>
  </p:handoutMasterIdLst>
  <p:sldIdLst>
    <p:sldId id="256" r:id="rId7"/>
    <p:sldId id="353" r:id="rId8"/>
    <p:sldId id="257" r:id="rId9"/>
    <p:sldId id="344" r:id="rId10"/>
    <p:sldId id="559" r:id="rId11"/>
    <p:sldId id="365" r:id="rId12"/>
    <p:sldId id="558" r:id="rId13"/>
    <p:sldId id="366" r:id="rId14"/>
    <p:sldId id="575" r:id="rId15"/>
    <p:sldId id="578" r:id="rId16"/>
    <p:sldId id="565" r:id="rId17"/>
    <p:sldId id="577" r:id="rId18"/>
    <p:sldId id="258" r:id="rId19"/>
    <p:sldId id="576" r:id="rId20"/>
  </p:sldIdLst>
  <p:sldSz cx="12192000" cy="6858000"/>
  <p:notesSz cx="6858000" cy="1409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708C972-3394-7161-28A8-7C6880B0F54E}" name="Plumley, Robert D IV" initials="PRDI" userId="S::rplumley@ad.unc.edu::7d96c1dc-5fca-4cd2-95e6-672a7430cd53" providerId="AD"/>
  <p188:author id="{8A6FC5AB-D462-742D-3B7B-4341607EFAE8}" name="Greene, Jeff" initials="GJ" userId="S::jagreene@ad.unc.edu::347c8eae-c6ef-4ab4-b15a-ca8e59553209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eene, Jeff" initials="GJ" lastIdx="1" clrIdx="0">
    <p:extLst>
      <p:ext uri="{19B8F6BF-5375-455C-9EA6-DF929625EA0E}">
        <p15:presenceInfo xmlns:p15="http://schemas.microsoft.com/office/powerpoint/2012/main" userId="S::jagreene@ad.unc.edu::347c8eae-c6ef-4ab4-b15a-ca8e59553209" providerId="AD"/>
      </p:ext>
    </p:extLst>
  </p:cmAuthor>
  <p:cmAuthor id="2" name="Robert" initials="R" lastIdx="2" clrIdx="1">
    <p:extLst>
      <p:ext uri="{19B8F6BF-5375-455C-9EA6-DF929625EA0E}">
        <p15:presenceInfo xmlns:p15="http://schemas.microsoft.com/office/powerpoint/2012/main" userId="Rober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B9E1"/>
    <a:srgbClr val="5B9BD5"/>
    <a:srgbClr val="13294B"/>
    <a:srgbClr val="00863D"/>
    <a:srgbClr val="70AD47"/>
    <a:srgbClr val="2A5699"/>
    <a:srgbClr val="FFF300"/>
    <a:srgbClr val="0070C0"/>
    <a:srgbClr val="1DA4A4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D4599D-430F-45BD-9AB7-C5579E5A22C6}" v="20" dt="2023-03-23T13:50:33.4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356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lumley, Robert D IV" userId="7d96c1dc-5fca-4cd2-95e6-672a7430cd53" providerId="ADAL" clId="{8BD4599D-430F-45BD-9AB7-C5579E5A22C6}"/>
    <pc:docChg chg="delSld modSld sldOrd">
      <pc:chgData name="Plumley, Robert D IV" userId="7d96c1dc-5fca-4cd2-95e6-672a7430cd53" providerId="ADAL" clId="{8BD4599D-430F-45BD-9AB7-C5579E5A22C6}" dt="2023-03-23T13:50:33.494" v="67"/>
      <pc:docMkLst>
        <pc:docMk/>
      </pc:docMkLst>
      <pc:sldChg chg="modAnim">
        <pc:chgData name="Plumley, Robert D IV" userId="7d96c1dc-5fca-4cd2-95e6-672a7430cd53" providerId="ADAL" clId="{8BD4599D-430F-45BD-9AB7-C5579E5A22C6}" dt="2023-03-23T13:14:14.068" v="35"/>
        <pc:sldMkLst>
          <pc:docMk/>
          <pc:sldMk cId="375004560" sldId="257"/>
        </pc:sldMkLst>
      </pc:sldChg>
      <pc:sldChg chg="del">
        <pc:chgData name="Plumley, Robert D IV" userId="7d96c1dc-5fca-4cd2-95e6-672a7430cd53" providerId="ADAL" clId="{8BD4599D-430F-45BD-9AB7-C5579E5A22C6}" dt="2023-03-22T21:00:49.976" v="14" actId="47"/>
        <pc:sldMkLst>
          <pc:docMk/>
          <pc:sldMk cId="2923104187" sldId="266"/>
        </pc:sldMkLst>
      </pc:sldChg>
      <pc:sldChg chg="del">
        <pc:chgData name="Plumley, Robert D IV" userId="7d96c1dc-5fca-4cd2-95e6-672a7430cd53" providerId="ADAL" clId="{8BD4599D-430F-45BD-9AB7-C5579E5A22C6}" dt="2023-03-22T21:00:48.273" v="10" actId="47"/>
        <pc:sldMkLst>
          <pc:docMk/>
          <pc:sldMk cId="0" sldId="288"/>
        </pc:sldMkLst>
      </pc:sldChg>
      <pc:sldChg chg="del">
        <pc:chgData name="Plumley, Robert D IV" userId="7d96c1dc-5fca-4cd2-95e6-672a7430cd53" providerId="ADAL" clId="{8BD4599D-430F-45BD-9AB7-C5579E5A22C6}" dt="2023-03-22T21:00:49.100" v="12" actId="47"/>
        <pc:sldMkLst>
          <pc:docMk/>
          <pc:sldMk cId="4001858852" sldId="302"/>
        </pc:sldMkLst>
      </pc:sldChg>
      <pc:sldChg chg="del">
        <pc:chgData name="Plumley, Robert D IV" userId="7d96c1dc-5fca-4cd2-95e6-672a7430cd53" providerId="ADAL" clId="{8BD4599D-430F-45BD-9AB7-C5579E5A22C6}" dt="2023-03-22T21:00:44.698" v="1" actId="47"/>
        <pc:sldMkLst>
          <pc:docMk/>
          <pc:sldMk cId="3423048557" sldId="303"/>
        </pc:sldMkLst>
      </pc:sldChg>
      <pc:sldChg chg="del">
        <pc:chgData name="Plumley, Robert D IV" userId="7d96c1dc-5fca-4cd2-95e6-672a7430cd53" providerId="ADAL" clId="{8BD4599D-430F-45BD-9AB7-C5579E5A22C6}" dt="2023-03-22T21:00:48.920" v="11" actId="47"/>
        <pc:sldMkLst>
          <pc:docMk/>
          <pc:sldMk cId="2421094870" sldId="316"/>
        </pc:sldMkLst>
      </pc:sldChg>
      <pc:sldChg chg="del">
        <pc:chgData name="Plumley, Robert D IV" userId="7d96c1dc-5fca-4cd2-95e6-672a7430cd53" providerId="ADAL" clId="{8BD4599D-430F-45BD-9AB7-C5579E5A22C6}" dt="2023-03-22T21:00:58.181" v="34" actId="47"/>
        <pc:sldMkLst>
          <pc:docMk/>
          <pc:sldMk cId="1746416860" sldId="320"/>
        </pc:sldMkLst>
      </pc:sldChg>
      <pc:sldChg chg="del">
        <pc:chgData name="Plumley, Robert D IV" userId="7d96c1dc-5fca-4cd2-95e6-672a7430cd53" providerId="ADAL" clId="{8BD4599D-430F-45BD-9AB7-C5579E5A22C6}" dt="2023-03-22T21:00:52.102" v="21" actId="47"/>
        <pc:sldMkLst>
          <pc:docMk/>
          <pc:sldMk cId="3227130077" sldId="327"/>
        </pc:sldMkLst>
      </pc:sldChg>
      <pc:sldChg chg="del">
        <pc:chgData name="Plumley, Robert D IV" userId="7d96c1dc-5fca-4cd2-95e6-672a7430cd53" providerId="ADAL" clId="{8BD4599D-430F-45BD-9AB7-C5579E5A22C6}" dt="2023-03-22T21:00:43.938" v="0" actId="47"/>
        <pc:sldMkLst>
          <pc:docMk/>
          <pc:sldMk cId="1947236140" sldId="332"/>
        </pc:sldMkLst>
      </pc:sldChg>
      <pc:sldChg chg="del">
        <pc:chgData name="Plumley, Robert D IV" userId="7d96c1dc-5fca-4cd2-95e6-672a7430cd53" providerId="ADAL" clId="{8BD4599D-430F-45BD-9AB7-C5579E5A22C6}" dt="2023-03-22T21:00:45.871" v="5" actId="47"/>
        <pc:sldMkLst>
          <pc:docMk/>
          <pc:sldMk cId="3735896749" sldId="333"/>
        </pc:sldMkLst>
      </pc:sldChg>
      <pc:sldChg chg="modAnim">
        <pc:chgData name="Plumley, Robert D IV" userId="7d96c1dc-5fca-4cd2-95e6-672a7430cd53" providerId="ADAL" clId="{8BD4599D-430F-45BD-9AB7-C5579E5A22C6}" dt="2023-03-23T13:14:39.365" v="37"/>
        <pc:sldMkLst>
          <pc:docMk/>
          <pc:sldMk cId="3109780220" sldId="344"/>
        </pc:sldMkLst>
      </pc:sldChg>
      <pc:sldChg chg="del">
        <pc:chgData name="Plumley, Robert D IV" userId="7d96c1dc-5fca-4cd2-95e6-672a7430cd53" providerId="ADAL" clId="{8BD4599D-430F-45BD-9AB7-C5579E5A22C6}" dt="2023-03-22T21:00:55.973" v="30" actId="47"/>
        <pc:sldMkLst>
          <pc:docMk/>
          <pc:sldMk cId="2532732651" sldId="349"/>
        </pc:sldMkLst>
      </pc:sldChg>
      <pc:sldChg chg="del">
        <pc:chgData name="Plumley, Robert D IV" userId="7d96c1dc-5fca-4cd2-95e6-672a7430cd53" providerId="ADAL" clId="{8BD4599D-430F-45BD-9AB7-C5579E5A22C6}" dt="2023-03-22T21:00:53.054" v="23" actId="47"/>
        <pc:sldMkLst>
          <pc:docMk/>
          <pc:sldMk cId="501575770" sldId="352"/>
        </pc:sldMkLst>
      </pc:sldChg>
      <pc:sldChg chg="del">
        <pc:chgData name="Plumley, Robert D IV" userId="7d96c1dc-5fca-4cd2-95e6-672a7430cd53" providerId="ADAL" clId="{8BD4599D-430F-45BD-9AB7-C5579E5A22C6}" dt="2023-03-22T21:00:45.293" v="2" actId="47"/>
        <pc:sldMkLst>
          <pc:docMk/>
          <pc:sldMk cId="4053833103" sldId="356"/>
        </pc:sldMkLst>
      </pc:sldChg>
      <pc:sldChg chg="del">
        <pc:chgData name="Plumley, Robert D IV" userId="7d96c1dc-5fca-4cd2-95e6-672a7430cd53" providerId="ADAL" clId="{8BD4599D-430F-45BD-9AB7-C5579E5A22C6}" dt="2023-03-22T21:00:45.696" v="4" actId="47"/>
        <pc:sldMkLst>
          <pc:docMk/>
          <pc:sldMk cId="1786696639" sldId="357"/>
        </pc:sldMkLst>
      </pc:sldChg>
      <pc:sldChg chg="del">
        <pc:chgData name="Plumley, Robert D IV" userId="7d96c1dc-5fca-4cd2-95e6-672a7430cd53" providerId="ADAL" clId="{8BD4599D-430F-45BD-9AB7-C5579E5A22C6}" dt="2023-03-22T21:00:46.056" v="6" actId="47"/>
        <pc:sldMkLst>
          <pc:docMk/>
          <pc:sldMk cId="2910137620" sldId="358"/>
        </pc:sldMkLst>
      </pc:sldChg>
      <pc:sldChg chg="del">
        <pc:chgData name="Plumley, Robert D IV" userId="7d96c1dc-5fca-4cd2-95e6-672a7430cd53" providerId="ADAL" clId="{8BD4599D-430F-45BD-9AB7-C5579E5A22C6}" dt="2023-03-22T21:00:46.739" v="7" actId="47"/>
        <pc:sldMkLst>
          <pc:docMk/>
          <pc:sldMk cId="3974820759" sldId="359"/>
        </pc:sldMkLst>
      </pc:sldChg>
      <pc:sldChg chg="del">
        <pc:chgData name="Plumley, Robert D IV" userId="7d96c1dc-5fca-4cd2-95e6-672a7430cd53" providerId="ADAL" clId="{8BD4599D-430F-45BD-9AB7-C5579E5A22C6}" dt="2023-03-22T21:00:53.464" v="24" actId="47"/>
        <pc:sldMkLst>
          <pc:docMk/>
          <pc:sldMk cId="201607305" sldId="360"/>
        </pc:sldMkLst>
      </pc:sldChg>
      <pc:sldChg chg="del">
        <pc:chgData name="Plumley, Robert D IV" userId="7d96c1dc-5fca-4cd2-95e6-672a7430cd53" providerId="ADAL" clId="{8BD4599D-430F-45BD-9AB7-C5579E5A22C6}" dt="2023-03-22T21:00:51.458" v="18" actId="47"/>
        <pc:sldMkLst>
          <pc:docMk/>
          <pc:sldMk cId="3789801467" sldId="361"/>
        </pc:sldMkLst>
      </pc:sldChg>
      <pc:sldChg chg="del">
        <pc:chgData name="Plumley, Robert D IV" userId="7d96c1dc-5fca-4cd2-95e6-672a7430cd53" providerId="ADAL" clId="{8BD4599D-430F-45BD-9AB7-C5579E5A22C6}" dt="2023-03-22T21:00:50.679" v="16" actId="47"/>
        <pc:sldMkLst>
          <pc:docMk/>
          <pc:sldMk cId="2750687776" sldId="362"/>
        </pc:sldMkLst>
      </pc:sldChg>
      <pc:sldChg chg="del">
        <pc:chgData name="Plumley, Robert D IV" userId="7d96c1dc-5fca-4cd2-95e6-672a7430cd53" providerId="ADAL" clId="{8BD4599D-430F-45BD-9AB7-C5579E5A22C6}" dt="2023-03-22T21:00:51.083" v="17" actId="47"/>
        <pc:sldMkLst>
          <pc:docMk/>
          <pc:sldMk cId="3383198775" sldId="363"/>
        </pc:sldMkLst>
      </pc:sldChg>
      <pc:sldChg chg="del">
        <pc:chgData name="Plumley, Robert D IV" userId="7d96c1dc-5fca-4cd2-95e6-672a7430cd53" providerId="ADAL" clId="{8BD4599D-430F-45BD-9AB7-C5579E5A22C6}" dt="2023-03-22T21:00:49.278" v="13" actId="47"/>
        <pc:sldMkLst>
          <pc:docMk/>
          <pc:sldMk cId="1829673029" sldId="364"/>
        </pc:sldMkLst>
      </pc:sldChg>
      <pc:sldChg chg="addSp modSp mod modAnim">
        <pc:chgData name="Plumley, Robert D IV" userId="7d96c1dc-5fca-4cd2-95e6-672a7430cd53" providerId="ADAL" clId="{8BD4599D-430F-45BD-9AB7-C5579E5A22C6}" dt="2023-03-23T13:17:32.339" v="57"/>
        <pc:sldMkLst>
          <pc:docMk/>
          <pc:sldMk cId="1006668070" sldId="365"/>
        </pc:sldMkLst>
        <pc:spChg chg="add mod">
          <ac:chgData name="Plumley, Robert D IV" userId="7d96c1dc-5fca-4cd2-95e6-672a7430cd53" providerId="ADAL" clId="{8BD4599D-430F-45BD-9AB7-C5579E5A22C6}" dt="2023-03-23T13:17:12.073" v="55" actId="17032"/>
          <ac:spMkLst>
            <pc:docMk/>
            <pc:sldMk cId="1006668070" sldId="365"/>
            <ac:spMk id="5" creationId="{22878B5D-8FE2-A66F-7069-7772885E8339}"/>
          </ac:spMkLst>
        </pc:spChg>
      </pc:sldChg>
      <pc:sldChg chg="modAnim">
        <pc:chgData name="Plumley, Robert D IV" userId="7d96c1dc-5fca-4cd2-95e6-672a7430cd53" providerId="ADAL" clId="{8BD4599D-430F-45BD-9AB7-C5579E5A22C6}" dt="2023-03-23T13:18:15.262" v="58"/>
        <pc:sldMkLst>
          <pc:docMk/>
          <pc:sldMk cId="3435779573" sldId="366"/>
        </pc:sldMkLst>
      </pc:sldChg>
      <pc:sldChg chg="del">
        <pc:chgData name="Plumley, Robert D IV" userId="7d96c1dc-5fca-4cd2-95e6-672a7430cd53" providerId="ADAL" clId="{8BD4599D-430F-45BD-9AB7-C5579E5A22C6}" dt="2023-03-22T21:00:55.592" v="29" actId="47"/>
        <pc:sldMkLst>
          <pc:docMk/>
          <pc:sldMk cId="1404224690" sldId="543"/>
        </pc:sldMkLst>
      </pc:sldChg>
      <pc:sldChg chg="del">
        <pc:chgData name="Plumley, Robert D IV" userId="7d96c1dc-5fca-4cd2-95e6-672a7430cd53" providerId="ADAL" clId="{8BD4599D-430F-45BD-9AB7-C5579E5A22C6}" dt="2023-03-22T21:00:56.628" v="31" actId="47"/>
        <pc:sldMkLst>
          <pc:docMk/>
          <pc:sldMk cId="1186518696" sldId="553"/>
        </pc:sldMkLst>
      </pc:sldChg>
      <pc:sldChg chg="del">
        <pc:chgData name="Plumley, Robert D IV" userId="7d96c1dc-5fca-4cd2-95e6-672a7430cd53" providerId="ADAL" clId="{8BD4599D-430F-45BD-9AB7-C5579E5A22C6}" dt="2023-03-22T21:00:57.468" v="32" actId="47"/>
        <pc:sldMkLst>
          <pc:docMk/>
          <pc:sldMk cId="1753948377" sldId="556"/>
        </pc:sldMkLst>
      </pc:sldChg>
      <pc:sldChg chg="del">
        <pc:chgData name="Plumley, Robert D IV" userId="7d96c1dc-5fca-4cd2-95e6-672a7430cd53" providerId="ADAL" clId="{8BD4599D-430F-45BD-9AB7-C5579E5A22C6}" dt="2023-03-22T21:00:50.353" v="15" actId="47"/>
        <pc:sldMkLst>
          <pc:docMk/>
          <pc:sldMk cId="2162692049" sldId="557"/>
        </pc:sldMkLst>
      </pc:sldChg>
      <pc:sldChg chg="ord modAnim">
        <pc:chgData name="Plumley, Robert D IV" userId="7d96c1dc-5fca-4cd2-95e6-672a7430cd53" providerId="ADAL" clId="{8BD4599D-430F-45BD-9AB7-C5579E5A22C6}" dt="2023-03-23T13:50:33.494" v="67"/>
        <pc:sldMkLst>
          <pc:docMk/>
          <pc:sldMk cId="453937563" sldId="558"/>
        </pc:sldMkLst>
      </pc:sldChg>
      <pc:sldChg chg="modAnim">
        <pc:chgData name="Plumley, Robert D IV" userId="7d96c1dc-5fca-4cd2-95e6-672a7430cd53" providerId="ADAL" clId="{8BD4599D-430F-45BD-9AB7-C5579E5A22C6}" dt="2023-03-23T13:15:10.916" v="45"/>
        <pc:sldMkLst>
          <pc:docMk/>
          <pc:sldMk cId="3079488966" sldId="559"/>
        </pc:sldMkLst>
      </pc:sldChg>
      <pc:sldChg chg="del">
        <pc:chgData name="Plumley, Robert D IV" userId="7d96c1dc-5fca-4cd2-95e6-672a7430cd53" providerId="ADAL" clId="{8BD4599D-430F-45BD-9AB7-C5579E5A22C6}" dt="2023-03-22T21:00:51.699" v="19" actId="47"/>
        <pc:sldMkLst>
          <pc:docMk/>
          <pc:sldMk cId="4046415898" sldId="560"/>
        </pc:sldMkLst>
      </pc:sldChg>
      <pc:sldChg chg="del">
        <pc:chgData name="Plumley, Robert D IV" userId="7d96c1dc-5fca-4cd2-95e6-672a7430cd53" providerId="ADAL" clId="{8BD4599D-430F-45BD-9AB7-C5579E5A22C6}" dt="2023-03-22T21:00:51.910" v="20" actId="47"/>
        <pc:sldMkLst>
          <pc:docMk/>
          <pc:sldMk cId="420406415" sldId="561"/>
        </pc:sldMkLst>
      </pc:sldChg>
      <pc:sldChg chg="del">
        <pc:chgData name="Plumley, Robert D IV" userId="7d96c1dc-5fca-4cd2-95e6-672a7430cd53" providerId="ADAL" clId="{8BD4599D-430F-45BD-9AB7-C5579E5A22C6}" dt="2023-03-22T21:00:53.623" v="25" actId="47"/>
        <pc:sldMkLst>
          <pc:docMk/>
          <pc:sldMk cId="3164467376" sldId="562"/>
        </pc:sldMkLst>
      </pc:sldChg>
      <pc:sldChg chg="del">
        <pc:chgData name="Plumley, Robert D IV" userId="7d96c1dc-5fca-4cd2-95e6-672a7430cd53" providerId="ADAL" clId="{8BD4599D-430F-45BD-9AB7-C5579E5A22C6}" dt="2023-03-22T21:00:55.017" v="28" actId="47"/>
        <pc:sldMkLst>
          <pc:docMk/>
          <pc:sldMk cId="948518822" sldId="563"/>
        </pc:sldMkLst>
      </pc:sldChg>
      <pc:sldChg chg="del">
        <pc:chgData name="Plumley, Robert D IV" userId="7d96c1dc-5fca-4cd2-95e6-672a7430cd53" providerId="ADAL" clId="{8BD4599D-430F-45BD-9AB7-C5579E5A22C6}" dt="2023-03-22T21:00:57.859" v="33" actId="47"/>
        <pc:sldMkLst>
          <pc:docMk/>
          <pc:sldMk cId="1104008632" sldId="564"/>
        </pc:sldMkLst>
      </pc:sldChg>
      <pc:sldChg chg="ord">
        <pc:chgData name="Plumley, Robert D IV" userId="7d96c1dc-5fca-4cd2-95e6-672a7430cd53" providerId="ADAL" clId="{8BD4599D-430F-45BD-9AB7-C5579E5A22C6}" dt="2023-03-23T13:20:37.169" v="66"/>
        <pc:sldMkLst>
          <pc:docMk/>
          <pc:sldMk cId="2995864234" sldId="565"/>
        </pc:sldMkLst>
      </pc:sldChg>
      <pc:sldChg chg="del">
        <pc:chgData name="Plumley, Robert D IV" userId="7d96c1dc-5fca-4cd2-95e6-672a7430cd53" providerId="ADAL" clId="{8BD4599D-430F-45BD-9AB7-C5579E5A22C6}" dt="2023-03-22T21:00:47.609" v="8" actId="47"/>
        <pc:sldMkLst>
          <pc:docMk/>
          <pc:sldMk cId="637911690" sldId="566"/>
        </pc:sldMkLst>
      </pc:sldChg>
      <pc:sldChg chg="del">
        <pc:chgData name="Plumley, Robert D IV" userId="7d96c1dc-5fca-4cd2-95e6-672a7430cd53" providerId="ADAL" clId="{8BD4599D-430F-45BD-9AB7-C5579E5A22C6}" dt="2023-03-22T21:00:54.557" v="27" actId="47"/>
        <pc:sldMkLst>
          <pc:docMk/>
          <pc:sldMk cId="1955909952" sldId="567"/>
        </pc:sldMkLst>
      </pc:sldChg>
      <pc:sldChg chg="del">
        <pc:chgData name="Plumley, Robert D IV" userId="7d96c1dc-5fca-4cd2-95e6-672a7430cd53" providerId="ADAL" clId="{8BD4599D-430F-45BD-9AB7-C5579E5A22C6}" dt="2023-03-22T21:00:53.991" v="26" actId="47"/>
        <pc:sldMkLst>
          <pc:docMk/>
          <pc:sldMk cId="2023122978" sldId="568"/>
        </pc:sldMkLst>
      </pc:sldChg>
      <pc:sldChg chg="del">
        <pc:chgData name="Plumley, Robert D IV" userId="7d96c1dc-5fca-4cd2-95e6-672a7430cd53" providerId="ADAL" clId="{8BD4599D-430F-45BD-9AB7-C5579E5A22C6}" dt="2023-03-22T21:00:52.522" v="22" actId="47"/>
        <pc:sldMkLst>
          <pc:docMk/>
          <pc:sldMk cId="1219509846" sldId="571"/>
        </pc:sldMkLst>
      </pc:sldChg>
      <pc:sldChg chg="del">
        <pc:chgData name="Plumley, Robert D IV" userId="7d96c1dc-5fca-4cd2-95e6-672a7430cd53" providerId="ADAL" clId="{8BD4599D-430F-45BD-9AB7-C5579E5A22C6}" dt="2023-03-22T21:00:48.133" v="9" actId="47"/>
        <pc:sldMkLst>
          <pc:docMk/>
          <pc:sldMk cId="3701954297" sldId="572"/>
        </pc:sldMkLst>
      </pc:sldChg>
      <pc:sldChg chg="del">
        <pc:chgData name="Plumley, Robert D IV" userId="7d96c1dc-5fca-4cd2-95e6-672a7430cd53" providerId="ADAL" clId="{8BD4599D-430F-45BD-9AB7-C5579E5A22C6}" dt="2023-03-22T21:00:45.514" v="3" actId="47"/>
        <pc:sldMkLst>
          <pc:docMk/>
          <pc:sldMk cId="3864005242" sldId="574"/>
        </pc:sldMkLst>
      </pc:sldChg>
      <pc:sldChg chg="ord">
        <pc:chgData name="Plumley, Robert D IV" userId="7d96c1dc-5fca-4cd2-95e6-672a7430cd53" providerId="ADAL" clId="{8BD4599D-430F-45BD-9AB7-C5579E5A22C6}" dt="2023-03-23T13:20:35.678" v="64"/>
        <pc:sldMkLst>
          <pc:docMk/>
          <pc:sldMk cId="2855761407" sldId="578"/>
        </pc:sldMkLst>
      </pc:sldChg>
      <pc:sldMasterChg chg="delSldLayout">
        <pc:chgData name="Plumley, Robert D IV" userId="7d96c1dc-5fca-4cd2-95e6-672a7430cd53" providerId="ADAL" clId="{8BD4599D-430F-45BD-9AB7-C5579E5A22C6}" dt="2023-03-22T21:00:56.628" v="31" actId="47"/>
        <pc:sldMasterMkLst>
          <pc:docMk/>
          <pc:sldMasterMk cId="2969234276" sldId="2147483648"/>
        </pc:sldMasterMkLst>
        <pc:sldLayoutChg chg="del">
          <pc:chgData name="Plumley, Robert D IV" userId="7d96c1dc-5fca-4cd2-95e6-672a7430cd53" providerId="ADAL" clId="{8BD4599D-430F-45BD-9AB7-C5579E5A22C6}" dt="2023-03-22T21:00:56.628" v="31" actId="47"/>
          <pc:sldLayoutMkLst>
            <pc:docMk/>
            <pc:sldMasterMk cId="2969234276" sldId="2147483648"/>
            <pc:sldLayoutMk cId="2012308060" sldId="2147483692"/>
          </pc:sldLayoutMkLst>
        </pc:sldLayoutChg>
      </pc:sldMasterChg>
    </pc:docChg>
  </pc:docChgLst>
</pc:chgInfo>
</file>

<file path=ppt/comments/modernComment_101_165A1D9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88741ED-494F-4624-9973-DDC40892C278}" authorId="{8A6FC5AB-D462-742D-3B7B-4341607EFAE8}" created="2023-03-06T13:43:15.96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75004560" sldId="257"/>
      <ac:spMk id="3" creationId="{CA95B4A7-6385-4188-A1B9-79C100BA2A05}"/>
      <ac:txMk cp="343" len="18">
        <ac:context len="487" hash="3005429578"/>
      </ac:txMk>
    </ac:txMkLst>
    <p188:pos x="3159902" y="2882811"/>
    <p188:txBody>
      <a:bodyPr/>
      <a:lstStyle/>
      <a:p>
        <a:r>
          <a:rPr lang="en-US"/>
          <a:t>[@Plumley, Robert D IV] Can we estimate how many data points we have? I think SDSS people will want to hear about the scale of our data.</a:t>
        </a:r>
      </a:p>
    </p188:txBody>
  </p188:cm>
  <p188:cm id="{DD7DC36C-2E78-4534-9236-A76C707123D1}" authorId="{F708C972-3394-7161-28A8-7C6880B0F54E}" created="2023-03-08T16:04:53.446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75004560" sldId="257"/>
      <ac:spMk id="3" creationId="{CA95B4A7-6385-4188-A1B9-79C100BA2A05}"/>
    </ac:deMkLst>
    <p188:txBody>
      <a:bodyPr/>
      <a:lstStyle/>
      <a:p>
        <a:r>
          <a:rPr lang="en-US"/>
          <a:t>Update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A7950A-3CCF-4BA1-97C6-F3B6D0D5D59E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D194C550-A8F8-4547-ADE8-F9C7CE525150}">
      <dgm:prSet phldrT="[Text]"/>
      <dgm:spPr/>
      <dgm:t>
        <a:bodyPr/>
        <a:lstStyle/>
        <a:p>
          <a:r>
            <a:rPr lang="en-US"/>
            <a:t>Lessons</a:t>
          </a:r>
        </a:p>
      </dgm:t>
    </dgm:pt>
    <dgm:pt modelId="{FFEF521E-299C-45A6-A62F-DB45AC0A2B5B}" type="parTrans" cxnId="{A20DA082-3ED2-4224-88F9-D1534343C813}">
      <dgm:prSet/>
      <dgm:spPr/>
      <dgm:t>
        <a:bodyPr/>
        <a:lstStyle/>
        <a:p>
          <a:endParaRPr lang="en-US"/>
        </a:p>
      </dgm:t>
    </dgm:pt>
    <dgm:pt modelId="{1E94C743-BA28-490C-9C92-30DEE1B02F88}" type="sibTrans" cxnId="{A20DA082-3ED2-4224-88F9-D1534343C813}">
      <dgm:prSet/>
      <dgm:spPr/>
      <dgm:t>
        <a:bodyPr/>
        <a:lstStyle/>
        <a:p>
          <a:endParaRPr lang="en-US"/>
        </a:p>
      </dgm:t>
    </dgm:pt>
    <dgm:pt modelId="{B25A9019-CE04-4BBE-87D6-DEDC43899E55}">
      <dgm:prSet phldrT="[Text]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/>
            <a:t>1</a:t>
          </a:r>
        </a:p>
      </dgm:t>
    </dgm:pt>
    <dgm:pt modelId="{D1635843-7826-4277-969E-D54F544D0E3F}" type="parTrans" cxnId="{E968B119-1865-4654-8334-0C5F1651C922}">
      <dgm:prSet/>
      <dgm:spPr/>
      <dgm:t>
        <a:bodyPr/>
        <a:lstStyle/>
        <a:p>
          <a:endParaRPr lang="en-US"/>
        </a:p>
      </dgm:t>
    </dgm:pt>
    <dgm:pt modelId="{A4E7BF3D-5B3D-4B5D-816A-BC65F6575C88}" type="sibTrans" cxnId="{E968B119-1865-4654-8334-0C5F1651C922}">
      <dgm:prSet/>
      <dgm:spPr/>
      <dgm:t>
        <a:bodyPr/>
        <a:lstStyle/>
        <a:p>
          <a:endParaRPr lang="en-US"/>
        </a:p>
      </dgm:t>
    </dgm:pt>
    <dgm:pt modelId="{E1A393B4-CA4B-4848-9BBA-E489EE8109FC}">
      <dgm:prSet phldrT="[Text]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/>
            <a:t>2</a:t>
          </a:r>
        </a:p>
      </dgm:t>
    </dgm:pt>
    <dgm:pt modelId="{60D91A4F-2041-4B43-8491-0AD8957CBE9E}" type="parTrans" cxnId="{2A54E8EE-4F21-43D3-A186-B62FB9041760}">
      <dgm:prSet/>
      <dgm:spPr/>
      <dgm:t>
        <a:bodyPr/>
        <a:lstStyle/>
        <a:p>
          <a:endParaRPr lang="en-US"/>
        </a:p>
      </dgm:t>
    </dgm:pt>
    <dgm:pt modelId="{E23A1986-0A89-4311-BA81-14B48A920117}" type="sibTrans" cxnId="{2A54E8EE-4F21-43D3-A186-B62FB9041760}">
      <dgm:prSet/>
      <dgm:spPr/>
      <dgm:t>
        <a:bodyPr/>
        <a:lstStyle/>
        <a:p>
          <a:endParaRPr lang="en-US"/>
        </a:p>
      </dgm:t>
    </dgm:pt>
    <dgm:pt modelId="{785E69E1-4B7A-4145-A240-296786AC9691}">
      <dgm:prSet phldrT="[Text]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/>
            <a:t>3</a:t>
          </a:r>
        </a:p>
      </dgm:t>
    </dgm:pt>
    <dgm:pt modelId="{D732B305-D47B-49B7-B9E9-C0885F98902E}" type="parTrans" cxnId="{3CDCBFD9-721B-4151-986B-C1E6749AECFF}">
      <dgm:prSet/>
      <dgm:spPr/>
      <dgm:t>
        <a:bodyPr/>
        <a:lstStyle/>
        <a:p>
          <a:endParaRPr lang="en-US"/>
        </a:p>
      </dgm:t>
    </dgm:pt>
    <dgm:pt modelId="{212B6739-5D80-475C-BC7F-C1378BFFF0A0}" type="sibTrans" cxnId="{3CDCBFD9-721B-4151-986B-C1E6749AECFF}">
      <dgm:prSet/>
      <dgm:spPr/>
      <dgm:t>
        <a:bodyPr/>
        <a:lstStyle/>
        <a:p>
          <a:endParaRPr lang="en-US"/>
        </a:p>
      </dgm:t>
    </dgm:pt>
    <dgm:pt modelId="{EF195D22-5BC3-43C4-BFFB-237E16C280F9}">
      <dgm:prSet phldrT="[Text]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/>
            <a:t>4</a:t>
          </a:r>
        </a:p>
      </dgm:t>
    </dgm:pt>
    <dgm:pt modelId="{CD359630-4F66-43EC-9578-DD3A869DE99C}" type="parTrans" cxnId="{A5C23CC8-1F5D-4E7C-AF60-E78AB76E7988}">
      <dgm:prSet/>
      <dgm:spPr/>
      <dgm:t>
        <a:bodyPr/>
        <a:lstStyle/>
        <a:p>
          <a:endParaRPr lang="en-US"/>
        </a:p>
      </dgm:t>
    </dgm:pt>
    <dgm:pt modelId="{F92969CC-C17F-4106-B0A9-097F88FF57BC}" type="sibTrans" cxnId="{A5C23CC8-1F5D-4E7C-AF60-E78AB76E7988}">
      <dgm:prSet/>
      <dgm:spPr/>
      <dgm:t>
        <a:bodyPr/>
        <a:lstStyle/>
        <a:p>
          <a:endParaRPr lang="en-US"/>
        </a:p>
      </dgm:t>
    </dgm:pt>
    <dgm:pt modelId="{42B92911-11CB-4390-AE91-23454E466628}">
      <dgm:prSet phldrT="[Text]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/>
            <a:t>5</a:t>
          </a:r>
        </a:p>
      </dgm:t>
    </dgm:pt>
    <dgm:pt modelId="{9EC77541-9AC5-4819-A6D2-73D81676BD42}" type="parTrans" cxnId="{88AC7A9E-1E5A-43F0-BA9B-33D5F95E010E}">
      <dgm:prSet/>
      <dgm:spPr/>
      <dgm:t>
        <a:bodyPr/>
        <a:lstStyle/>
        <a:p>
          <a:endParaRPr lang="en-US"/>
        </a:p>
      </dgm:t>
    </dgm:pt>
    <dgm:pt modelId="{1CC2A143-F1C6-4EEF-8864-D6F37DD567B8}" type="sibTrans" cxnId="{88AC7A9E-1E5A-43F0-BA9B-33D5F95E010E}">
      <dgm:prSet/>
      <dgm:spPr/>
      <dgm:t>
        <a:bodyPr/>
        <a:lstStyle/>
        <a:p>
          <a:endParaRPr lang="en-US"/>
        </a:p>
      </dgm:t>
    </dgm:pt>
    <dgm:pt modelId="{57D4512A-B75E-4FD5-99F7-2548AFC8F042}">
      <dgm:prSet phldrT="[Text]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/>
            <a:t>6</a:t>
          </a:r>
        </a:p>
      </dgm:t>
    </dgm:pt>
    <dgm:pt modelId="{28D22B0E-7861-4CFA-98E0-4BDD2989070E}" type="parTrans" cxnId="{CF68E287-1397-4931-9064-D9F2B0A58F03}">
      <dgm:prSet/>
      <dgm:spPr/>
      <dgm:t>
        <a:bodyPr/>
        <a:lstStyle/>
        <a:p>
          <a:endParaRPr lang="en-US"/>
        </a:p>
      </dgm:t>
    </dgm:pt>
    <dgm:pt modelId="{2A8C5FD0-CF85-403B-9C1D-BE4B9A927FB1}" type="sibTrans" cxnId="{CF68E287-1397-4931-9064-D9F2B0A58F03}">
      <dgm:prSet/>
      <dgm:spPr/>
      <dgm:t>
        <a:bodyPr/>
        <a:lstStyle/>
        <a:p>
          <a:endParaRPr lang="en-US"/>
        </a:p>
      </dgm:t>
    </dgm:pt>
    <dgm:pt modelId="{FCB531D4-1C15-4F23-8202-7EB2C23E0EB1}">
      <dgm:prSet phldrT="[Text]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/>
            <a:t>7</a:t>
          </a:r>
        </a:p>
      </dgm:t>
    </dgm:pt>
    <dgm:pt modelId="{056DF9F8-26D1-44BE-8949-CE1B2FB75BE5}" type="parTrans" cxnId="{3D4F9034-CABA-4CD5-9074-75C799ED4B0E}">
      <dgm:prSet/>
      <dgm:spPr/>
      <dgm:t>
        <a:bodyPr/>
        <a:lstStyle/>
        <a:p>
          <a:endParaRPr lang="en-US"/>
        </a:p>
      </dgm:t>
    </dgm:pt>
    <dgm:pt modelId="{76B70349-7C9F-4561-A494-B7DDCA8589BC}" type="sibTrans" cxnId="{3D4F9034-CABA-4CD5-9074-75C799ED4B0E}">
      <dgm:prSet/>
      <dgm:spPr/>
      <dgm:t>
        <a:bodyPr/>
        <a:lstStyle/>
        <a:p>
          <a:endParaRPr lang="en-US"/>
        </a:p>
      </dgm:t>
    </dgm:pt>
    <dgm:pt modelId="{50C2DA91-3364-40F4-804D-AC9532AA3446}">
      <dgm:prSet phldrT="[Text]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/>
            <a:t>8</a:t>
          </a:r>
        </a:p>
      </dgm:t>
    </dgm:pt>
    <dgm:pt modelId="{210D0C02-268B-4B01-B482-14D473E9B794}" type="parTrans" cxnId="{2BDC2CEA-124E-458A-A380-7191231BFCC9}">
      <dgm:prSet/>
      <dgm:spPr/>
      <dgm:t>
        <a:bodyPr/>
        <a:lstStyle/>
        <a:p>
          <a:endParaRPr lang="en-US"/>
        </a:p>
      </dgm:t>
    </dgm:pt>
    <dgm:pt modelId="{15751C73-CF31-44AF-BCA7-F134FF08FCEE}" type="sibTrans" cxnId="{2BDC2CEA-124E-458A-A380-7191231BFCC9}">
      <dgm:prSet/>
      <dgm:spPr/>
      <dgm:t>
        <a:bodyPr/>
        <a:lstStyle/>
        <a:p>
          <a:endParaRPr lang="en-US"/>
        </a:p>
      </dgm:t>
    </dgm:pt>
    <dgm:pt modelId="{E5509AF6-97CA-4B0A-A76B-E30202B7585F}">
      <dgm:prSet phldrT="[Text]"/>
      <dgm:spPr/>
      <dgm:t>
        <a:bodyPr/>
        <a:lstStyle/>
        <a:p>
          <a:r>
            <a:rPr lang="en-US"/>
            <a:t>Exam 1</a:t>
          </a:r>
        </a:p>
      </dgm:t>
    </dgm:pt>
    <dgm:pt modelId="{B137B455-FC2C-42F5-8199-CBAF8F068B67}" type="parTrans" cxnId="{4D4E2159-2E3D-408E-96AE-E88CDA3787DE}">
      <dgm:prSet/>
      <dgm:spPr/>
      <dgm:t>
        <a:bodyPr/>
        <a:lstStyle/>
        <a:p>
          <a:endParaRPr lang="en-US"/>
        </a:p>
      </dgm:t>
    </dgm:pt>
    <dgm:pt modelId="{A327C67E-7F2B-4DD4-9E16-E302AFDDD5C5}" type="sibTrans" cxnId="{4D4E2159-2E3D-408E-96AE-E88CDA3787DE}">
      <dgm:prSet/>
      <dgm:spPr/>
      <dgm:t>
        <a:bodyPr/>
        <a:lstStyle/>
        <a:p>
          <a:endParaRPr lang="en-US"/>
        </a:p>
      </dgm:t>
    </dgm:pt>
    <dgm:pt modelId="{3D22B4B6-69ED-44CC-9A49-59A536B3D6AA}" type="pres">
      <dgm:prSet presAssocID="{03A7950A-3CCF-4BA1-97C6-F3B6D0D5D59E}" presName="Name0" presStyleCnt="0">
        <dgm:presLayoutVars>
          <dgm:dir/>
          <dgm:animLvl val="lvl"/>
          <dgm:resizeHandles val="exact"/>
        </dgm:presLayoutVars>
      </dgm:prSet>
      <dgm:spPr/>
    </dgm:pt>
    <dgm:pt modelId="{B4F83162-6038-4048-A078-F49DE3E2AA6F}" type="pres">
      <dgm:prSet presAssocID="{D194C550-A8F8-4547-ADE8-F9C7CE525150}" presName="parTxOnly" presStyleLbl="node1" presStyleIdx="0" presStyleCnt="10">
        <dgm:presLayoutVars>
          <dgm:chMax val="0"/>
          <dgm:chPref val="0"/>
          <dgm:bulletEnabled val="1"/>
        </dgm:presLayoutVars>
      </dgm:prSet>
      <dgm:spPr/>
    </dgm:pt>
    <dgm:pt modelId="{ECA41C72-22F6-4C04-9032-FD632E064DF4}" type="pres">
      <dgm:prSet presAssocID="{1E94C743-BA28-490C-9C92-30DEE1B02F88}" presName="parTxOnlySpace" presStyleCnt="0"/>
      <dgm:spPr/>
    </dgm:pt>
    <dgm:pt modelId="{7612E62A-7EFF-44FC-8507-144CC27A3FD6}" type="pres">
      <dgm:prSet presAssocID="{B25A9019-CE04-4BBE-87D6-DEDC43899E55}" presName="parTxOnly" presStyleLbl="node1" presStyleIdx="1" presStyleCnt="10">
        <dgm:presLayoutVars>
          <dgm:chMax val="0"/>
          <dgm:chPref val="0"/>
          <dgm:bulletEnabled val="1"/>
        </dgm:presLayoutVars>
      </dgm:prSet>
      <dgm:spPr/>
    </dgm:pt>
    <dgm:pt modelId="{0C690A41-9E89-4E0E-B77D-EB2CBDE1B489}" type="pres">
      <dgm:prSet presAssocID="{A4E7BF3D-5B3D-4B5D-816A-BC65F6575C88}" presName="parTxOnlySpace" presStyleCnt="0"/>
      <dgm:spPr/>
    </dgm:pt>
    <dgm:pt modelId="{0D5FCDB0-BEE7-4E18-B028-4FE5F28716ED}" type="pres">
      <dgm:prSet presAssocID="{E1A393B4-CA4B-4848-9BBA-E489EE8109FC}" presName="parTxOnly" presStyleLbl="node1" presStyleIdx="2" presStyleCnt="10">
        <dgm:presLayoutVars>
          <dgm:chMax val="0"/>
          <dgm:chPref val="0"/>
          <dgm:bulletEnabled val="1"/>
        </dgm:presLayoutVars>
      </dgm:prSet>
      <dgm:spPr/>
    </dgm:pt>
    <dgm:pt modelId="{66C74281-DF31-494B-AA96-CBF4FFC3EED5}" type="pres">
      <dgm:prSet presAssocID="{E23A1986-0A89-4311-BA81-14B48A920117}" presName="parTxOnlySpace" presStyleCnt="0"/>
      <dgm:spPr/>
    </dgm:pt>
    <dgm:pt modelId="{053CF561-2241-4A11-A1C3-98A5511A6036}" type="pres">
      <dgm:prSet presAssocID="{785E69E1-4B7A-4145-A240-296786AC9691}" presName="parTxOnly" presStyleLbl="node1" presStyleIdx="3" presStyleCnt="10">
        <dgm:presLayoutVars>
          <dgm:chMax val="0"/>
          <dgm:chPref val="0"/>
          <dgm:bulletEnabled val="1"/>
        </dgm:presLayoutVars>
      </dgm:prSet>
      <dgm:spPr/>
    </dgm:pt>
    <dgm:pt modelId="{324D8E3F-2ACF-4163-A55B-C15A712BC07C}" type="pres">
      <dgm:prSet presAssocID="{212B6739-5D80-475C-BC7F-C1378BFFF0A0}" presName="parTxOnlySpace" presStyleCnt="0"/>
      <dgm:spPr/>
    </dgm:pt>
    <dgm:pt modelId="{86C5C69D-5E48-4643-867C-1A2A2DFA68F0}" type="pres">
      <dgm:prSet presAssocID="{EF195D22-5BC3-43C4-BFFB-237E16C280F9}" presName="parTxOnly" presStyleLbl="node1" presStyleIdx="4" presStyleCnt="10">
        <dgm:presLayoutVars>
          <dgm:chMax val="0"/>
          <dgm:chPref val="0"/>
          <dgm:bulletEnabled val="1"/>
        </dgm:presLayoutVars>
      </dgm:prSet>
      <dgm:spPr/>
    </dgm:pt>
    <dgm:pt modelId="{BDC8CFB2-7F81-421A-98D3-87DC61C3AE25}" type="pres">
      <dgm:prSet presAssocID="{F92969CC-C17F-4106-B0A9-097F88FF57BC}" presName="parTxOnlySpace" presStyleCnt="0"/>
      <dgm:spPr/>
    </dgm:pt>
    <dgm:pt modelId="{E86F62F7-86A7-46EE-A1CE-E60F4202B593}" type="pres">
      <dgm:prSet presAssocID="{42B92911-11CB-4390-AE91-23454E466628}" presName="parTxOnly" presStyleLbl="node1" presStyleIdx="5" presStyleCnt="10">
        <dgm:presLayoutVars>
          <dgm:chMax val="0"/>
          <dgm:chPref val="0"/>
          <dgm:bulletEnabled val="1"/>
        </dgm:presLayoutVars>
      </dgm:prSet>
      <dgm:spPr/>
    </dgm:pt>
    <dgm:pt modelId="{4CAE0EFB-DBDB-4905-8835-609772813D9E}" type="pres">
      <dgm:prSet presAssocID="{1CC2A143-F1C6-4EEF-8864-D6F37DD567B8}" presName="parTxOnlySpace" presStyleCnt="0"/>
      <dgm:spPr/>
    </dgm:pt>
    <dgm:pt modelId="{6034B7F9-C039-4FA1-8A0C-F74B41A0EAA3}" type="pres">
      <dgm:prSet presAssocID="{57D4512A-B75E-4FD5-99F7-2548AFC8F042}" presName="parTxOnly" presStyleLbl="node1" presStyleIdx="6" presStyleCnt="10">
        <dgm:presLayoutVars>
          <dgm:chMax val="0"/>
          <dgm:chPref val="0"/>
          <dgm:bulletEnabled val="1"/>
        </dgm:presLayoutVars>
      </dgm:prSet>
      <dgm:spPr/>
    </dgm:pt>
    <dgm:pt modelId="{A1D695DA-B689-462B-A616-58158B5E4C0A}" type="pres">
      <dgm:prSet presAssocID="{2A8C5FD0-CF85-403B-9C1D-BE4B9A927FB1}" presName="parTxOnlySpace" presStyleCnt="0"/>
      <dgm:spPr/>
    </dgm:pt>
    <dgm:pt modelId="{773BD3B5-E920-4F16-8C60-1420472B5986}" type="pres">
      <dgm:prSet presAssocID="{FCB531D4-1C15-4F23-8202-7EB2C23E0EB1}" presName="parTxOnly" presStyleLbl="node1" presStyleIdx="7" presStyleCnt="10">
        <dgm:presLayoutVars>
          <dgm:chMax val="0"/>
          <dgm:chPref val="0"/>
          <dgm:bulletEnabled val="1"/>
        </dgm:presLayoutVars>
      </dgm:prSet>
      <dgm:spPr/>
    </dgm:pt>
    <dgm:pt modelId="{B854EA24-215D-43DF-A282-E7E3420B5EF5}" type="pres">
      <dgm:prSet presAssocID="{76B70349-7C9F-4561-A494-B7DDCA8589BC}" presName="parTxOnlySpace" presStyleCnt="0"/>
      <dgm:spPr/>
    </dgm:pt>
    <dgm:pt modelId="{AFC1654A-60B8-4FDC-96C1-62849CF31E09}" type="pres">
      <dgm:prSet presAssocID="{50C2DA91-3364-40F4-804D-AC9532AA3446}" presName="parTxOnly" presStyleLbl="node1" presStyleIdx="8" presStyleCnt="10">
        <dgm:presLayoutVars>
          <dgm:chMax val="0"/>
          <dgm:chPref val="0"/>
          <dgm:bulletEnabled val="1"/>
        </dgm:presLayoutVars>
      </dgm:prSet>
      <dgm:spPr/>
    </dgm:pt>
    <dgm:pt modelId="{66A7ED28-A378-4190-ACB8-FECFEB822FB6}" type="pres">
      <dgm:prSet presAssocID="{15751C73-CF31-44AF-BCA7-F134FF08FCEE}" presName="parTxOnlySpace" presStyleCnt="0"/>
      <dgm:spPr/>
    </dgm:pt>
    <dgm:pt modelId="{D42F6A8A-A9D5-440C-B03B-4F68C8DD9F85}" type="pres">
      <dgm:prSet presAssocID="{E5509AF6-97CA-4B0A-A76B-E30202B7585F}" presName="parTxOnly" presStyleLbl="node1" presStyleIdx="9" presStyleCnt="10">
        <dgm:presLayoutVars>
          <dgm:chMax val="0"/>
          <dgm:chPref val="0"/>
          <dgm:bulletEnabled val="1"/>
        </dgm:presLayoutVars>
      </dgm:prSet>
      <dgm:spPr/>
    </dgm:pt>
  </dgm:ptLst>
  <dgm:cxnLst>
    <dgm:cxn modelId="{AC805404-88D2-42A3-9931-D23FD2C4792C}" type="presOf" srcId="{57D4512A-B75E-4FD5-99F7-2548AFC8F042}" destId="{6034B7F9-C039-4FA1-8A0C-F74B41A0EAA3}" srcOrd="0" destOrd="0" presId="urn:microsoft.com/office/officeart/2005/8/layout/chevron1"/>
    <dgm:cxn modelId="{E968B119-1865-4654-8334-0C5F1651C922}" srcId="{03A7950A-3CCF-4BA1-97C6-F3B6D0D5D59E}" destId="{B25A9019-CE04-4BBE-87D6-DEDC43899E55}" srcOrd="1" destOrd="0" parTransId="{D1635843-7826-4277-969E-D54F544D0E3F}" sibTransId="{A4E7BF3D-5B3D-4B5D-816A-BC65F6575C88}"/>
    <dgm:cxn modelId="{31728020-C5C3-4F05-9BD3-A366AA7745D9}" type="presOf" srcId="{785E69E1-4B7A-4145-A240-296786AC9691}" destId="{053CF561-2241-4A11-A1C3-98A5511A6036}" srcOrd="0" destOrd="0" presId="urn:microsoft.com/office/officeart/2005/8/layout/chevron1"/>
    <dgm:cxn modelId="{797F4D23-43E0-49D7-B4B3-2DBBE8FCE449}" type="presOf" srcId="{42B92911-11CB-4390-AE91-23454E466628}" destId="{E86F62F7-86A7-46EE-A1CE-E60F4202B593}" srcOrd="0" destOrd="0" presId="urn:microsoft.com/office/officeart/2005/8/layout/chevron1"/>
    <dgm:cxn modelId="{3D4F9034-CABA-4CD5-9074-75C799ED4B0E}" srcId="{03A7950A-3CCF-4BA1-97C6-F3B6D0D5D59E}" destId="{FCB531D4-1C15-4F23-8202-7EB2C23E0EB1}" srcOrd="7" destOrd="0" parTransId="{056DF9F8-26D1-44BE-8949-CE1B2FB75BE5}" sibTransId="{76B70349-7C9F-4561-A494-B7DDCA8589BC}"/>
    <dgm:cxn modelId="{DE198E38-CCC8-4C3D-A8A9-D3674BAB8688}" type="presOf" srcId="{EF195D22-5BC3-43C4-BFFB-237E16C280F9}" destId="{86C5C69D-5E48-4643-867C-1A2A2DFA68F0}" srcOrd="0" destOrd="0" presId="urn:microsoft.com/office/officeart/2005/8/layout/chevron1"/>
    <dgm:cxn modelId="{8A81A043-3A0E-44EA-A7FA-08D407961A6C}" type="presOf" srcId="{FCB531D4-1C15-4F23-8202-7EB2C23E0EB1}" destId="{773BD3B5-E920-4F16-8C60-1420472B5986}" srcOrd="0" destOrd="0" presId="urn:microsoft.com/office/officeart/2005/8/layout/chevron1"/>
    <dgm:cxn modelId="{5F2BB46B-CE6D-42F8-B2D6-708A9663E342}" type="presOf" srcId="{E5509AF6-97CA-4B0A-A76B-E30202B7585F}" destId="{D42F6A8A-A9D5-440C-B03B-4F68C8DD9F85}" srcOrd="0" destOrd="0" presId="urn:microsoft.com/office/officeart/2005/8/layout/chevron1"/>
    <dgm:cxn modelId="{31241251-E9D8-46C3-BC14-F55D3F2A8738}" type="presOf" srcId="{B25A9019-CE04-4BBE-87D6-DEDC43899E55}" destId="{7612E62A-7EFF-44FC-8507-144CC27A3FD6}" srcOrd="0" destOrd="0" presId="urn:microsoft.com/office/officeart/2005/8/layout/chevron1"/>
    <dgm:cxn modelId="{4D4E2159-2E3D-408E-96AE-E88CDA3787DE}" srcId="{03A7950A-3CCF-4BA1-97C6-F3B6D0D5D59E}" destId="{E5509AF6-97CA-4B0A-A76B-E30202B7585F}" srcOrd="9" destOrd="0" parTransId="{B137B455-FC2C-42F5-8199-CBAF8F068B67}" sibTransId="{A327C67E-7F2B-4DD4-9E16-E302AFDDD5C5}"/>
    <dgm:cxn modelId="{A20DA082-3ED2-4224-88F9-D1534343C813}" srcId="{03A7950A-3CCF-4BA1-97C6-F3B6D0D5D59E}" destId="{D194C550-A8F8-4547-ADE8-F9C7CE525150}" srcOrd="0" destOrd="0" parTransId="{FFEF521E-299C-45A6-A62F-DB45AC0A2B5B}" sibTransId="{1E94C743-BA28-490C-9C92-30DEE1B02F88}"/>
    <dgm:cxn modelId="{D6E5B485-DF02-4101-A778-3C3E20C655CD}" type="presOf" srcId="{D194C550-A8F8-4547-ADE8-F9C7CE525150}" destId="{B4F83162-6038-4048-A078-F49DE3E2AA6F}" srcOrd="0" destOrd="0" presId="urn:microsoft.com/office/officeart/2005/8/layout/chevron1"/>
    <dgm:cxn modelId="{CF68E287-1397-4931-9064-D9F2B0A58F03}" srcId="{03A7950A-3CCF-4BA1-97C6-F3B6D0D5D59E}" destId="{57D4512A-B75E-4FD5-99F7-2548AFC8F042}" srcOrd="6" destOrd="0" parTransId="{28D22B0E-7861-4CFA-98E0-4BDD2989070E}" sibTransId="{2A8C5FD0-CF85-403B-9C1D-BE4B9A927FB1}"/>
    <dgm:cxn modelId="{88AC7A9E-1E5A-43F0-BA9B-33D5F95E010E}" srcId="{03A7950A-3CCF-4BA1-97C6-F3B6D0D5D59E}" destId="{42B92911-11CB-4390-AE91-23454E466628}" srcOrd="5" destOrd="0" parTransId="{9EC77541-9AC5-4819-A6D2-73D81676BD42}" sibTransId="{1CC2A143-F1C6-4EEF-8864-D6F37DD567B8}"/>
    <dgm:cxn modelId="{C364D4A2-0FBD-4CA0-B092-E941E7639ED4}" type="presOf" srcId="{E1A393B4-CA4B-4848-9BBA-E489EE8109FC}" destId="{0D5FCDB0-BEE7-4E18-B028-4FE5F28716ED}" srcOrd="0" destOrd="0" presId="urn:microsoft.com/office/officeart/2005/8/layout/chevron1"/>
    <dgm:cxn modelId="{0126F9C1-AF53-42AE-B3CB-E756E3526EF6}" type="presOf" srcId="{03A7950A-3CCF-4BA1-97C6-F3B6D0D5D59E}" destId="{3D22B4B6-69ED-44CC-9A49-59A536B3D6AA}" srcOrd="0" destOrd="0" presId="urn:microsoft.com/office/officeart/2005/8/layout/chevron1"/>
    <dgm:cxn modelId="{A5C23CC8-1F5D-4E7C-AF60-E78AB76E7988}" srcId="{03A7950A-3CCF-4BA1-97C6-F3B6D0D5D59E}" destId="{EF195D22-5BC3-43C4-BFFB-237E16C280F9}" srcOrd="4" destOrd="0" parTransId="{CD359630-4F66-43EC-9578-DD3A869DE99C}" sibTransId="{F92969CC-C17F-4106-B0A9-097F88FF57BC}"/>
    <dgm:cxn modelId="{3CDCBFD9-721B-4151-986B-C1E6749AECFF}" srcId="{03A7950A-3CCF-4BA1-97C6-F3B6D0D5D59E}" destId="{785E69E1-4B7A-4145-A240-296786AC9691}" srcOrd="3" destOrd="0" parTransId="{D732B305-D47B-49B7-B9E9-C0885F98902E}" sibTransId="{212B6739-5D80-475C-BC7F-C1378BFFF0A0}"/>
    <dgm:cxn modelId="{40F5BADD-FD55-46E4-A355-9ED02C0B6705}" type="presOf" srcId="{50C2DA91-3364-40F4-804D-AC9532AA3446}" destId="{AFC1654A-60B8-4FDC-96C1-62849CF31E09}" srcOrd="0" destOrd="0" presId="urn:microsoft.com/office/officeart/2005/8/layout/chevron1"/>
    <dgm:cxn modelId="{2BDC2CEA-124E-458A-A380-7191231BFCC9}" srcId="{03A7950A-3CCF-4BA1-97C6-F3B6D0D5D59E}" destId="{50C2DA91-3364-40F4-804D-AC9532AA3446}" srcOrd="8" destOrd="0" parTransId="{210D0C02-268B-4B01-B482-14D473E9B794}" sibTransId="{15751C73-CF31-44AF-BCA7-F134FF08FCEE}"/>
    <dgm:cxn modelId="{2A54E8EE-4F21-43D3-A186-B62FB9041760}" srcId="{03A7950A-3CCF-4BA1-97C6-F3B6D0D5D59E}" destId="{E1A393B4-CA4B-4848-9BBA-E489EE8109FC}" srcOrd="2" destOrd="0" parTransId="{60D91A4F-2041-4B43-8491-0AD8957CBE9E}" sibTransId="{E23A1986-0A89-4311-BA81-14B48A920117}"/>
    <dgm:cxn modelId="{131130C9-C7FA-41E7-8D0C-ED6D91F5017E}" type="presParOf" srcId="{3D22B4B6-69ED-44CC-9A49-59A536B3D6AA}" destId="{B4F83162-6038-4048-A078-F49DE3E2AA6F}" srcOrd="0" destOrd="0" presId="urn:microsoft.com/office/officeart/2005/8/layout/chevron1"/>
    <dgm:cxn modelId="{BDA7B56A-2868-4D53-83A2-9A7C37475CEC}" type="presParOf" srcId="{3D22B4B6-69ED-44CC-9A49-59A536B3D6AA}" destId="{ECA41C72-22F6-4C04-9032-FD632E064DF4}" srcOrd="1" destOrd="0" presId="urn:microsoft.com/office/officeart/2005/8/layout/chevron1"/>
    <dgm:cxn modelId="{B8F0C83A-054E-4B16-9EFE-2F63DB0F521C}" type="presParOf" srcId="{3D22B4B6-69ED-44CC-9A49-59A536B3D6AA}" destId="{7612E62A-7EFF-44FC-8507-144CC27A3FD6}" srcOrd="2" destOrd="0" presId="urn:microsoft.com/office/officeart/2005/8/layout/chevron1"/>
    <dgm:cxn modelId="{40990567-17A3-4723-B476-94F1E15A968A}" type="presParOf" srcId="{3D22B4B6-69ED-44CC-9A49-59A536B3D6AA}" destId="{0C690A41-9E89-4E0E-B77D-EB2CBDE1B489}" srcOrd="3" destOrd="0" presId="urn:microsoft.com/office/officeart/2005/8/layout/chevron1"/>
    <dgm:cxn modelId="{CCB5E600-10F2-470A-9000-2F6D2398C8F9}" type="presParOf" srcId="{3D22B4B6-69ED-44CC-9A49-59A536B3D6AA}" destId="{0D5FCDB0-BEE7-4E18-B028-4FE5F28716ED}" srcOrd="4" destOrd="0" presId="urn:microsoft.com/office/officeart/2005/8/layout/chevron1"/>
    <dgm:cxn modelId="{9E9DE0AE-C589-4076-B2E9-564B9C205D9A}" type="presParOf" srcId="{3D22B4B6-69ED-44CC-9A49-59A536B3D6AA}" destId="{66C74281-DF31-494B-AA96-CBF4FFC3EED5}" srcOrd="5" destOrd="0" presId="urn:microsoft.com/office/officeart/2005/8/layout/chevron1"/>
    <dgm:cxn modelId="{D3C63D41-FA03-4FFB-8C78-EFAE6EB572CB}" type="presParOf" srcId="{3D22B4B6-69ED-44CC-9A49-59A536B3D6AA}" destId="{053CF561-2241-4A11-A1C3-98A5511A6036}" srcOrd="6" destOrd="0" presId="urn:microsoft.com/office/officeart/2005/8/layout/chevron1"/>
    <dgm:cxn modelId="{C4A72FE3-3FA4-4920-AF45-B46A229E39D6}" type="presParOf" srcId="{3D22B4B6-69ED-44CC-9A49-59A536B3D6AA}" destId="{324D8E3F-2ACF-4163-A55B-C15A712BC07C}" srcOrd="7" destOrd="0" presId="urn:microsoft.com/office/officeart/2005/8/layout/chevron1"/>
    <dgm:cxn modelId="{42CAAF8F-1BAA-4B34-873F-4D606976A992}" type="presParOf" srcId="{3D22B4B6-69ED-44CC-9A49-59A536B3D6AA}" destId="{86C5C69D-5E48-4643-867C-1A2A2DFA68F0}" srcOrd="8" destOrd="0" presId="urn:microsoft.com/office/officeart/2005/8/layout/chevron1"/>
    <dgm:cxn modelId="{33467948-E41C-45CE-824A-C69B3C0AD916}" type="presParOf" srcId="{3D22B4B6-69ED-44CC-9A49-59A536B3D6AA}" destId="{BDC8CFB2-7F81-421A-98D3-87DC61C3AE25}" srcOrd="9" destOrd="0" presId="urn:microsoft.com/office/officeart/2005/8/layout/chevron1"/>
    <dgm:cxn modelId="{A0EBDF60-7325-4B5C-BB11-259580E7324E}" type="presParOf" srcId="{3D22B4B6-69ED-44CC-9A49-59A536B3D6AA}" destId="{E86F62F7-86A7-46EE-A1CE-E60F4202B593}" srcOrd="10" destOrd="0" presId="urn:microsoft.com/office/officeart/2005/8/layout/chevron1"/>
    <dgm:cxn modelId="{D8F432C7-9725-4A39-B15B-1100E718A92A}" type="presParOf" srcId="{3D22B4B6-69ED-44CC-9A49-59A536B3D6AA}" destId="{4CAE0EFB-DBDB-4905-8835-609772813D9E}" srcOrd="11" destOrd="0" presId="urn:microsoft.com/office/officeart/2005/8/layout/chevron1"/>
    <dgm:cxn modelId="{28449302-2728-46C2-BF44-EE18488445E8}" type="presParOf" srcId="{3D22B4B6-69ED-44CC-9A49-59A536B3D6AA}" destId="{6034B7F9-C039-4FA1-8A0C-F74B41A0EAA3}" srcOrd="12" destOrd="0" presId="urn:microsoft.com/office/officeart/2005/8/layout/chevron1"/>
    <dgm:cxn modelId="{CB000E70-CA77-42D5-9C07-41850A68EFB6}" type="presParOf" srcId="{3D22B4B6-69ED-44CC-9A49-59A536B3D6AA}" destId="{A1D695DA-B689-462B-A616-58158B5E4C0A}" srcOrd="13" destOrd="0" presId="urn:microsoft.com/office/officeart/2005/8/layout/chevron1"/>
    <dgm:cxn modelId="{5FCB78B3-6D33-4A1F-BB03-7FA3D4BE0DCE}" type="presParOf" srcId="{3D22B4B6-69ED-44CC-9A49-59A536B3D6AA}" destId="{773BD3B5-E920-4F16-8C60-1420472B5986}" srcOrd="14" destOrd="0" presId="urn:microsoft.com/office/officeart/2005/8/layout/chevron1"/>
    <dgm:cxn modelId="{87B35104-3D68-496B-88EA-136C05A6EB0C}" type="presParOf" srcId="{3D22B4B6-69ED-44CC-9A49-59A536B3D6AA}" destId="{B854EA24-215D-43DF-A282-E7E3420B5EF5}" srcOrd="15" destOrd="0" presId="urn:microsoft.com/office/officeart/2005/8/layout/chevron1"/>
    <dgm:cxn modelId="{035AD2BD-6416-4638-8CEA-BAD816D71571}" type="presParOf" srcId="{3D22B4B6-69ED-44CC-9A49-59A536B3D6AA}" destId="{AFC1654A-60B8-4FDC-96C1-62849CF31E09}" srcOrd="16" destOrd="0" presId="urn:microsoft.com/office/officeart/2005/8/layout/chevron1"/>
    <dgm:cxn modelId="{67BEBCE3-D799-42ED-977B-70D555FFDABC}" type="presParOf" srcId="{3D22B4B6-69ED-44CC-9A49-59A536B3D6AA}" destId="{66A7ED28-A378-4190-ACB8-FECFEB822FB6}" srcOrd="17" destOrd="0" presId="urn:microsoft.com/office/officeart/2005/8/layout/chevron1"/>
    <dgm:cxn modelId="{135B4556-27C2-48B9-87FE-DA1CD35FFB5F}" type="presParOf" srcId="{3D22B4B6-69ED-44CC-9A49-59A536B3D6AA}" destId="{D42F6A8A-A9D5-440C-B03B-4F68C8DD9F85}" srcOrd="1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F83162-6038-4048-A078-F49DE3E2AA6F}">
      <dsp:nvSpPr>
        <dsp:cNvPr id="0" name=""/>
        <dsp:cNvSpPr/>
      </dsp:nvSpPr>
      <dsp:spPr>
        <a:xfrm>
          <a:off x="1300" y="312594"/>
          <a:ext cx="1170800" cy="4683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Lessons</a:t>
          </a:r>
        </a:p>
      </dsp:txBody>
      <dsp:txXfrm>
        <a:off x="235460" y="312594"/>
        <a:ext cx="702480" cy="468320"/>
      </dsp:txXfrm>
    </dsp:sp>
    <dsp:sp modelId="{7612E62A-7EFF-44FC-8507-144CC27A3FD6}">
      <dsp:nvSpPr>
        <dsp:cNvPr id="0" name=""/>
        <dsp:cNvSpPr/>
      </dsp:nvSpPr>
      <dsp:spPr>
        <a:xfrm>
          <a:off x="1055021" y="312594"/>
          <a:ext cx="1170800" cy="468320"/>
        </a:xfrm>
        <a:prstGeom prst="chevron">
          <a:avLst/>
        </a:prstGeom>
        <a:solidFill>
          <a:schemeClr val="bg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1</a:t>
          </a:r>
        </a:p>
      </dsp:txBody>
      <dsp:txXfrm>
        <a:off x="1289181" y="312594"/>
        <a:ext cx="702480" cy="468320"/>
      </dsp:txXfrm>
    </dsp:sp>
    <dsp:sp modelId="{0D5FCDB0-BEE7-4E18-B028-4FE5F28716ED}">
      <dsp:nvSpPr>
        <dsp:cNvPr id="0" name=""/>
        <dsp:cNvSpPr/>
      </dsp:nvSpPr>
      <dsp:spPr>
        <a:xfrm>
          <a:off x="2108741" y="312594"/>
          <a:ext cx="1170800" cy="468320"/>
        </a:xfrm>
        <a:prstGeom prst="chevron">
          <a:avLst/>
        </a:prstGeom>
        <a:solidFill>
          <a:schemeClr val="bg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2</a:t>
          </a:r>
        </a:p>
      </dsp:txBody>
      <dsp:txXfrm>
        <a:off x="2342901" y="312594"/>
        <a:ext cx="702480" cy="468320"/>
      </dsp:txXfrm>
    </dsp:sp>
    <dsp:sp modelId="{053CF561-2241-4A11-A1C3-98A5511A6036}">
      <dsp:nvSpPr>
        <dsp:cNvPr id="0" name=""/>
        <dsp:cNvSpPr/>
      </dsp:nvSpPr>
      <dsp:spPr>
        <a:xfrm>
          <a:off x="3162462" y="312594"/>
          <a:ext cx="1170800" cy="468320"/>
        </a:xfrm>
        <a:prstGeom prst="chevron">
          <a:avLst/>
        </a:prstGeom>
        <a:solidFill>
          <a:schemeClr val="bg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3</a:t>
          </a:r>
        </a:p>
      </dsp:txBody>
      <dsp:txXfrm>
        <a:off x="3396622" y="312594"/>
        <a:ext cx="702480" cy="468320"/>
      </dsp:txXfrm>
    </dsp:sp>
    <dsp:sp modelId="{86C5C69D-5E48-4643-867C-1A2A2DFA68F0}">
      <dsp:nvSpPr>
        <dsp:cNvPr id="0" name=""/>
        <dsp:cNvSpPr/>
      </dsp:nvSpPr>
      <dsp:spPr>
        <a:xfrm>
          <a:off x="4216182" y="312594"/>
          <a:ext cx="1170800" cy="468320"/>
        </a:xfrm>
        <a:prstGeom prst="chevron">
          <a:avLst/>
        </a:prstGeom>
        <a:solidFill>
          <a:schemeClr val="bg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4</a:t>
          </a:r>
        </a:p>
      </dsp:txBody>
      <dsp:txXfrm>
        <a:off x="4450342" y="312594"/>
        <a:ext cx="702480" cy="468320"/>
      </dsp:txXfrm>
    </dsp:sp>
    <dsp:sp modelId="{E86F62F7-86A7-46EE-A1CE-E60F4202B593}">
      <dsp:nvSpPr>
        <dsp:cNvPr id="0" name=""/>
        <dsp:cNvSpPr/>
      </dsp:nvSpPr>
      <dsp:spPr>
        <a:xfrm>
          <a:off x="5269903" y="312594"/>
          <a:ext cx="1170800" cy="468320"/>
        </a:xfrm>
        <a:prstGeom prst="chevron">
          <a:avLst/>
        </a:prstGeom>
        <a:solidFill>
          <a:schemeClr val="bg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5</a:t>
          </a:r>
        </a:p>
      </dsp:txBody>
      <dsp:txXfrm>
        <a:off x="5504063" y="312594"/>
        <a:ext cx="702480" cy="468320"/>
      </dsp:txXfrm>
    </dsp:sp>
    <dsp:sp modelId="{6034B7F9-C039-4FA1-8A0C-F74B41A0EAA3}">
      <dsp:nvSpPr>
        <dsp:cNvPr id="0" name=""/>
        <dsp:cNvSpPr/>
      </dsp:nvSpPr>
      <dsp:spPr>
        <a:xfrm>
          <a:off x="6323623" y="312594"/>
          <a:ext cx="1170800" cy="468320"/>
        </a:xfrm>
        <a:prstGeom prst="chevron">
          <a:avLst/>
        </a:prstGeom>
        <a:solidFill>
          <a:schemeClr val="bg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6</a:t>
          </a:r>
        </a:p>
      </dsp:txBody>
      <dsp:txXfrm>
        <a:off x="6557783" y="312594"/>
        <a:ext cx="702480" cy="468320"/>
      </dsp:txXfrm>
    </dsp:sp>
    <dsp:sp modelId="{773BD3B5-E920-4F16-8C60-1420472B5986}">
      <dsp:nvSpPr>
        <dsp:cNvPr id="0" name=""/>
        <dsp:cNvSpPr/>
      </dsp:nvSpPr>
      <dsp:spPr>
        <a:xfrm>
          <a:off x="7377344" y="312594"/>
          <a:ext cx="1170800" cy="468320"/>
        </a:xfrm>
        <a:prstGeom prst="chevron">
          <a:avLst/>
        </a:prstGeom>
        <a:solidFill>
          <a:schemeClr val="bg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7</a:t>
          </a:r>
        </a:p>
      </dsp:txBody>
      <dsp:txXfrm>
        <a:off x="7611504" y="312594"/>
        <a:ext cx="702480" cy="468320"/>
      </dsp:txXfrm>
    </dsp:sp>
    <dsp:sp modelId="{AFC1654A-60B8-4FDC-96C1-62849CF31E09}">
      <dsp:nvSpPr>
        <dsp:cNvPr id="0" name=""/>
        <dsp:cNvSpPr/>
      </dsp:nvSpPr>
      <dsp:spPr>
        <a:xfrm>
          <a:off x="8431065" y="312594"/>
          <a:ext cx="1170800" cy="468320"/>
        </a:xfrm>
        <a:prstGeom prst="chevron">
          <a:avLst/>
        </a:prstGeom>
        <a:solidFill>
          <a:schemeClr val="bg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8</a:t>
          </a:r>
        </a:p>
      </dsp:txBody>
      <dsp:txXfrm>
        <a:off x="8665225" y="312594"/>
        <a:ext cx="702480" cy="468320"/>
      </dsp:txXfrm>
    </dsp:sp>
    <dsp:sp modelId="{D42F6A8A-A9D5-440C-B03B-4F68C8DD9F85}">
      <dsp:nvSpPr>
        <dsp:cNvPr id="0" name=""/>
        <dsp:cNvSpPr/>
      </dsp:nvSpPr>
      <dsp:spPr>
        <a:xfrm>
          <a:off x="9484785" y="312594"/>
          <a:ext cx="1170800" cy="4683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Exam 1</a:t>
          </a:r>
        </a:p>
      </dsp:txBody>
      <dsp:txXfrm>
        <a:off x="9718945" y="312594"/>
        <a:ext cx="702480" cy="4683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17F4A53-C108-4296-929B-9B4503CEDA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4706CA-75D7-426D-9734-AA7E111C1EA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8E35F1-4A14-490F-9928-4937A5FA5B00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9D4A22-429F-413B-A01C-5EA5E2748E1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46960D-2501-4800-BBBF-C2B063C4D56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C81F6-8E06-4304-B6FC-CC364B668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3056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1A6452-C06E-4344-907D-5BE41BFA990C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E7C27-7097-3243-BC5F-8557022FF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314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Jeff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E7C27-7097-3243-BC5F-8557022FF37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7923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Jeff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E7C27-7097-3243-BC5F-8557022FF37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274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Jeff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E7C27-7097-3243-BC5F-8557022FF37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1374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Robert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E7C27-7097-3243-BC5F-8557022FF37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100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Jeff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E7C27-7097-3243-BC5F-8557022FF37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057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Jeff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E7C27-7097-3243-BC5F-8557022FF37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463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Jeff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E7C27-7097-3243-BC5F-8557022FF37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170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In anticipation of creating the prediction model, we first needed to combine our multiple channels of log data in to a singular logfile. </a:t>
            </a:r>
          </a:p>
          <a:p>
            <a:r>
              <a:rPr lang="en-US">
                <a:ea typeface="Calibri"/>
                <a:cs typeface="Calibri"/>
              </a:rPr>
              <a:t>We then replaced the native naming schema with one that was more consistent in granularity and nomenclature across sources. </a:t>
            </a:r>
          </a:p>
          <a:p>
            <a:r>
              <a:rPr lang="en-US">
                <a:ea typeface="Calibri"/>
                <a:cs typeface="Calibri"/>
              </a:rPr>
              <a:t>From there we were able to apply our theory driven tags. </a:t>
            </a:r>
          </a:p>
          <a:p>
            <a:r>
              <a:rPr lang="en-US">
                <a:ea typeface="Calibri"/>
                <a:cs typeface="Calibri"/>
              </a:rPr>
              <a:t>As well as tagging each asset with the content lesson it relates to. </a:t>
            </a:r>
          </a:p>
          <a:p>
            <a:r>
              <a:rPr lang="en-US">
                <a:ea typeface="Calibri"/>
                <a:cs typeface="Calibri"/>
              </a:rPr>
              <a:t>These content lessons also align with meetings of class so we are able to label each date with the next lesson topic to be covered.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E7C27-7097-3243-BC5F-8557022FF37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355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4" name="Google Shape;3144;g6cc482667b_0_6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5" name="Google Shape;3145;g6cc482667b_0_688:notes"/>
          <p:cNvSpPr txBox="1">
            <a:spLocks noGrp="1"/>
          </p:cNvSpPr>
          <p:nvPr>
            <p:ph type="body" idx="1"/>
          </p:nvPr>
        </p:nvSpPr>
        <p:spPr>
          <a:xfrm>
            <a:off x="685800" y="39433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err="1"/>
              <a:t>robert</a:t>
            </a:r>
            <a:endParaRPr/>
          </a:p>
        </p:txBody>
      </p:sp>
      <p:sp>
        <p:nvSpPr>
          <p:cNvPr id="3146" name="Google Shape;3146;g6cc482667b_0_68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938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Robert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E7C27-7097-3243-BC5F-8557022FF37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613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ea typeface="Calibri"/>
                <a:cs typeface="Calibri"/>
              </a:rPr>
              <a:t>robert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E7C27-7097-3243-BC5F-8557022FF37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0084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ea typeface="Calibri"/>
                <a:cs typeface="Calibri"/>
              </a:rPr>
              <a:t>robert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E7C27-7097-3243-BC5F-8557022FF37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026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vers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0F08F-5189-414F-9005-C16F0B5E54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9141" y="2207943"/>
            <a:ext cx="11496907" cy="1165302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Presentation Title Goes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AA02FF-CB7A-CE47-AC0A-57D34807153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9141" y="3523981"/>
            <a:ext cx="11496907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Helvetica Light" panose="020B04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additional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07015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8623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9105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B8754-4409-764C-9C9F-AE044ED145F6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11723-59AA-BB47-A6F3-4D32609A2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0461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B8754-4409-764C-9C9F-AE044ED145F6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11723-59AA-BB47-A6F3-4D32609A2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349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B8754-4409-764C-9C9F-AE044ED145F6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11723-59AA-BB47-A6F3-4D32609A2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3813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B8754-4409-764C-9C9F-AE044ED145F6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11723-59AA-BB47-A6F3-4D32609A2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0673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B8754-4409-764C-9C9F-AE044ED145F6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11723-59AA-BB47-A6F3-4D32609A2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197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B8754-4409-764C-9C9F-AE044ED145F6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11723-59AA-BB47-A6F3-4D32609A2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3317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B8754-4409-764C-9C9F-AE044ED145F6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11723-59AA-BB47-A6F3-4D32609A2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9123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B8754-4409-764C-9C9F-AE044ED145F6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11723-59AA-BB47-A6F3-4D32609A2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421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vers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0F08F-5189-414F-9005-C16F0B5E54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9141" y="2207943"/>
            <a:ext cx="11496907" cy="1165302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rgbClr val="13294B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Presentation Title Goes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AA02FF-CB7A-CE47-AC0A-57D34807153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9141" y="3523981"/>
            <a:ext cx="11496907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rgbClr val="13294B"/>
                </a:solidFill>
                <a:latin typeface="Helvetica Light" panose="020B04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additional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7947371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B8754-4409-764C-9C9F-AE044ED145F6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11723-59AA-BB47-A6F3-4D32609A2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8465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B8754-4409-764C-9C9F-AE044ED145F6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11723-59AA-BB47-A6F3-4D32609A2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8002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B8754-4409-764C-9C9F-AE044ED145F6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11723-59AA-BB47-A6F3-4D32609A2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0973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3659" y="1925918"/>
            <a:ext cx="9144000" cy="2387600"/>
          </a:xfrm>
        </p:spPr>
        <p:txBody>
          <a:bodyPr anchor="ctr" anchorCtr="1">
            <a:norm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659300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981074" y="476740"/>
            <a:ext cx="10229851" cy="747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idx="10"/>
          </p:nvPr>
        </p:nvSpPr>
        <p:spPr>
          <a:xfrm>
            <a:off x="981074" y="1579296"/>
            <a:ext cx="10229851" cy="3813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10174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1074" y="1579296"/>
            <a:ext cx="5038725" cy="38137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79295"/>
            <a:ext cx="5038725" cy="38137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91309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76740"/>
            <a:ext cx="3932237" cy="110255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94" y="476741"/>
            <a:ext cx="6031659" cy="49163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579296"/>
            <a:ext cx="3932237" cy="3813744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59919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76741"/>
            <a:ext cx="6046787" cy="81417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171484" y="476741"/>
            <a:ext cx="4043363" cy="4916299"/>
          </a:xfrm>
        </p:spPr>
        <p:txBody>
          <a:bodyPr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1579296"/>
            <a:ext cx="6046787" cy="3813744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16063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3659" y="1925918"/>
            <a:ext cx="9144000" cy="2387600"/>
          </a:xfrm>
        </p:spPr>
        <p:txBody>
          <a:bodyPr anchor="ctr" anchorCtr="1">
            <a:norm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168911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981074" y="476740"/>
            <a:ext cx="10229851" cy="747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idx="10"/>
          </p:nvPr>
        </p:nvSpPr>
        <p:spPr>
          <a:xfrm>
            <a:off x="981074" y="1579296"/>
            <a:ext cx="10229851" cy="3813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8035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line and Content 1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041F5-D892-B043-A0DB-6399C37FB1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301658"/>
            <a:ext cx="10657113" cy="1093509"/>
          </a:xfrm>
        </p:spPr>
        <p:txBody>
          <a:bodyPr/>
          <a:lstStyle>
            <a:lvl1pPr algn="l">
              <a:defRPr>
                <a:solidFill>
                  <a:srgbClr val="13294B"/>
                </a:solidFill>
              </a:defRPr>
            </a:lvl1pPr>
          </a:lstStyle>
          <a:p>
            <a:r>
              <a:rPr lang="en-US"/>
              <a:t>Headline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737117-3FE1-B449-83A2-9FDAB9D6A6E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6686" y="1536569"/>
            <a:ext cx="10657113" cy="4838104"/>
          </a:xfrm>
        </p:spPr>
        <p:txBody>
          <a:bodyPr/>
          <a:lstStyle>
            <a:lvl1pPr algn="l">
              <a:defRPr>
                <a:solidFill>
                  <a:srgbClr val="13294B"/>
                </a:solidFill>
              </a:defRPr>
            </a:lvl1pPr>
            <a:lvl2pPr>
              <a:defRPr>
                <a:solidFill>
                  <a:srgbClr val="13294B"/>
                </a:solidFill>
              </a:defRPr>
            </a:lvl2pPr>
            <a:lvl3pPr>
              <a:defRPr>
                <a:solidFill>
                  <a:srgbClr val="13294B"/>
                </a:solidFill>
              </a:defRPr>
            </a:lvl3pPr>
          </a:lstStyle>
          <a:p>
            <a:pPr lvl="0"/>
            <a:r>
              <a:rPr lang="en-US"/>
              <a:t>Additional text can be added here.</a:t>
            </a:r>
          </a:p>
          <a:p>
            <a:pPr lvl="1"/>
            <a:r>
              <a:rPr lang="en-US"/>
              <a:t>First bullet can go here</a:t>
            </a:r>
          </a:p>
          <a:p>
            <a:pPr lvl="2"/>
            <a:r>
              <a:rPr lang="en-US"/>
              <a:t>Sub bullet can go here</a:t>
            </a:r>
          </a:p>
        </p:txBody>
      </p:sp>
    </p:spTree>
    <p:extLst>
      <p:ext uri="{BB962C8B-B14F-4D97-AF65-F5344CB8AC3E}">
        <p14:creationId xmlns:p14="http://schemas.microsoft.com/office/powerpoint/2010/main" val="33170366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1074" y="1579296"/>
            <a:ext cx="5038725" cy="38137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79295"/>
            <a:ext cx="5038725" cy="38137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4465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81230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76740"/>
            <a:ext cx="3932237" cy="110255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94" y="476741"/>
            <a:ext cx="6031659" cy="49163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579296"/>
            <a:ext cx="3932237" cy="3813744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43022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76741"/>
            <a:ext cx="6046787" cy="81417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171484" y="476741"/>
            <a:ext cx="4043363" cy="4916299"/>
          </a:xfrm>
        </p:spPr>
        <p:txBody>
          <a:bodyPr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1579296"/>
            <a:ext cx="6046787" cy="3813744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9331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line and Conte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041F5-D892-B043-A0DB-6399C37FB1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4779" y="847493"/>
            <a:ext cx="8789020" cy="535258"/>
          </a:xfrm>
        </p:spPr>
        <p:txBody>
          <a:bodyPr/>
          <a:lstStyle>
            <a:lvl1pPr algn="l">
              <a:defRPr>
                <a:solidFill>
                  <a:srgbClr val="13294B"/>
                </a:solidFill>
              </a:defRPr>
            </a:lvl1pPr>
          </a:lstStyle>
          <a:p>
            <a:r>
              <a:rPr lang="en-US"/>
              <a:t>Headline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737117-3FE1-B449-83A2-9FDAB9D6A6E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564779" y="1505415"/>
            <a:ext cx="8789020" cy="4505092"/>
          </a:xfrm>
        </p:spPr>
        <p:txBody>
          <a:bodyPr/>
          <a:lstStyle>
            <a:lvl1pPr algn="l">
              <a:defRPr>
                <a:solidFill>
                  <a:srgbClr val="13294B"/>
                </a:solidFill>
              </a:defRPr>
            </a:lvl1pPr>
            <a:lvl2pPr>
              <a:defRPr>
                <a:solidFill>
                  <a:srgbClr val="13294B"/>
                </a:solidFill>
              </a:defRPr>
            </a:lvl2pPr>
            <a:lvl3pPr>
              <a:defRPr>
                <a:solidFill>
                  <a:srgbClr val="13294B"/>
                </a:solidFill>
              </a:defRPr>
            </a:lvl3pPr>
          </a:lstStyle>
          <a:p>
            <a:pPr lvl="0"/>
            <a:r>
              <a:rPr lang="en-US"/>
              <a:t>Additional text can be added here.</a:t>
            </a:r>
          </a:p>
          <a:p>
            <a:pPr lvl="1"/>
            <a:r>
              <a:rPr lang="en-US"/>
              <a:t>First bullet can go here</a:t>
            </a:r>
          </a:p>
          <a:p>
            <a:pPr lvl="2"/>
            <a:r>
              <a:rPr lang="en-US"/>
              <a:t>Sub bullet can go here</a:t>
            </a:r>
          </a:p>
        </p:txBody>
      </p:sp>
    </p:spTree>
    <p:extLst>
      <p:ext uri="{BB962C8B-B14F-4D97-AF65-F5344CB8AC3E}">
        <p14:creationId xmlns:p14="http://schemas.microsoft.com/office/powerpoint/2010/main" val="1265167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line and Content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041F5-D892-B043-A0DB-6399C37FB1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4779" y="847493"/>
            <a:ext cx="8789020" cy="535258"/>
          </a:xfrm>
        </p:spPr>
        <p:txBody>
          <a:bodyPr/>
          <a:lstStyle>
            <a:lvl1pPr algn="l">
              <a:defRPr>
                <a:solidFill>
                  <a:srgbClr val="13294B"/>
                </a:solidFill>
              </a:defRPr>
            </a:lvl1pPr>
          </a:lstStyle>
          <a:p>
            <a:r>
              <a:rPr lang="en-US"/>
              <a:t>Headline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737117-3FE1-B449-83A2-9FDAB9D6A6E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564779" y="1505415"/>
            <a:ext cx="8789020" cy="4505092"/>
          </a:xfrm>
        </p:spPr>
        <p:txBody>
          <a:bodyPr/>
          <a:lstStyle>
            <a:lvl1pPr algn="l">
              <a:defRPr>
                <a:solidFill>
                  <a:srgbClr val="13294B"/>
                </a:solidFill>
              </a:defRPr>
            </a:lvl1pPr>
            <a:lvl2pPr>
              <a:defRPr>
                <a:solidFill>
                  <a:srgbClr val="13294B"/>
                </a:solidFill>
              </a:defRPr>
            </a:lvl2pPr>
            <a:lvl3pPr>
              <a:defRPr>
                <a:solidFill>
                  <a:srgbClr val="13294B"/>
                </a:solidFill>
              </a:defRPr>
            </a:lvl3pPr>
          </a:lstStyle>
          <a:p>
            <a:pPr lvl="0"/>
            <a:r>
              <a:rPr lang="en-US"/>
              <a:t>Additional text can be added here.</a:t>
            </a:r>
          </a:p>
          <a:p>
            <a:pPr lvl="1"/>
            <a:r>
              <a:rPr lang="en-US"/>
              <a:t>First bullet can go here</a:t>
            </a:r>
          </a:p>
          <a:p>
            <a:pPr lvl="2"/>
            <a:r>
              <a:rPr lang="en-US"/>
              <a:t>Sub bullet can go here</a:t>
            </a:r>
          </a:p>
        </p:txBody>
      </p:sp>
    </p:spTree>
    <p:extLst>
      <p:ext uri="{BB962C8B-B14F-4D97-AF65-F5344CB8AC3E}">
        <p14:creationId xmlns:p14="http://schemas.microsoft.com/office/powerpoint/2010/main" val="1213945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line and Content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041F5-D892-B043-A0DB-6399C37FB1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4779" y="847493"/>
            <a:ext cx="8789020" cy="535258"/>
          </a:xfrm>
        </p:spPr>
        <p:txBody>
          <a:bodyPr/>
          <a:lstStyle>
            <a:lvl1pPr algn="l">
              <a:defRPr>
                <a:solidFill>
                  <a:srgbClr val="13294B"/>
                </a:solidFill>
              </a:defRPr>
            </a:lvl1pPr>
          </a:lstStyle>
          <a:p>
            <a:r>
              <a:rPr lang="en-US"/>
              <a:t>Headline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737117-3FE1-B449-83A2-9FDAB9D6A6E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564779" y="1505415"/>
            <a:ext cx="8789020" cy="4505092"/>
          </a:xfrm>
        </p:spPr>
        <p:txBody>
          <a:bodyPr/>
          <a:lstStyle>
            <a:lvl1pPr algn="l">
              <a:defRPr>
                <a:solidFill>
                  <a:srgbClr val="13294B"/>
                </a:solidFill>
              </a:defRPr>
            </a:lvl1pPr>
            <a:lvl2pPr>
              <a:defRPr>
                <a:solidFill>
                  <a:srgbClr val="13294B"/>
                </a:solidFill>
              </a:defRPr>
            </a:lvl2pPr>
            <a:lvl3pPr>
              <a:defRPr>
                <a:solidFill>
                  <a:srgbClr val="13294B"/>
                </a:solidFill>
              </a:defRPr>
            </a:lvl3pPr>
          </a:lstStyle>
          <a:p>
            <a:pPr lvl="0"/>
            <a:r>
              <a:rPr lang="en-US"/>
              <a:t>Additional text can be added here.</a:t>
            </a:r>
          </a:p>
          <a:p>
            <a:pPr lvl="1"/>
            <a:r>
              <a:rPr lang="en-US"/>
              <a:t>First bullet can go here</a:t>
            </a:r>
          </a:p>
          <a:p>
            <a:pPr lvl="2"/>
            <a:r>
              <a:rPr lang="en-US"/>
              <a:t>Sub bullet can go here</a:t>
            </a:r>
          </a:p>
        </p:txBody>
      </p:sp>
    </p:spTree>
    <p:extLst>
      <p:ext uri="{BB962C8B-B14F-4D97-AF65-F5344CB8AC3E}">
        <p14:creationId xmlns:p14="http://schemas.microsoft.com/office/powerpoint/2010/main" val="3746929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AA3F5-6C12-DF4F-A8AA-7237FB06B2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715322"/>
            <a:ext cx="10515600" cy="1133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Section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519013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5177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228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3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74DC74-8365-D147-9F5E-5418CE28B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4352"/>
            <a:ext cx="10515600" cy="11514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Presentation 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5ED96C-D538-E340-B2F3-809C03EEB2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172523"/>
            <a:ext cx="10515600" cy="1845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additional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969234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49" r:id="rId2"/>
    <p:sldLayoutId id="2147483650" r:id="rId3"/>
    <p:sldLayoutId id="2147483660" r:id="rId4"/>
    <p:sldLayoutId id="2147483661" r:id="rId5"/>
    <p:sldLayoutId id="2147483662" r:id="rId6"/>
    <p:sldLayoutId id="2147483651" r:id="rId7"/>
    <p:sldLayoutId id="2147483663" r:id="rId8"/>
    <p:sldLayoutId id="2147483664" r:id="rId9"/>
    <p:sldLayoutId id="2147483665" r:id="rId10"/>
    <p:sldLayoutId id="2147483666" r:id="rId11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5400" b="1" i="0" kern="1200">
          <a:solidFill>
            <a:schemeClr val="bg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0" i="0" kern="1200">
          <a:solidFill>
            <a:schemeClr val="bg1"/>
          </a:solidFill>
          <a:latin typeface="Helvetica Light" panose="020B04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Acumin Pro Light" panose="020B0404020202020204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Acumin Pro Light" panose="020B0404020202020204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Acumin Pro Light" panose="020B04040202020202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cumin Pro Light" panose="020B0404020202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3B8754-4409-764C-9C9F-AE044ED145F6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911723-59AA-BB47-A6F3-4D32609A2510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5768788"/>
            <a:ext cx="12192000" cy="1089212"/>
            <a:chOff x="0" y="5768788"/>
            <a:chExt cx="12192000" cy="1089212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6306671"/>
              <a:ext cx="12192000" cy="551327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8861612" y="5768788"/>
              <a:ext cx="2349316" cy="108921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34064" y="6042179"/>
              <a:ext cx="1804411" cy="5289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7625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1074" y="476740"/>
            <a:ext cx="10229851" cy="74771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1074" y="1579296"/>
            <a:ext cx="10229851" cy="38137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0" y="5768788"/>
            <a:ext cx="12192000" cy="1089212"/>
            <a:chOff x="0" y="5768788"/>
            <a:chExt cx="12192000" cy="1089212"/>
          </a:xfrm>
        </p:grpSpPr>
        <p:sp>
          <p:nvSpPr>
            <p:cNvPr id="11" name="Rectangle 10"/>
            <p:cNvSpPr/>
            <p:nvPr userDrawn="1"/>
          </p:nvSpPr>
          <p:spPr>
            <a:xfrm>
              <a:off x="0" y="6306671"/>
              <a:ext cx="12192000" cy="551327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8861612" y="5768788"/>
              <a:ext cx="2349316" cy="108921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34064" y="6042179"/>
              <a:ext cx="1804411" cy="5289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9599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</p:sldLayoutIdLst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Helvetica Neue Light" charset="0"/>
          <a:ea typeface="Helvetica Neue Light" charset="0"/>
          <a:cs typeface="Helvetica Neue Light" charset="0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bg1"/>
          </a:solidFill>
          <a:latin typeface="Helvetica Neue Light" charset="0"/>
          <a:ea typeface="Helvetica Neue Light" charset="0"/>
          <a:cs typeface="Helvetica Neue Light" charset="0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bg1"/>
          </a:solidFill>
          <a:latin typeface="Helvetica Neue Light" charset="0"/>
          <a:ea typeface="Helvetica Neue Light" charset="0"/>
          <a:cs typeface="Helvetica Neue Light" charset="0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bg1"/>
          </a:solidFill>
          <a:latin typeface="Helvetica Neue Light" charset="0"/>
          <a:ea typeface="Helvetica Neue Light" charset="0"/>
          <a:cs typeface="Helvetica Neue Light" charset="0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bg1"/>
          </a:solidFill>
          <a:latin typeface="Helvetica Neue Light" charset="0"/>
          <a:ea typeface="Helvetica Neue Light" charset="0"/>
          <a:cs typeface="Helvetica Neue Light" charset="0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bg1"/>
          </a:solidFill>
          <a:latin typeface="Helvetica Neue Light" charset="0"/>
          <a:ea typeface="Helvetica Neue Light" charset="0"/>
          <a:cs typeface="Helvetica Neue Light" charset="0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5.png"/><Relationship Id="rId12" Type="http://schemas.openxmlformats.org/officeDocument/2006/relationships/image" Target="../media/image20.jpe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24.png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microsoft.com/office/2007/relationships/hdphoto" Target="../media/hdphoto1.wdp"/><Relationship Id="rId15" Type="http://schemas.openxmlformats.org/officeDocument/2006/relationships/image" Target="../media/image23.jpe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1_165A1D90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18.png"/><Relationship Id="rId3" Type="http://schemas.openxmlformats.org/officeDocument/2006/relationships/diagramData" Target="../diagrams/data1.xml"/><Relationship Id="rId21" Type="http://schemas.openxmlformats.org/officeDocument/2006/relationships/image" Target="../media/image37.png"/><Relationship Id="rId7" Type="http://schemas.microsoft.com/office/2007/relationships/diagramDrawing" Target="../diagrams/drawing1.xml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3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8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5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CA093-76E5-3E43-9207-A22B9C5EA5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42367" y="907526"/>
            <a:ext cx="9849633" cy="2706532"/>
          </a:xfrm>
        </p:spPr>
        <p:txBody>
          <a:bodyPr>
            <a:noAutofit/>
          </a:bodyPr>
          <a:lstStyle/>
          <a:p>
            <a:pPr algn="l"/>
            <a:r>
              <a:rPr lang="en-US" sz="4000" dirty="0">
                <a:latin typeface="Georgia"/>
              </a:rPr>
              <a:t>Gaining instructional insights through learning analytics</a:t>
            </a:r>
            <a:endParaRPr lang="en-US" sz="4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808D09-DB36-4AF4-9B8E-1AC11C161B22}"/>
              </a:ext>
            </a:extLst>
          </p:cNvPr>
          <p:cNvSpPr/>
          <p:nvPr/>
        </p:nvSpPr>
        <p:spPr>
          <a:xfrm>
            <a:off x="4263786" y="284814"/>
            <a:ext cx="3664427" cy="900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4BA8D7-F672-4EC9-9C14-D0D2E2EB0874}"/>
              </a:ext>
            </a:extLst>
          </p:cNvPr>
          <p:cNvSpPr/>
          <p:nvPr/>
        </p:nvSpPr>
        <p:spPr>
          <a:xfrm>
            <a:off x="9822873" y="5067188"/>
            <a:ext cx="2202872" cy="15829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College of Southern Nevada - Wikipedia">
            <a:extLst>
              <a:ext uri="{FF2B5EF4-FFF2-40B4-BE49-F238E27FC236}">
                <a16:creationId xmlns:a16="http://schemas.microsoft.com/office/drawing/2014/main" id="{B11AC15E-B9F2-40DD-A564-236F26208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834" y="4924817"/>
            <a:ext cx="1858184" cy="93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ownload HD Unlv Logo Png Transparent - University Of Nevada Las ...">
            <a:extLst>
              <a:ext uri="{FF2B5EF4-FFF2-40B4-BE49-F238E27FC236}">
                <a16:creationId xmlns:a16="http://schemas.microsoft.com/office/drawing/2014/main" id="{4CD4E635-6569-4BD1-98B6-213D84A47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920604"/>
            <a:ext cx="2430254" cy="81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BA970F-A485-4DBC-9799-7A88880725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796" b="7796"/>
          <a:stretch/>
        </p:blipFill>
        <p:spPr>
          <a:xfrm>
            <a:off x="2557064" y="4924817"/>
            <a:ext cx="3205107" cy="8165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F05720-CDF9-5D38-6DE3-D808F1D2F2A3}"/>
              </a:ext>
            </a:extLst>
          </p:cNvPr>
          <p:cNvSpPr txBox="1"/>
          <p:nvPr/>
        </p:nvSpPr>
        <p:spPr>
          <a:xfrm>
            <a:off x="2557064" y="5950475"/>
            <a:ext cx="3205107" cy="369332"/>
          </a:xfrm>
          <a:prstGeom prst="rect">
            <a:avLst/>
          </a:prstGeom>
          <a:noFill/>
          <a:ln>
            <a:solidFill>
              <a:srgbClr val="7CB9E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Helvetica" pitchFamily="2" charset="0"/>
              </a:rPr>
              <a:t>NSF DUE 1821594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A8ADC7-46CB-D8D6-7C37-8FE93565F7FA}"/>
              </a:ext>
            </a:extLst>
          </p:cNvPr>
          <p:cNvSpPr txBox="1"/>
          <p:nvPr/>
        </p:nvSpPr>
        <p:spPr>
          <a:xfrm>
            <a:off x="5762171" y="5952935"/>
            <a:ext cx="5189847" cy="369332"/>
          </a:xfrm>
          <a:prstGeom prst="rect">
            <a:avLst/>
          </a:prstGeom>
          <a:noFill/>
          <a:ln>
            <a:solidFill>
              <a:srgbClr val="7CB9E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Helvetica" pitchFamily="2" charset="0"/>
              </a:rPr>
              <a:t>NSF DUE 1821601</a:t>
            </a:r>
          </a:p>
        </p:txBody>
      </p:sp>
    </p:spTree>
    <p:extLst>
      <p:ext uri="{BB962C8B-B14F-4D97-AF65-F5344CB8AC3E}">
        <p14:creationId xmlns:p14="http://schemas.microsoft.com/office/powerpoint/2010/main" val="30640914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AA183-1777-A51A-3E27-507F3AC3E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86" y="922144"/>
            <a:ext cx="11397343" cy="5935856"/>
          </a:xfrm>
        </p:spPr>
        <p:txBody>
          <a:bodyPr>
            <a:normAutofit/>
          </a:bodyPr>
          <a:lstStyle/>
          <a:p>
            <a:pPr algn="ctr"/>
            <a:br>
              <a:rPr lang="en-US" sz="4000" dirty="0">
                <a:latin typeface="Georgia"/>
              </a:rPr>
            </a:br>
            <a:endParaRPr lang="en-US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E4EA36-328F-B8B3-618F-6E2A1F8A6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303" y="592308"/>
            <a:ext cx="7834464" cy="38413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FBF286-6116-59A7-C5F7-CE4CAF9646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3335"/>
          <a:stretch/>
        </p:blipFill>
        <p:spPr>
          <a:xfrm>
            <a:off x="6876400" y="479459"/>
            <a:ext cx="4386303" cy="19879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763A90-C66F-CF27-D02D-5E844887D1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5397"/>
          <a:stretch/>
        </p:blipFill>
        <p:spPr>
          <a:xfrm>
            <a:off x="634157" y="4390638"/>
            <a:ext cx="6611419" cy="21575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2D65BD-E5DE-8EA3-21F1-08DBA1DF1F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0507" y="2467363"/>
            <a:ext cx="4035460" cy="20396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60DD75-4DDF-AC43-736B-FB0BEBC4B5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6735" y="4565760"/>
            <a:ext cx="3863005" cy="186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7614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AA183-1777-A51A-3E27-507F3AC3E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86" y="922144"/>
            <a:ext cx="11397343" cy="5935856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latin typeface="Georgia"/>
              </a:rPr>
              <a:t>Thank you!</a:t>
            </a:r>
            <a:br>
              <a:rPr lang="en-US" sz="4000" dirty="0">
                <a:latin typeface="Georgia"/>
              </a:rPr>
            </a:br>
            <a:br>
              <a:rPr lang="en-US" sz="4000" dirty="0">
                <a:latin typeface="Georgia"/>
              </a:rPr>
            </a:br>
            <a:br>
              <a:rPr lang="en-US" sz="4000" dirty="0">
                <a:latin typeface="Georgia"/>
              </a:rPr>
            </a:br>
            <a:r>
              <a:rPr lang="en-US" sz="4000" dirty="0">
                <a:latin typeface="Georgia"/>
              </a:rPr>
              <a:t>Robert Plumley</a:t>
            </a:r>
            <a:br>
              <a:rPr lang="en-US" sz="2800" dirty="0">
                <a:solidFill>
                  <a:srgbClr val="5B9BD5"/>
                </a:solidFill>
                <a:latin typeface="Georgia"/>
              </a:rPr>
            </a:br>
            <a:r>
              <a:rPr lang="en-US" sz="2800" dirty="0">
                <a:solidFill>
                  <a:srgbClr val="5B9BD5"/>
                </a:solidFill>
                <a:latin typeface="Georgia"/>
              </a:rPr>
              <a:t>rplumley@live.unc.edu</a:t>
            </a:r>
            <a:br>
              <a:rPr lang="en-US" sz="4000" dirty="0">
                <a:latin typeface="Georgia"/>
              </a:rPr>
            </a:br>
            <a:br>
              <a:rPr lang="en-US" sz="4000" dirty="0">
                <a:latin typeface="Georgia"/>
              </a:rPr>
            </a:br>
            <a:endParaRPr lang="en-US" sz="4000" dirty="0"/>
          </a:p>
        </p:txBody>
      </p:sp>
      <p:pic>
        <p:nvPicPr>
          <p:cNvPr id="4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052D734B-5C6F-6B31-73F9-058D340C50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068" b="31779"/>
          <a:stretch/>
        </p:blipFill>
        <p:spPr>
          <a:xfrm>
            <a:off x="5157585" y="334315"/>
            <a:ext cx="2323144" cy="88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864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3727A-CC61-3BB2-CB85-2A5163A33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01658"/>
            <a:ext cx="11620500" cy="1093509"/>
          </a:xfrm>
        </p:spPr>
        <p:txBody>
          <a:bodyPr>
            <a:noAutofit/>
          </a:bodyPr>
          <a:lstStyle/>
          <a:p>
            <a:r>
              <a:rPr lang="en-US" sz="4000" b="1" i="1" dirty="0">
                <a:latin typeface="Lato" panose="020F0502020204030203" pitchFamily="34" charset="0"/>
                <a:cs typeface="Lato" panose="020F0502020204030203" pitchFamily="34" charset="0"/>
              </a:rPr>
              <a:t>How Timeliness and Concentration of Effort Relates to Performance in Undergraduate Biology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2A925C7-BB90-28A8-A0AA-720D335FC7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2289" y="1395167"/>
            <a:ext cx="9318138" cy="546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929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E3079-35CC-49A5-92FD-953616F2E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86" y="197961"/>
            <a:ext cx="10657113" cy="1093509"/>
          </a:xfrm>
        </p:spPr>
        <p:txBody>
          <a:bodyPr>
            <a:normAutofit/>
          </a:bodyPr>
          <a:lstStyle/>
          <a:p>
            <a:r>
              <a:rPr lang="en-US"/>
              <a:t>Survey Data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91E4295-A97A-47C1-9CAD-997246697FB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96686" y="1315715"/>
          <a:ext cx="11244918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7652">
                  <a:extLst>
                    <a:ext uri="{9D8B030D-6E8A-4147-A177-3AD203B41FA5}">
                      <a16:colId xmlns:a16="http://schemas.microsoft.com/office/drawing/2014/main" val="8631759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73011109"/>
                    </a:ext>
                  </a:extLst>
                </a:gridCol>
                <a:gridCol w="2176014">
                  <a:extLst>
                    <a:ext uri="{9D8B030D-6E8A-4147-A177-3AD203B41FA5}">
                      <a16:colId xmlns:a16="http://schemas.microsoft.com/office/drawing/2014/main" val="66549301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28086441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737638953"/>
                    </a:ext>
                  </a:extLst>
                </a:gridCol>
                <a:gridCol w="2115625">
                  <a:extLst>
                    <a:ext uri="{9D8B030D-6E8A-4147-A177-3AD203B41FA5}">
                      <a16:colId xmlns:a16="http://schemas.microsoft.com/office/drawing/2014/main" val="4245690875"/>
                    </a:ext>
                  </a:extLst>
                </a:gridCol>
                <a:gridCol w="993531">
                  <a:extLst>
                    <a:ext uri="{9D8B030D-6E8A-4147-A177-3AD203B41FA5}">
                      <a16:colId xmlns:a16="http://schemas.microsoft.com/office/drawing/2014/main" val="731984769"/>
                    </a:ext>
                  </a:extLst>
                </a:gridCol>
                <a:gridCol w="4457256">
                  <a:extLst>
                    <a:ext uri="{9D8B030D-6E8A-4147-A177-3AD203B41FA5}">
                      <a16:colId xmlns:a16="http://schemas.microsoft.com/office/drawing/2014/main" val="22892338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err="1"/>
                        <a:t>Wk</a:t>
                      </a:r>
                      <a:r>
                        <a:rPr lang="en-US"/>
                        <a:t> 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Week 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Week 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Week 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Week 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5521892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45EC111F-654C-409B-B44E-47557AB99777}"/>
              </a:ext>
            </a:extLst>
          </p:cNvPr>
          <p:cNvSpPr/>
          <p:nvPr/>
        </p:nvSpPr>
        <p:spPr>
          <a:xfrm>
            <a:off x="6542300" y="1759812"/>
            <a:ext cx="892195" cy="3389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Exam 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B7D3A4-DDB0-4377-814B-1D8BC33790DD}"/>
              </a:ext>
            </a:extLst>
          </p:cNvPr>
          <p:cNvSpPr/>
          <p:nvPr/>
        </p:nvSpPr>
        <p:spPr>
          <a:xfrm>
            <a:off x="7527996" y="1759812"/>
            <a:ext cx="4413607" cy="3389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Exam 1 Reflection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1A445AF-EAA0-454B-B2FC-9580CBD7D82B}"/>
              </a:ext>
            </a:extLst>
          </p:cNvPr>
          <p:cNvGrpSpPr/>
          <p:nvPr/>
        </p:nvGrpSpPr>
        <p:grpSpPr>
          <a:xfrm>
            <a:off x="1820177" y="1759812"/>
            <a:ext cx="2142223" cy="3953749"/>
            <a:chOff x="1137657" y="1759812"/>
            <a:chExt cx="2530128" cy="379295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BF4443E-78CA-4517-A39F-FCA22F385255}"/>
                </a:ext>
              </a:extLst>
            </p:cNvPr>
            <p:cNvSpPr/>
            <p:nvPr/>
          </p:nvSpPr>
          <p:spPr>
            <a:xfrm>
              <a:off x="1137657" y="1759812"/>
              <a:ext cx="2530127" cy="32518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720" rIns="0" bIns="45720" rtlCol="0" anchor="ctr"/>
            <a:lstStyle/>
            <a:p>
              <a:pPr algn="ctr"/>
              <a:r>
                <a:rPr lang="en-US" sz="1600">
                  <a:ea typeface="+mn-lt"/>
                  <a:cs typeface="+mn-lt"/>
                </a:rPr>
                <a:t>Educational Psychology</a:t>
              </a:r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68C2A2F-2809-4E7E-BCCA-82357704EE2C}"/>
                </a:ext>
              </a:extLst>
            </p:cNvPr>
            <p:cNvSpPr txBox="1"/>
            <p:nvPr/>
          </p:nvSpPr>
          <p:spPr>
            <a:xfrm>
              <a:off x="1137658" y="2127754"/>
              <a:ext cx="2530127" cy="3425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2880" indent="-457200">
                <a:spcBef>
                  <a:spcPts val="1200"/>
                </a:spcBef>
              </a:pPr>
              <a:r>
                <a:rPr lang="en-US" sz="1400"/>
                <a:t>STEM Self-efficacy</a:t>
              </a:r>
            </a:p>
            <a:p>
              <a:pPr marL="182880" indent="-457200">
                <a:spcBef>
                  <a:spcPts val="1200"/>
                </a:spcBef>
              </a:pPr>
              <a:r>
                <a:rPr lang="en-US" sz="1400"/>
                <a:t>Achievement Goals</a:t>
              </a:r>
            </a:p>
            <a:p>
              <a:pPr marL="182880" lvl="2" indent="-91440">
                <a:buFont typeface="Arial" panose="020B0604020202020204" pitchFamily="34" charset="0"/>
                <a:buChar char="•"/>
              </a:pPr>
              <a:r>
                <a:rPr lang="en-US" sz="1400"/>
                <a:t>Mastery Approach</a:t>
              </a:r>
            </a:p>
            <a:p>
              <a:pPr marL="182880" lvl="2" indent="-91440">
                <a:buFont typeface="Arial" panose="020B0604020202020204" pitchFamily="34" charset="0"/>
                <a:buChar char="•"/>
              </a:pPr>
              <a:r>
                <a:rPr lang="en-US" sz="1400"/>
                <a:t>Performance Approach</a:t>
              </a:r>
            </a:p>
            <a:p>
              <a:pPr marL="182880" lvl="2" indent="-91440">
                <a:buFont typeface="Arial" panose="020B0604020202020204" pitchFamily="34" charset="0"/>
                <a:buChar char="•"/>
              </a:pPr>
              <a:r>
                <a:rPr lang="en-US" sz="1400"/>
                <a:t>Performance Avoidance</a:t>
              </a:r>
            </a:p>
            <a:p>
              <a:pPr marL="0" lvl="2">
                <a:spcBef>
                  <a:spcPts val="1200"/>
                </a:spcBef>
              </a:pPr>
              <a:r>
                <a:rPr lang="en-US" sz="1400"/>
                <a:t>Expectancy-Value</a:t>
              </a:r>
            </a:p>
            <a:p>
              <a:pPr marL="182880" lvl="2" indent="-91440">
                <a:buFont typeface="Arial" panose="020B0604020202020204" pitchFamily="34" charset="0"/>
                <a:buChar char="•"/>
              </a:pPr>
              <a:r>
                <a:rPr lang="en-US" sz="1400"/>
                <a:t>Value -Attainment</a:t>
              </a:r>
            </a:p>
            <a:p>
              <a:pPr marL="182880" lvl="2" indent="-91440">
                <a:buFont typeface="Arial" panose="020B0604020202020204" pitchFamily="34" charset="0"/>
                <a:buChar char="•"/>
              </a:pPr>
              <a:r>
                <a:rPr lang="en-US" sz="1400"/>
                <a:t>Value -Interest</a:t>
              </a:r>
            </a:p>
            <a:p>
              <a:pPr marL="182880" lvl="2" indent="-91440">
                <a:buFont typeface="Arial" panose="020B0604020202020204" pitchFamily="34" charset="0"/>
                <a:buChar char="•"/>
              </a:pPr>
              <a:r>
                <a:rPr lang="en-US" sz="1400"/>
                <a:t>Value -Utility</a:t>
              </a:r>
            </a:p>
            <a:p>
              <a:pPr marL="182880" lvl="2" indent="-91440">
                <a:buFont typeface="Arial" panose="020B0604020202020204" pitchFamily="34" charset="0"/>
                <a:buChar char="•"/>
              </a:pPr>
              <a:r>
                <a:rPr lang="en-US" sz="1400"/>
                <a:t>Cost -Effort</a:t>
              </a:r>
            </a:p>
            <a:p>
              <a:pPr marL="182880" lvl="2" indent="-91440">
                <a:buFont typeface="Arial" panose="020B0604020202020204" pitchFamily="34" charset="0"/>
                <a:buChar char="•"/>
              </a:pPr>
              <a:r>
                <a:rPr lang="en-US" sz="1400"/>
                <a:t>Cost -Opportunity</a:t>
              </a:r>
            </a:p>
            <a:p>
              <a:pPr marL="182880" lvl="2" indent="-91440">
                <a:buFont typeface="Arial" panose="020B0604020202020204" pitchFamily="34" charset="0"/>
                <a:buChar char="•"/>
              </a:pPr>
              <a:r>
                <a:rPr lang="en-US" sz="1400"/>
                <a:t>Cost –Psychological</a:t>
              </a:r>
            </a:p>
            <a:p>
              <a:pPr marL="0" lvl="2">
                <a:spcBef>
                  <a:spcPts val="1200"/>
                </a:spcBef>
              </a:pPr>
              <a:r>
                <a:rPr lang="en-US" sz="1400"/>
                <a:t>Metacognitive                  Self-regulation Scale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F01855C-20BF-4920-9301-E59524B2EC6C}"/>
              </a:ext>
            </a:extLst>
          </p:cNvPr>
          <p:cNvGrpSpPr/>
          <p:nvPr/>
        </p:nvGrpSpPr>
        <p:grpSpPr>
          <a:xfrm>
            <a:off x="4371349" y="1759812"/>
            <a:ext cx="2108981" cy="4791374"/>
            <a:chOff x="4371349" y="1759812"/>
            <a:chExt cx="2108981" cy="479137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324FA9E-6A45-4B3C-8CA8-3A05E546A464}"/>
                </a:ext>
              </a:extLst>
            </p:cNvPr>
            <p:cNvSpPr/>
            <p:nvPr/>
          </p:nvSpPr>
          <p:spPr>
            <a:xfrm>
              <a:off x="4371349" y="1759812"/>
              <a:ext cx="2077450" cy="33897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Intervention Survey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15D6C37-54BF-4728-96F5-9552B2D5CD3A}"/>
                </a:ext>
              </a:extLst>
            </p:cNvPr>
            <p:cNvSpPr txBox="1"/>
            <p:nvPr/>
          </p:nvSpPr>
          <p:spPr>
            <a:xfrm>
              <a:off x="4402880" y="2119203"/>
              <a:ext cx="2077450" cy="443198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182880" indent="-457200">
                <a:spcBef>
                  <a:spcPts val="1200"/>
                </a:spcBef>
              </a:pPr>
              <a:r>
                <a:rPr lang="en-US" sz="1400" b="0" i="0">
                  <a:solidFill>
                    <a:srgbClr val="404040"/>
                  </a:solidFill>
                  <a:effectLst/>
                  <a:latin typeface="Calibri"/>
                  <a:cs typeface="Calibri"/>
                </a:rPr>
                <a:t>Which of the following best matches how you typically distribute your time studying for exams?</a:t>
              </a:r>
            </a:p>
            <a:p>
              <a:pPr marL="182880" indent="-457200">
                <a:spcBef>
                  <a:spcPts val="1200"/>
                </a:spcBef>
              </a:pPr>
              <a:r>
                <a:rPr lang="en-US" sz="1400" b="0" i="0">
                  <a:solidFill>
                    <a:srgbClr val="404040"/>
                  </a:solidFill>
                  <a:effectLst/>
                  <a:latin typeface="Calibri"/>
                  <a:cs typeface="Calibri"/>
                </a:rPr>
                <a:t>Rate these strategies by the amount of time you spend on them when preparing for an exam.</a:t>
              </a:r>
            </a:p>
            <a:p>
              <a:pPr marL="182880" indent="-457200">
                <a:spcBef>
                  <a:spcPts val="1200"/>
                </a:spcBef>
              </a:pPr>
              <a:r>
                <a:rPr lang="en-US" sz="1400">
                  <a:solidFill>
                    <a:srgbClr val="404040"/>
                  </a:solidFill>
                  <a:latin typeface="Calibri"/>
                  <a:cs typeface="Calibri"/>
                </a:rPr>
                <a:t>What grade do you expect to achieve on Exam 1?</a:t>
              </a:r>
            </a:p>
            <a:p>
              <a:pPr marL="182880" indent="-457200">
                <a:spcBef>
                  <a:spcPts val="1200"/>
                </a:spcBef>
              </a:pPr>
              <a:r>
                <a:rPr lang="en-US" sz="1400"/>
                <a:t>How well have you prepared to achieve the grade you are aiming for on the exam?</a:t>
              </a:r>
              <a:endParaRPr lang="en-US" sz="1400">
                <a:cs typeface="Calibri"/>
              </a:endParaRPr>
            </a:p>
          </p:txBody>
        </p:sp>
      </p:grp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CF53B7C1-B74D-487D-BDCD-9A818DAB283E}"/>
              </a:ext>
            </a:extLst>
          </p:cNvPr>
          <p:cNvGraphicFramePr>
            <a:graphicFrameLocks noGrp="1"/>
          </p:cNvGraphicFramePr>
          <p:nvPr/>
        </p:nvGraphicFramePr>
        <p:xfrm>
          <a:off x="7538506" y="2172044"/>
          <a:ext cx="4413607" cy="420624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857608">
                  <a:extLst>
                    <a:ext uri="{9D8B030D-6E8A-4147-A177-3AD203B41FA5}">
                      <a16:colId xmlns:a16="http://schemas.microsoft.com/office/drawing/2014/main" val="1759453926"/>
                    </a:ext>
                  </a:extLst>
                </a:gridCol>
                <a:gridCol w="3555999">
                  <a:extLst>
                    <a:ext uri="{9D8B030D-6E8A-4147-A177-3AD203B41FA5}">
                      <a16:colId xmlns:a16="http://schemas.microsoft.com/office/drawing/2014/main" val="1958494625"/>
                    </a:ext>
                  </a:extLst>
                </a:gridCol>
              </a:tblGrid>
              <a:tr h="819932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effectLst/>
                        </a:rPr>
                        <a:t>Before Class</a:t>
                      </a:r>
                      <a:endParaRPr lang="en-US" sz="1200" b="1" kern="1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9144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Reflect on how your efforts before class prepare you for engaging in class sessions. List the activities you consider most important in preparing for class. In a few sentences, justify the activities you selected.</a:t>
                      </a:r>
                      <a:endParaRPr lang="en-US" sz="1200" kern="1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9144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317575"/>
                  </a:ext>
                </a:extLst>
              </a:tr>
              <a:tr h="637725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effectLst/>
                        </a:rPr>
                        <a:t>During Class</a:t>
                      </a:r>
                      <a:endParaRPr lang="en-US" sz="1200" b="1" kern="1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9144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Reflect on class time. What strategies are you using during class time that you consider to be most helpful? Why?</a:t>
                      </a:r>
                      <a:endParaRPr lang="en-US" sz="1200" kern="1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9144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053811"/>
                  </a:ext>
                </a:extLst>
              </a:tr>
              <a:tr h="637725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effectLst/>
                        </a:rPr>
                        <a:t>After Class</a:t>
                      </a:r>
                      <a:endParaRPr lang="en-US" sz="1200" b="1" kern="1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9144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Reflect on your post-class reviewing. In a few sentences, describe how and when you review learning materials covered before and during class.</a:t>
                      </a:r>
                      <a:endParaRPr lang="en-US" sz="1200" kern="1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9144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3743153"/>
                  </a:ext>
                </a:extLst>
              </a:tr>
              <a:tr h="637725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effectLst/>
                        </a:rPr>
                        <a:t>Exam Preparation</a:t>
                      </a:r>
                      <a:endParaRPr lang="en-US" sz="1200" b="1" kern="1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9144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Reflect on your exam studying. In a few sentences, describe the best strategies you used to study for the exam.</a:t>
                      </a:r>
                      <a:endParaRPr lang="en-US" sz="1200" kern="1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9144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0241289"/>
                  </a:ext>
                </a:extLst>
              </a:tr>
              <a:tr h="637725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effectLst/>
                        </a:rPr>
                        <a:t>Exam Preparation Changes</a:t>
                      </a:r>
                      <a:endParaRPr lang="en-US" sz="1200" b="1" kern="1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9144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Describe how you intend to study for the next exam.  What about your approach will stay the same and what will change?</a:t>
                      </a:r>
                      <a:endParaRPr lang="en-US" sz="1200" kern="1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9144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9787267"/>
                  </a:ext>
                </a:extLst>
              </a:tr>
              <a:tr h="819932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effectLst/>
                        </a:rPr>
                        <a:t>Non-Academic Factors</a:t>
                      </a:r>
                      <a:endParaRPr lang="en-US" sz="1200" b="1" kern="1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9144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In a few sentences, please elaborate on the non-academic issues you have dealt with during this class. How have they have affected your approach to the class and what strategies you have used to manage them?</a:t>
                      </a:r>
                      <a:endParaRPr lang="en-US" sz="1200" kern="1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9144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8478196"/>
                  </a:ext>
                </a:extLst>
              </a:tr>
            </a:tbl>
          </a:graphicData>
        </a:graphic>
      </p:graphicFrame>
      <p:sp>
        <p:nvSpPr>
          <p:cNvPr id="33" name="Rectangle 32">
            <a:extLst>
              <a:ext uri="{FF2B5EF4-FFF2-40B4-BE49-F238E27FC236}">
                <a16:creationId xmlns:a16="http://schemas.microsoft.com/office/drawing/2014/main" id="{6C339135-3E19-4EDA-A24D-4A80AC9BC025}"/>
              </a:ext>
            </a:extLst>
          </p:cNvPr>
          <p:cNvSpPr/>
          <p:nvPr/>
        </p:nvSpPr>
        <p:spPr>
          <a:xfrm>
            <a:off x="696685" y="1758314"/>
            <a:ext cx="892195" cy="3389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Pre-test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A8F2B0F-0EF9-11C5-326B-F514D7907D54}"/>
              </a:ext>
            </a:extLst>
          </p:cNvPr>
          <p:cNvGrpSpPr/>
          <p:nvPr/>
        </p:nvGrpSpPr>
        <p:grpSpPr>
          <a:xfrm>
            <a:off x="696685" y="532793"/>
            <a:ext cx="11354456" cy="756795"/>
            <a:chOff x="696685" y="532793"/>
            <a:chExt cx="11354456" cy="756795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3536618-4670-4EFC-AC0E-979D2DB8E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57309" y="532793"/>
              <a:ext cx="3389745" cy="513598"/>
            </a:xfrm>
            <a:prstGeom prst="rect">
              <a:avLst/>
            </a:prstGeom>
          </p:spPr>
        </p:pic>
        <p:sp>
          <p:nvSpPr>
            <p:cNvPr id="32" name="Left Brace 31">
              <a:extLst>
                <a:ext uri="{FF2B5EF4-FFF2-40B4-BE49-F238E27FC236}">
                  <a16:creationId xmlns:a16="http://schemas.microsoft.com/office/drawing/2014/main" id="{A5FAE611-8AED-4031-8756-FD06415CCF0C}"/>
                </a:ext>
              </a:extLst>
            </p:cNvPr>
            <p:cNvSpPr/>
            <p:nvPr/>
          </p:nvSpPr>
          <p:spPr>
            <a:xfrm rot="5400000">
              <a:off x="6197547" y="-4454470"/>
              <a:ext cx="243196" cy="11244919"/>
            </a:xfrm>
            <a:prstGeom prst="leftBrace">
              <a:avLst>
                <a:gd name="adj1" fmla="val 8333"/>
                <a:gd name="adj2" fmla="val 18213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D5F4C1B-DEDB-13A0-B5ED-F5F3F6ED7E52}"/>
                </a:ext>
              </a:extLst>
            </p:cNvPr>
            <p:cNvSpPr/>
            <p:nvPr/>
          </p:nvSpPr>
          <p:spPr>
            <a:xfrm>
              <a:off x="11682407" y="1046391"/>
              <a:ext cx="368734" cy="24319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7C659D7B-CC83-2D0E-F38E-EB3F3E07DC67}"/>
                </a:ext>
              </a:extLst>
            </p:cNvPr>
            <p:cNvCxnSpPr>
              <a:cxnSpLocks/>
            </p:cNvCxnSpPr>
            <p:nvPr/>
          </p:nvCxnSpPr>
          <p:spPr>
            <a:xfrm>
              <a:off x="11675269" y="1166812"/>
              <a:ext cx="335761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268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3727A-CC61-3BB2-CB85-2A5163A33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86" y="301658"/>
            <a:ext cx="11495314" cy="1093509"/>
          </a:xfrm>
        </p:spPr>
        <p:txBody>
          <a:bodyPr>
            <a:noAutofit/>
          </a:bodyPr>
          <a:lstStyle/>
          <a:p>
            <a:r>
              <a:rPr lang="en-US" sz="4400" b="1" i="1" dirty="0">
                <a:latin typeface="Lato" panose="020F0502020204030203" pitchFamily="34" charset="0"/>
                <a:cs typeface="Lato" panose="020F0502020204030203" pitchFamily="34" charset="0"/>
              </a:rPr>
              <a:t>Influence of Prior Knowledge and Value on Biology Students' Course Grade Composition</a:t>
            </a:r>
            <a:endParaRPr lang="en-US" sz="44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775E7D2-7539-5147-968B-BA00C8CA9C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2609" y="1499940"/>
            <a:ext cx="7318591" cy="535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271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2A8A0AD3-EC50-44B8-9C79-0F7CC59D0A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33" b="96667" l="10000" r="90000">
                        <a14:foregroundMark x1="41125" y1="87333" x2="46250" y2="83833"/>
                        <a14:foregroundMark x1="46250" y1="83833" x2="52250" y2="83167"/>
                        <a14:foregroundMark x1="52250" y1="83167" x2="70250" y2="86333"/>
                        <a14:foregroundMark x1="70250" y1="86333" x2="65000" y2="83167"/>
                        <a14:foregroundMark x1="65000" y1="83167" x2="47625" y2="82000"/>
                        <a14:foregroundMark x1="47625" y1="82000" x2="43125" y2="86333"/>
                        <a14:foregroundMark x1="43125" y1="86333" x2="55375" y2="91167"/>
                        <a14:foregroundMark x1="55375" y1="91167" x2="64625" y2="90833"/>
                        <a14:foregroundMark x1="64625" y1="90833" x2="70250" y2="93167"/>
                        <a14:foregroundMark x1="70250" y1="93167" x2="61500" y2="96500"/>
                        <a14:foregroundMark x1="61500" y1="96500" x2="47750" y2="96667"/>
                        <a14:foregroundMark x1="47750" y1="96667" x2="42125" y2="98667"/>
                        <a14:foregroundMark x1="42125" y1="98667" x2="46625" y2="93333"/>
                        <a14:foregroundMark x1="46625" y1="93333" x2="57125" y2="91167"/>
                        <a14:foregroundMark x1="57125" y1="91167" x2="62500" y2="92167"/>
                        <a14:foregroundMark x1="62500" y1="92167" x2="67250" y2="96167"/>
                        <a14:foregroundMark x1="67250" y1="96167" x2="70875" y2="91167"/>
                        <a14:foregroundMark x1="70875" y1="91167" x2="70875" y2="88167"/>
                        <a14:foregroundMark x1="41250" y1="97333" x2="54125" y2="97667"/>
                        <a14:foregroundMark x1="54125" y1="97667" x2="68250" y2="96500"/>
                        <a14:foregroundMark x1="68250" y1="96500" x2="71250" y2="96833"/>
                        <a14:foregroundMark x1="67750" y1="34667" x2="67750" y2="34667"/>
                        <a14:foregroundMark x1="70625" y1="30833" x2="70625" y2="30833"/>
                        <a14:foregroundMark x1="65500" y1="16500" x2="62375" y2="17000"/>
                        <a14:foregroundMark x1="65125" y1="18667" x2="66625" y2="16833"/>
                        <a14:foregroundMark x1="64375" y1="18167" x2="64750" y2="17500"/>
                        <a14:foregroundMark x1="69625" y1="32833" x2="69125" y2="32833"/>
                        <a14:foregroundMark x1="67500" y1="22000" x2="78331" y2="9540"/>
                        <a14:foregroundMark x1="77319" y1="8266" x2="63500" y2="12667"/>
                        <a14:foregroundMark x1="63500" y1="12667" x2="65750" y2="23167"/>
                        <a14:foregroundMark x1="68625" y1="24000" x2="83125" y2="12500"/>
                        <a14:foregroundMark x1="83125" y1="12500" x2="68875" y2="23667"/>
                        <a14:foregroundMark x1="76875" y1="7333" x2="77750" y2="8167"/>
                        <a14:backgroundMark x1="79000" y1="7833" x2="79000" y2="7833"/>
                        <a14:backgroundMark x1="79000" y1="7833" x2="80750" y2="7000"/>
                        <a14:backgroundMark x1="78178" y1="7624" x2="79125" y2="7333"/>
                      </a14:backgroundRemoval>
                    </a14:imgEffect>
                  </a14:imgLayer>
                </a14:imgProps>
              </a:ext>
            </a:extLst>
          </a:blip>
          <a:srcRect l="37268" t="2494" r="3096" b="-2"/>
          <a:stretch/>
        </p:blipFill>
        <p:spPr>
          <a:xfrm>
            <a:off x="2016451" y="4194551"/>
            <a:ext cx="1778401" cy="20699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C4BC3B-2685-5A4C-970D-FC8015E37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42" y="609772"/>
            <a:ext cx="11506653" cy="90299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Using learning analytics to support students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D03881A-03EA-B040-97FD-6CA5D813245D}"/>
              </a:ext>
            </a:extLst>
          </p:cNvPr>
          <p:cNvSpPr txBox="1">
            <a:spLocks/>
          </p:cNvSpPr>
          <p:nvPr/>
        </p:nvSpPr>
        <p:spPr>
          <a:xfrm>
            <a:off x="2481730" y="2333367"/>
            <a:ext cx="1111636" cy="1217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3284A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AE53401A-6350-3B4F-8C20-CE3F402ECF93}"/>
              </a:ext>
            </a:extLst>
          </p:cNvPr>
          <p:cNvCxnSpPr>
            <a:cxnSpLocks/>
            <a:stCxn id="78" idx="2"/>
            <a:endCxn id="46" idx="4"/>
          </p:cNvCxnSpPr>
          <p:nvPr/>
        </p:nvCxnSpPr>
        <p:spPr>
          <a:xfrm rot="5400000">
            <a:off x="9901399" y="4773013"/>
            <a:ext cx="538816" cy="1045101"/>
          </a:xfrm>
          <a:prstGeom prst="bentConnector2">
            <a:avLst/>
          </a:prstGeom>
          <a:ln w="38100">
            <a:solidFill>
              <a:srgbClr val="5C9CC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3319306B-328F-F642-B559-09CE2F32BC3C}"/>
              </a:ext>
            </a:extLst>
          </p:cNvPr>
          <p:cNvCxnSpPr>
            <a:cxnSpLocks/>
            <a:endCxn id="10" idx="3"/>
          </p:cNvCxnSpPr>
          <p:nvPr/>
        </p:nvCxnSpPr>
        <p:spPr>
          <a:xfrm rot="16200000" flipV="1">
            <a:off x="3465455" y="3070246"/>
            <a:ext cx="1163728" cy="907906"/>
          </a:xfrm>
          <a:prstGeom prst="bentConnector2">
            <a:avLst/>
          </a:prstGeom>
          <a:ln w="38100">
            <a:solidFill>
              <a:srgbClr val="5C9CC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>
            <a:extLst>
              <a:ext uri="{FF2B5EF4-FFF2-40B4-BE49-F238E27FC236}">
                <a16:creationId xmlns:a16="http://schemas.microsoft.com/office/drawing/2014/main" id="{6D9D16A5-CD81-4540-8F68-B89BB1A53754}"/>
              </a:ext>
            </a:extLst>
          </p:cNvPr>
          <p:cNvCxnSpPr>
            <a:cxnSpLocks/>
            <a:endCxn id="10" idx="1"/>
          </p:cNvCxnSpPr>
          <p:nvPr/>
        </p:nvCxnSpPr>
        <p:spPr>
          <a:xfrm rot="5400000" flipH="1" flipV="1">
            <a:off x="1190642" y="2850253"/>
            <a:ext cx="1199006" cy="1383170"/>
          </a:xfrm>
          <a:prstGeom prst="bentConnector2">
            <a:avLst/>
          </a:prstGeom>
          <a:ln w="38100">
            <a:solidFill>
              <a:srgbClr val="5C9CC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17873B5C-68C0-1F42-9C2B-962BA51C2485}"/>
              </a:ext>
            </a:extLst>
          </p:cNvPr>
          <p:cNvSpPr txBox="1"/>
          <p:nvPr/>
        </p:nvSpPr>
        <p:spPr>
          <a:xfrm>
            <a:off x="4573873" y="3092183"/>
            <a:ext cx="1213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>
                <a:solidFill>
                  <a:schemeClr val="accent5"/>
                </a:solidFill>
                <a:latin typeface="Helvetica" pitchFamily="2" charset="0"/>
              </a:rPr>
              <a:t>Student continues to</a:t>
            </a:r>
          </a:p>
          <a:p>
            <a:r>
              <a:rPr lang="en-US" sz="1200" i="1">
                <a:solidFill>
                  <a:schemeClr val="accent5"/>
                </a:solidFill>
                <a:latin typeface="Helvetica" pitchFamily="2" charset="0"/>
              </a:rPr>
              <a:t>learn &amp; progress</a:t>
            </a:r>
          </a:p>
        </p:txBody>
      </p:sp>
      <p:sp>
        <p:nvSpPr>
          <p:cNvPr id="46" name="Can 45">
            <a:extLst>
              <a:ext uri="{FF2B5EF4-FFF2-40B4-BE49-F238E27FC236}">
                <a16:creationId xmlns:a16="http://schemas.microsoft.com/office/drawing/2014/main" id="{4FFB2938-7B22-F345-851C-8047CEAD06B6}"/>
              </a:ext>
            </a:extLst>
          </p:cNvPr>
          <p:cNvSpPr/>
          <p:nvPr/>
        </p:nvSpPr>
        <p:spPr>
          <a:xfrm>
            <a:off x="6392825" y="4650186"/>
            <a:ext cx="3255431" cy="1829569"/>
          </a:xfrm>
          <a:prstGeom prst="can">
            <a:avLst>
              <a:gd name="adj" fmla="val 26405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74320" rtlCol="0" anchor="ctr"/>
          <a:lstStyle/>
          <a:p>
            <a:pPr algn="ctr"/>
            <a:endParaRPr lang="en-US" sz="1100" i="1">
              <a:solidFill>
                <a:schemeClr val="bg1"/>
              </a:solidFill>
              <a:latin typeface="Helvetica" pitchFamily="2" charset="0"/>
            </a:endParaRPr>
          </a:p>
          <a:p>
            <a:pPr algn="ctr"/>
            <a:r>
              <a:rPr lang="en-US" sz="3200" i="1">
                <a:solidFill>
                  <a:schemeClr val="bg1"/>
                </a:solidFill>
                <a:latin typeface="Helvetica" pitchFamily="2" charset="0"/>
              </a:rPr>
              <a:t>Learning</a:t>
            </a:r>
          </a:p>
          <a:p>
            <a:pPr algn="ctr"/>
            <a:r>
              <a:rPr lang="en-US" sz="3200" i="1">
                <a:solidFill>
                  <a:schemeClr val="bg1"/>
                </a:solidFill>
                <a:latin typeface="Helvetica" pitchFamily="2" charset="0"/>
              </a:rPr>
              <a:t>Analytics</a:t>
            </a:r>
            <a:endParaRPr lang="en-US" sz="2400" i="1">
              <a:solidFill>
                <a:schemeClr val="bg1"/>
              </a:solidFill>
              <a:latin typeface="Helvetica" pitchFamily="2" charset="0"/>
            </a:endParaRPr>
          </a:p>
        </p:txBody>
      </p: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48D9F93C-1B5B-F746-9DD7-FED991EFD822}"/>
              </a:ext>
            </a:extLst>
          </p:cNvPr>
          <p:cNvCxnSpPr>
            <a:cxnSpLocks/>
            <a:stCxn id="46" idx="2"/>
          </p:cNvCxnSpPr>
          <p:nvPr/>
        </p:nvCxnSpPr>
        <p:spPr>
          <a:xfrm flipH="1">
            <a:off x="3362893" y="5564971"/>
            <a:ext cx="3029932" cy="7401"/>
          </a:xfrm>
          <a:prstGeom prst="straightConnector1">
            <a:avLst/>
          </a:prstGeom>
          <a:ln w="38100">
            <a:solidFill>
              <a:srgbClr val="5C9CC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Elbow Connector 155">
            <a:extLst>
              <a:ext uri="{FF2B5EF4-FFF2-40B4-BE49-F238E27FC236}">
                <a16:creationId xmlns:a16="http://schemas.microsoft.com/office/drawing/2014/main" id="{F050C772-59CB-B948-BD2A-32C3219F6CFB}"/>
              </a:ext>
            </a:extLst>
          </p:cNvPr>
          <p:cNvCxnSpPr>
            <a:cxnSpLocks/>
            <a:stCxn id="58" idx="1"/>
          </p:cNvCxnSpPr>
          <p:nvPr/>
        </p:nvCxnSpPr>
        <p:spPr>
          <a:xfrm rot="10800000">
            <a:off x="1517661" y="4543439"/>
            <a:ext cx="498791" cy="686083"/>
          </a:xfrm>
          <a:prstGeom prst="bentConnector3">
            <a:avLst>
              <a:gd name="adj1" fmla="val 50000"/>
            </a:avLst>
          </a:prstGeom>
          <a:ln w="38100">
            <a:solidFill>
              <a:srgbClr val="5C9CC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Elbow Connector 165">
            <a:extLst>
              <a:ext uri="{FF2B5EF4-FFF2-40B4-BE49-F238E27FC236}">
                <a16:creationId xmlns:a16="http://schemas.microsoft.com/office/drawing/2014/main" id="{948117C5-1972-C44B-AFDA-45394E94B285}"/>
              </a:ext>
            </a:extLst>
          </p:cNvPr>
          <p:cNvCxnSpPr>
            <a:cxnSpLocks/>
          </p:cNvCxnSpPr>
          <p:nvPr/>
        </p:nvCxnSpPr>
        <p:spPr>
          <a:xfrm flipV="1">
            <a:off x="3362893" y="4508160"/>
            <a:ext cx="719279" cy="700922"/>
          </a:xfrm>
          <a:prstGeom prst="bentConnector3">
            <a:avLst>
              <a:gd name="adj1" fmla="val 50000"/>
            </a:avLst>
          </a:prstGeom>
          <a:ln w="38100">
            <a:solidFill>
              <a:srgbClr val="5C9CC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77E4E85E-6DD2-4586-B2F8-6B7A40C9C5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6833" l="10000" r="90000">
                        <a14:foregroundMark x1="41125" y1="87333" x2="46250" y2="83833"/>
                        <a14:foregroundMark x1="46250" y1="83833" x2="52250" y2="83167"/>
                        <a14:foregroundMark x1="52250" y1="83167" x2="70250" y2="86333"/>
                        <a14:foregroundMark x1="70250" y1="86333" x2="65000" y2="83167"/>
                        <a14:foregroundMark x1="65000" y1="83167" x2="47625" y2="82000"/>
                        <a14:foregroundMark x1="47625" y1="82000" x2="43125" y2="86333"/>
                        <a14:foregroundMark x1="43125" y1="86333" x2="55375" y2="91167"/>
                        <a14:foregroundMark x1="55375" y1="91167" x2="64625" y2="90833"/>
                        <a14:foregroundMark x1="64625" y1="90833" x2="70250" y2="93167"/>
                        <a14:foregroundMark x1="70250" y1="93167" x2="61500" y2="96500"/>
                        <a14:foregroundMark x1="61500" y1="96500" x2="47750" y2="96667"/>
                        <a14:foregroundMark x1="47750" y1="96667" x2="42125" y2="98667"/>
                        <a14:foregroundMark x1="42125" y1="98667" x2="46625" y2="93333"/>
                        <a14:foregroundMark x1="46625" y1="93333" x2="57125" y2="91167"/>
                        <a14:foregroundMark x1="57125" y1="91167" x2="62500" y2="92167"/>
                        <a14:foregroundMark x1="62500" y1="92167" x2="67250" y2="96167"/>
                        <a14:foregroundMark x1="67250" y1="96167" x2="70875" y2="91167"/>
                        <a14:foregroundMark x1="70875" y1="91167" x2="70875" y2="88167"/>
                        <a14:foregroundMark x1="41250" y1="97333" x2="54125" y2="97667"/>
                        <a14:foregroundMark x1="54125" y1="97667" x2="68250" y2="96500"/>
                        <a14:foregroundMark x1="68250" y1="96500" x2="71250" y2="96833"/>
                      </a14:backgroundRemoval>
                    </a14:imgEffect>
                  </a14:imgLayer>
                </a14:imgProps>
              </a:ext>
            </a:extLst>
          </a:blip>
          <a:srcRect l="37268" t="36207" r="25402" b="-1"/>
          <a:stretch/>
        </p:blipFill>
        <p:spPr>
          <a:xfrm>
            <a:off x="2481730" y="1741780"/>
            <a:ext cx="1056631" cy="135423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1ACF318-C884-8744-AC83-9A8579EF74CC}"/>
              </a:ext>
            </a:extLst>
          </p:cNvPr>
          <p:cNvSpPr/>
          <p:nvPr/>
        </p:nvSpPr>
        <p:spPr>
          <a:xfrm>
            <a:off x="685342" y="2749926"/>
            <a:ext cx="1374340" cy="556348"/>
          </a:xfrm>
          <a:prstGeom prst="rect">
            <a:avLst/>
          </a:prstGeom>
          <a:solidFill>
            <a:srgbClr val="5C9CC3"/>
          </a:solidFill>
          <a:ln>
            <a:solidFill>
              <a:srgbClr val="1329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>
                <a:solidFill>
                  <a:schemeClr val="bg1"/>
                </a:solidFill>
                <a:latin typeface="Helvetica" pitchFamily="2" charset="0"/>
              </a:rPr>
              <a:t>Enact Intervention</a:t>
            </a: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6C1649C2-88A0-484F-9D42-D1FD9AB192A5}"/>
              </a:ext>
            </a:extLst>
          </p:cNvPr>
          <p:cNvGrpSpPr/>
          <p:nvPr/>
        </p:nvGrpSpPr>
        <p:grpSpPr>
          <a:xfrm>
            <a:off x="3592923" y="2017325"/>
            <a:ext cx="6303190" cy="1366126"/>
            <a:chOff x="3592923" y="2017325"/>
            <a:chExt cx="6303190" cy="1366126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1618C7D-333F-4741-8006-2A209AA8C0E1}"/>
                </a:ext>
              </a:extLst>
            </p:cNvPr>
            <p:cNvSpPr txBox="1"/>
            <p:nvPr/>
          </p:nvSpPr>
          <p:spPr>
            <a:xfrm>
              <a:off x="5335857" y="2017325"/>
              <a:ext cx="43123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solidFill>
                    <a:schemeClr val="accent5"/>
                  </a:solidFill>
                  <a:latin typeface="Helvetica" pitchFamily="2" charset="0"/>
                </a:rPr>
                <a:t>Student engages in learning using course resources</a:t>
              </a:r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8D88C91F-95D1-4C90-859D-D49E02F5FA7A}"/>
                </a:ext>
              </a:extLst>
            </p:cNvPr>
            <p:cNvGrpSpPr/>
            <p:nvPr/>
          </p:nvGrpSpPr>
          <p:grpSpPr>
            <a:xfrm>
              <a:off x="3592923" y="2358230"/>
              <a:ext cx="6303190" cy="1025221"/>
              <a:chOff x="3592923" y="2358230"/>
              <a:chExt cx="6303190" cy="1025221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F86E5309-22A4-4145-AA4A-F9291E1D4C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541" b="22360"/>
              <a:stretch/>
            </p:blipFill>
            <p:spPr>
              <a:xfrm>
                <a:off x="7908678" y="2698594"/>
                <a:ext cx="1079506" cy="60560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BAB4FE1-49C4-E643-B40F-08317E2C8B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664"/>
              <a:stretch/>
            </p:blipFill>
            <p:spPr>
              <a:xfrm>
                <a:off x="5847714" y="2538193"/>
                <a:ext cx="782885" cy="845258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79655B12-F019-B14E-95B7-5C99217B56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17742" y="2705673"/>
                <a:ext cx="957967" cy="581167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975413AA-74B8-44BA-938F-11110A87F64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7832" t="7966" r="9271" b="9335"/>
              <a:stretch/>
            </p:blipFill>
            <p:spPr>
              <a:xfrm>
                <a:off x="9192752" y="2643944"/>
                <a:ext cx="703361" cy="701680"/>
              </a:xfrm>
              <a:prstGeom prst="roundRect">
                <a:avLst/>
              </a:prstGeom>
              <a:ln>
                <a:solidFill>
                  <a:srgbClr val="1DA4A4"/>
                </a:solidFill>
              </a:ln>
            </p:spPr>
          </p:pic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E8CFEAB2-F8F0-494E-A7CB-945C6A4A2B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57260" y="2366291"/>
                <a:ext cx="0" cy="205008"/>
              </a:xfrm>
              <a:prstGeom prst="straightConnector1">
                <a:avLst/>
              </a:prstGeom>
              <a:ln w="38100">
                <a:solidFill>
                  <a:srgbClr val="5C9CC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70BB7B42-68AB-4E43-8144-E2D33133A35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92923" y="2358230"/>
                <a:ext cx="5980212" cy="7401"/>
              </a:xfrm>
              <a:prstGeom prst="straightConnector1">
                <a:avLst/>
              </a:prstGeom>
              <a:ln w="38100">
                <a:solidFill>
                  <a:srgbClr val="5C9CC3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548079CD-3488-435D-A1E4-90CEFD60BE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72845" y="2360221"/>
                <a:ext cx="0" cy="205008"/>
              </a:xfrm>
              <a:prstGeom prst="straightConnector1">
                <a:avLst/>
              </a:prstGeom>
              <a:ln w="38100">
                <a:solidFill>
                  <a:srgbClr val="5C9CC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5408736F-D9DE-4BDA-918A-8187745DE1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11195" y="2372641"/>
                <a:ext cx="0" cy="205008"/>
              </a:xfrm>
              <a:prstGeom prst="straightConnector1">
                <a:avLst/>
              </a:prstGeom>
              <a:ln w="38100">
                <a:solidFill>
                  <a:srgbClr val="5C9CC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C2BD0A97-F1B2-4DAE-9881-8C896211AC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39156" y="2366291"/>
                <a:ext cx="0" cy="205008"/>
              </a:xfrm>
              <a:prstGeom prst="straightConnector1">
                <a:avLst/>
              </a:prstGeom>
              <a:ln w="38100">
                <a:solidFill>
                  <a:srgbClr val="5C9CC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290F5566-87FD-46EB-BD1D-4C7291F0F684}"/>
              </a:ext>
            </a:extLst>
          </p:cNvPr>
          <p:cNvGrpSpPr/>
          <p:nvPr/>
        </p:nvGrpSpPr>
        <p:grpSpPr>
          <a:xfrm>
            <a:off x="6206431" y="3403042"/>
            <a:ext cx="5355951" cy="1623113"/>
            <a:chOff x="6206431" y="3403042"/>
            <a:chExt cx="5355951" cy="1623113"/>
          </a:xfrm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C33DAB7B-3AB3-4856-8866-11C4E6C32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4115" t="27337" r="10135"/>
            <a:stretch/>
          </p:blipFill>
          <p:spPr>
            <a:xfrm>
              <a:off x="10181819" y="3826051"/>
              <a:ext cx="784292" cy="824135"/>
            </a:xfrm>
            <a:prstGeom prst="rect">
              <a:avLst/>
            </a:prstGeom>
          </p:spPr>
        </p:pic>
        <p:pic>
          <p:nvPicPr>
            <p:cNvPr id="78" name="Picture 10" descr="Splunk-Logo - Futurum">
              <a:extLst>
                <a:ext uri="{FF2B5EF4-FFF2-40B4-BE49-F238E27FC236}">
                  <a16:creationId xmlns:a16="http://schemas.microsoft.com/office/drawing/2014/main" id="{F61E7361-666D-4385-8784-FDC299D5113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34" b="23035"/>
            <a:stretch/>
          </p:blipFill>
          <p:spPr bwMode="auto">
            <a:xfrm>
              <a:off x="10071236" y="4664332"/>
              <a:ext cx="1244242" cy="361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5653B7F8-D84B-4879-BD79-ACB81E83483C}"/>
                </a:ext>
              </a:extLst>
            </p:cNvPr>
            <p:cNvGrpSpPr/>
            <p:nvPr/>
          </p:nvGrpSpPr>
          <p:grpSpPr>
            <a:xfrm>
              <a:off x="6206431" y="3403042"/>
              <a:ext cx="5355951" cy="684850"/>
              <a:chOff x="6206431" y="3403042"/>
              <a:chExt cx="5355951" cy="684850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AE098B3F-2274-46F8-BB98-9D37774D1E1A}"/>
                  </a:ext>
                </a:extLst>
              </p:cNvPr>
              <p:cNvGrpSpPr/>
              <p:nvPr/>
            </p:nvGrpSpPr>
            <p:grpSpPr>
              <a:xfrm>
                <a:off x="6206431" y="3403042"/>
                <a:ext cx="5355951" cy="684850"/>
                <a:chOff x="6206431" y="3403042"/>
                <a:chExt cx="5355951" cy="684850"/>
              </a:xfrm>
            </p:grpSpPr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FF454A38-8C7B-3341-BEE4-18365805FD5A}"/>
                    </a:ext>
                  </a:extLst>
                </p:cNvPr>
                <p:cNvSpPr txBox="1"/>
                <p:nvPr/>
              </p:nvSpPr>
              <p:spPr>
                <a:xfrm>
                  <a:off x="6642308" y="3780115"/>
                  <a:ext cx="383871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i="1">
                      <a:solidFill>
                        <a:schemeClr val="accent5"/>
                      </a:solidFill>
                      <a:latin typeface="Helvetica" pitchFamily="2" charset="0"/>
                    </a:rPr>
                    <a:t>Technologies log traces of engagement to </a:t>
                  </a:r>
                </a:p>
              </p:txBody>
            </p:sp>
            <p:cxnSp>
              <p:nvCxnSpPr>
                <p:cNvPr id="82" name="Elbow Connector 81">
                  <a:extLst>
                    <a:ext uri="{FF2B5EF4-FFF2-40B4-BE49-F238E27FC236}">
                      <a16:creationId xmlns:a16="http://schemas.microsoft.com/office/drawing/2014/main" id="{A682F8B2-4AC6-AF42-A076-34D0C6E8BD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10434099" y="3403042"/>
                  <a:ext cx="1128283" cy="222535"/>
                </a:xfrm>
                <a:prstGeom prst="bentConnector3">
                  <a:avLst>
                    <a:gd name="adj1" fmla="val -1707"/>
                  </a:avLst>
                </a:prstGeom>
                <a:ln w="38100">
                  <a:solidFill>
                    <a:srgbClr val="5C9CC3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Elbow Connector 96">
                  <a:extLst>
                    <a:ext uri="{FF2B5EF4-FFF2-40B4-BE49-F238E27FC236}">
                      <a16:creationId xmlns:a16="http://schemas.microsoft.com/office/drawing/2014/main" id="{C88C6D20-B1BE-4742-92D8-6D9C976FE3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8250553" y="1490792"/>
                  <a:ext cx="263248" cy="4351491"/>
                </a:xfrm>
                <a:prstGeom prst="bentConnector3">
                  <a:avLst>
                    <a:gd name="adj1" fmla="val 65324"/>
                  </a:avLst>
                </a:prstGeom>
                <a:ln w="38100">
                  <a:solidFill>
                    <a:srgbClr val="5C9CC3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Arrow Connector 105">
                  <a:extLst>
                    <a:ext uri="{FF2B5EF4-FFF2-40B4-BE49-F238E27FC236}">
                      <a16:creationId xmlns:a16="http://schemas.microsoft.com/office/drawing/2014/main" id="{0DCF89C5-F76C-2E43-892A-C1F5FA7BC1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544432" y="3451665"/>
                  <a:ext cx="0" cy="166496"/>
                </a:xfrm>
                <a:prstGeom prst="straightConnector1">
                  <a:avLst/>
                </a:prstGeom>
                <a:ln w="38100">
                  <a:solidFill>
                    <a:srgbClr val="5C9CC3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Arrow Connector 67">
                  <a:extLst>
                    <a:ext uri="{FF2B5EF4-FFF2-40B4-BE49-F238E27FC236}">
                      <a16:creationId xmlns:a16="http://schemas.microsoft.com/office/drawing/2014/main" id="{C578E595-764E-4506-A04E-B26591AE63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96725" y="3465279"/>
                  <a:ext cx="0" cy="166496"/>
                </a:xfrm>
                <a:prstGeom prst="straightConnector1">
                  <a:avLst/>
                </a:prstGeom>
                <a:ln w="38100">
                  <a:solidFill>
                    <a:srgbClr val="5C9CC3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Arrow Connector 69">
                  <a:extLst>
                    <a:ext uri="{FF2B5EF4-FFF2-40B4-BE49-F238E27FC236}">
                      <a16:creationId xmlns:a16="http://schemas.microsoft.com/office/drawing/2014/main" id="{9BA5B3B0-DBF2-4177-8751-FC1757CA94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48431" y="3448231"/>
                  <a:ext cx="0" cy="177346"/>
                </a:xfrm>
                <a:prstGeom prst="straightConnector1">
                  <a:avLst/>
                </a:prstGeom>
                <a:ln w="38100">
                  <a:solidFill>
                    <a:srgbClr val="5C9CC3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5" name="Straight Arrow Connector 94">
                <a:extLst>
                  <a:ext uri="{FF2B5EF4-FFF2-40B4-BE49-F238E27FC236}">
                    <a16:creationId xmlns:a16="http://schemas.microsoft.com/office/drawing/2014/main" id="{F66E69C0-4D87-462B-BE37-55A5AB5F6E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57923" y="3451665"/>
                <a:ext cx="0" cy="166496"/>
              </a:xfrm>
              <a:prstGeom prst="straightConnector1">
                <a:avLst/>
              </a:prstGeom>
              <a:ln w="38100">
                <a:solidFill>
                  <a:srgbClr val="5C9CC3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45B2429C-BC14-4795-BD33-B5CA0FC7A85D}"/>
              </a:ext>
            </a:extLst>
          </p:cNvPr>
          <p:cNvGrpSpPr/>
          <p:nvPr/>
        </p:nvGrpSpPr>
        <p:grpSpPr>
          <a:xfrm>
            <a:off x="9546940" y="2349653"/>
            <a:ext cx="1465870" cy="993411"/>
            <a:chOff x="9546940" y="2349653"/>
            <a:chExt cx="1465870" cy="993411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7D064EE7-3375-4EFE-BF3D-085A409175AE}"/>
                </a:ext>
              </a:extLst>
            </p:cNvPr>
            <p:cNvGrpSpPr/>
            <p:nvPr/>
          </p:nvGrpSpPr>
          <p:grpSpPr>
            <a:xfrm>
              <a:off x="10170807" y="2366291"/>
              <a:ext cx="842003" cy="976773"/>
              <a:chOff x="10170807" y="2366291"/>
              <a:chExt cx="842003" cy="976773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864CD770-8CF1-4E2B-8AA2-1108F81D75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l="91270" t="21102" r="-14" b="61950"/>
              <a:stretch/>
            </p:blipFill>
            <p:spPr>
              <a:xfrm>
                <a:off x="10170807" y="2630554"/>
                <a:ext cx="842003" cy="712510"/>
              </a:xfrm>
              <a:prstGeom prst="rect">
                <a:avLst/>
              </a:prstGeom>
            </p:spPr>
          </p:pic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id="{D8837393-071F-4FC7-9FE8-256CF6B8A0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07811" y="2366291"/>
                <a:ext cx="0" cy="205008"/>
              </a:xfrm>
              <a:prstGeom prst="straightConnector1">
                <a:avLst/>
              </a:prstGeom>
              <a:ln w="38100">
                <a:solidFill>
                  <a:srgbClr val="5C9CC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3BDC0BC6-F807-4C03-95FB-B01560A6E9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46940" y="2349653"/>
              <a:ext cx="1078990" cy="7907"/>
            </a:xfrm>
            <a:prstGeom prst="straightConnector1">
              <a:avLst/>
            </a:prstGeom>
            <a:ln w="38100">
              <a:solidFill>
                <a:srgbClr val="5C9CC3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C78CC0A9-053C-4EC0-AFDA-8D169C7A060F}"/>
              </a:ext>
            </a:extLst>
          </p:cNvPr>
          <p:cNvGrpSpPr/>
          <p:nvPr/>
        </p:nvGrpSpPr>
        <p:grpSpPr>
          <a:xfrm>
            <a:off x="10601461" y="2333367"/>
            <a:ext cx="1320539" cy="1031574"/>
            <a:chOff x="10601461" y="2333367"/>
            <a:chExt cx="1320539" cy="1031574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2D4B48CC-678A-9E46-9784-58823703B9C5}"/>
                </a:ext>
              </a:extLst>
            </p:cNvPr>
            <p:cNvCxnSpPr>
              <a:cxnSpLocks/>
            </p:cNvCxnSpPr>
            <p:nvPr/>
          </p:nvCxnSpPr>
          <p:spPr>
            <a:xfrm>
              <a:off x="11562382" y="2333367"/>
              <a:ext cx="0" cy="205008"/>
            </a:xfrm>
            <a:prstGeom prst="straightConnector1">
              <a:avLst/>
            </a:prstGeom>
            <a:ln w="38100">
              <a:solidFill>
                <a:srgbClr val="5C9CC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3AB79D45-25CC-4962-A168-2DC269EB7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/>
            <a:stretch/>
          </p:blipFill>
          <p:spPr>
            <a:xfrm>
              <a:off x="11202764" y="2641556"/>
              <a:ext cx="719236" cy="723385"/>
            </a:xfrm>
            <a:prstGeom prst="rect">
              <a:avLst/>
            </a:prstGeom>
          </p:spPr>
        </p:pic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3FBF133D-ECB5-4F51-82B4-71E498AC6E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01461" y="2340140"/>
              <a:ext cx="980931" cy="6799"/>
            </a:xfrm>
            <a:prstGeom prst="straightConnector1">
              <a:avLst/>
            </a:prstGeom>
            <a:ln w="38100">
              <a:solidFill>
                <a:srgbClr val="5C9CC3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6" descr="Green Thumbs Up Png Black And White Stock - Thumbs Up Icon Circle ...">
            <a:extLst>
              <a:ext uri="{FF2B5EF4-FFF2-40B4-BE49-F238E27FC236}">
                <a16:creationId xmlns:a16="http://schemas.microsoft.com/office/drawing/2014/main" id="{339EBD7F-B39E-878F-2EC8-EFC77428D3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5" t="5737" r="13219" b="5861"/>
          <a:stretch/>
        </p:blipFill>
        <p:spPr bwMode="auto">
          <a:xfrm>
            <a:off x="4138259" y="4200680"/>
            <a:ext cx="739600" cy="6858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Flag in a circle | Free Icon">
            <a:extLst>
              <a:ext uri="{FF2B5EF4-FFF2-40B4-BE49-F238E27FC236}">
                <a16:creationId xmlns:a16="http://schemas.microsoft.com/office/drawing/2014/main" id="{B7E21BC3-088D-5AE6-AAAB-DA8B23E76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duotone>
              <a:srgbClr val="DF5327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74" y="4172821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527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6" grpId="0" animBg="1"/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F7D45-48FE-4CDE-A57D-B1D8B2D48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Biology 101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95B4A7-6385-4188-A1B9-79C100BA2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686" y="1395168"/>
            <a:ext cx="11210179" cy="5161174"/>
          </a:xfrm>
        </p:spPr>
        <p:txBody>
          <a:bodyPr>
            <a:normAutofit lnSpcReduction="10000"/>
          </a:bodyPr>
          <a:lstStyle/>
          <a:p>
            <a:pPr>
              <a:spcBef>
                <a:spcPts val="1200"/>
              </a:spcBef>
            </a:pPr>
            <a:r>
              <a:rPr lang="en-US" sz="2400" b="1" dirty="0"/>
              <a:t>Content:   </a:t>
            </a:r>
            <a:r>
              <a:rPr lang="en-US" sz="2400" dirty="0"/>
              <a:t>Introduction to Biology for both majors and non-majors</a:t>
            </a:r>
          </a:p>
          <a:p>
            <a:pPr>
              <a:spcBef>
                <a:spcPts val="1200"/>
              </a:spcBef>
            </a:pPr>
            <a:r>
              <a:rPr lang="en-US" sz="2400" b="1" dirty="0"/>
              <a:t>Format:   </a:t>
            </a:r>
            <a:r>
              <a:rPr lang="en-US" sz="2400" dirty="0"/>
              <a:t>High enrollment, blended class format</a:t>
            </a:r>
          </a:p>
          <a:p>
            <a:pPr>
              <a:spcBef>
                <a:spcPts val="1200"/>
              </a:spcBef>
            </a:pPr>
            <a:r>
              <a:rPr lang="en-US" sz="2400" b="1" dirty="0"/>
              <a:t>Pedagogy:   </a:t>
            </a:r>
            <a:r>
              <a:rPr lang="en-US" sz="2400" dirty="0"/>
              <a:t>Active learning, flipped classroom</a:t>
            </a:r>
          </a:p>
          <a:p>
            <a:pPr>
              <a:spcBef>
                <a:spcPts val="1200"/>
              </a:spcBef>
            </a:pPr>
            <a:r>
              <a:rPr lang="en-US" sz="2400" b="1" dirty="0"/>
              <a:t>Coursework:   </a:t>
            </a:r>
            <a:r>
              <a:rPr lang="en-US" sz="2400" dirty="0"/>
              <a:t>2 topics weekly, guided reading questions, homework</a:t>
            </a:r>
            <a:endParaRPr lang="en-US" sz="2400" b="1" dirty="0"/>
          </a:p>
          <a:p>
            <a:pPr>
              <a:spcBef>
                <a:spcPts val="1200"/>
              </a:spcBef>
            </a:pPr>
            <a:r>
              <a:rPr lang="en-US" sz="2400" b="1" dirty="0"/>
              <a:t>Assessment:   </a:t>
            </a:r>
            <a:r>
              <a:rPr lang="en-US" sz="2400" dirty="0"/>
              <a:t>7 online quizzes, 3 unit exams &amp; a cumulative final</a:t>
            </a:r>
          </a:p>
          <a:p>
            <a:pPr>
              <a:spcBef>
                <a:spcPts val="1200"/>
              </a:spcBef>
            </a:pPr>
            <a:r>
              <a:rPr lang="en-US" sz="2400" b="1" dirty="0"/>
              <a:t>Students: </a:t>
            </a:r>
            <a:r>
              <a:rPr lang="en-US" sz="2400" dirty="0"/>
              <a:t>21 sections, 9 semesters (SP19 – SP23) </a:t>
            </a:r>
          </a:p>
          <a:p>
            <a:pPr lvl="1" indent="0">
              <a:spcBef>
                <a:spcPts val="1200"/>
              </a:spcBef>
              <a:buNone/>
            </a:pPr>
            <a:r>
              <a:rPr lang="en-US" sz="2400" dirty="0">
                <a:latin typeface="Helvetica" pitchFamily="2" charset="0"/>
              </a:rPr>
              <a:t>3,440 Participants </a:t>
            </a:r>
          </a:p>
          <a:p>
            <a:pPr marL="1028700" lvl="1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Helvetica" pitchFamily="2" charset="0"/>
              </a:rPr>
              <a:t>75% First-year students</a:t>
            </a:r>
          </a:p>
          <a:p>
            <a:pPr marL="1028700" lvl="1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Helvetica" pitchFamily="2" charset="0"/>
              </a:rPr>
              <a:t>69% Female</a:t>
            </a:r>
          </a:p>
          <a:p>
            <a:pPr marL="1028700" lvl="1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Helvetica" pitchFamily="2" charset="0"/>
              </a:rPr>
              <a:t>25% Under-represented in STEM </a:t>
            </a:r>
          </a:p>
          <a:p>
            <a:pPr marL="1028700" lvl="1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Helvetica" pitchFamily="2" charset="0"/>
              </a:rPr>
              <a:t>24% First-generation college students</a:t>
            </a:r>
          </a:p>
          <a:p>
            <a:pPr marL="1028700" lvl="1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Helvetica" pitchFamily="2" charset="0"/>
              </a:rPr>
              <a:t>23% Biology majors</a:t>
            </a:r>
          </a:p>
          <a:p>
            <a:pPr marL="1028700" lvl="1" indent="-342900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75004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3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3064;p257">
            <a:extLst>
              <a:ext uri="{FF2B5EF4-FFF2-40B4-BE49-F238E27FC236}">
                <a16:creationId xmlns:a16="http://schemas.microsoft.com/office/drawing/2014/main" id="{61BB99A6-1235-4625-93D8-CAB86C3E7CE4}"/>
              </a:ext>
            </a:extLst>
          </p:cNvPr>
          <p:cNvSpPr/>
          <p:nvPr/>
        </p:nvSpPr>
        <p:spPr>
          <a:xfrm>
            <a:off x="780443" y="2193489"/>
            <a:ext cx="9283800" cy="1333800"/>
          </a:xfrm>
          <a:prstGeom prst="trapezoid">
            <a:avLst>
              <a:gd name="adj" fmla="val 312471"/>
            </a:avLst>
          </a:prstGeom>
          <a:solidFill>
            <a:srgbClr val="4472C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B15A6D-560A-44BE-A351-ECDBC8F9F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Georgia"/>
              </a:rPr>
              <a:t>Learning Cycle </a:t>
            </a:r>
            <a:endParaRPr lang="en-US" sz="3100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BB2DF12-C76B-448E-A780-B0136ABCC67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96913" y="1395167"/>
          <a:ext cx="10656887" cy="10935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Arrow: Chevron 5">
            <a:extLst>
              <a:ext uri="{FF2B5EF4-FFF2-40B4-BE49-F238E27FC236}">
                <a16:creationId xmlns:a16="http://schemas.microsoft.com/office/drawing/2014/main" id="{CA4EFEEA-F83A-4C79-981E-D87AE4E2578E}"/>
              </a:ext>
            </a:extLst>
          </p:cNvPr>
          <p:cNvSpPr/>
          <p:nvPr/>
        </p:nvSpPr>
        <p:spPr>
          <a:xfrm>
            <a:off x="609600" y="3369246"/>
            <a:ext cx="10979150" cy="2707704"/>
          </a:xfrm>
          <a:prstGeom prst="chevron">
            <a:avLst>
              <a:gd name="adj" fmla="val 33349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B578AEB-A579-4DDD-A629-1658428EAAC8}"/>
              </a:ext>
            </a:extLst>
          </p:cNvPr>
          <p:cNvGrpSpPr/>
          <p:nvPr/>
        </p:nvGrpSpPr>
        <p:grpSpPr>
          <a:xfrm>
            <a:off x="4724061" y="3369246"/>
            <a:ext cx="861511" cy="2707704"/>
            <a:chOff x="10349802" y="3369246"/>
            <a:chExt cx="1003997" cy="2000158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1EA6679-DD81-4AB5-B8BF-2DE89BE3275A}"/>
                </a:ext>
              </a:extLst>
            </p:cNvPr>
            <p:cNvCxnSpPr/>
            <p:nvPr/>
          </p:nvCxnSpPr>
          <p:spPr>
            <a:xfrm>
              <a:off x="10349802" y="3369246"/>
              <a:ext cx="1003997" cy="100007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77D7571-A2C2-407F-B9CA-6E08296205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49802" y="4369325"/>
              <a:ext cx="1003997" cy="100007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88A9B59-568C-4381-97E8-8ADD025DE068}"/>
              </a:ext>
            </a:extLst>
          </p:cNvPr>
          <p:cNvGrpSpPr/>
          <p:nvPr/>
        </p:nvGrpSpPr>
        <p:grpSpPr>
          <a:xfrm>
            <a:off x="7590489" y="3369245"/>
            <a:ext cx="734966" cy="2707705"/>
            <a:chOff x="10349802" y="3369246"/>
            <a:chExt cx="1003997" cy="2000158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AC92614-E55A-484D-83FE-3871447D4F38}"/>
                </a:ext>
              </a:extLst>
            </p:cNvPr>
            <p:cNvCxnSpPr/>
            <p:nvPr/>
          </p:nvCxnSpPr>
          <p:spPr>
            <a:xfrm>
              <a:off x="10349802" y="3369246"/>
              <a:ext cx="1003997" cy="100007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2D63DA0-6823-4F6D-85D4-E9A8184699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49802" y="4369325"/>
              <a:ext cx="1003997" cy="100007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135727A-4C4C-423E-AB4C-0297B1BC2CC7}"/>
              </a:ext>
            </a:extLst>
          </p:cNvPr>
          <p:cNvSpPr txBox="1"/>
          <p:nvPr/>
        </p:nvSpPr>
        <p:spPr>
          <a:xfrm>
            <a:off x="2576564" y="3369246"/>
            <a:ext cx="1708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Before Class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169631-6E73-4BBA-9BBA-299EB71C2D2F}"/>
              </a:ext>
            </a:extLst>
          </p:cNvPr>
          <p:cNvSpPr txBox="1"/>
          <p:nvPr/>
        </p:nvSpPr>
        <p:spPr>
          <a:xfrm>
            <a:off x="5623050" y="3388442"/>
            <a:ext cx="1708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During Class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24490B-75A4-47A6-B39D-445426EB2B84}"/>
              </a:ext>
            </a:extLst>
          </p:cNvPr>
          <p:cNvSpPr txBox="1"/>
          <p:nvPr/>
        </p:nvSpPr>
        <p:spPr>
          <a:xfrm>
            <a:off x="8991181" y="3369246"/>
            <a:ext cx="1708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After Class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4E385A7-FA50-4991-A948-459747D029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6385" y="4710418"/>
            <a:ext cx="1306555" cy="120944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4BA4B22-1F96-4315-AD82-7D1D53150F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83711" y="3764625"/>
            <a:ext cx="701302" cy="70868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99F1291-42F3-4FE3-A6CD-540F894A9D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75443" y="4247501"/>
            <a:ext cx="1306556" cy="1210098"/>
          </a:xfrm>
          <a:prstGeom prst="rect">
            <a:avLst/>
          </a:prstGeom>
        </p:spPr>
      </p:pic>
      <p:pic>
        <p:nvPicPr>
          <p:cNvPr id="37" name="Picture 2" descr="Image result for Sakai logo">
            <a:extLst>
              <a:ext uri="{FF2B5EF4-FFF2-40B4-BE49-F238E27FC236}">
                <a16:creationId xmlns:a16="http://schemas.microsoft.com/office/drawing/2014/main" id="{F58FCC5D-D734-4D96-B396-EDCBB960A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013" y="3785847"/>
            <a:ext cx="1080268" cy="615751"/>
          </a:xfrm>
          <a:prstGeom prst="roundRect">
            <a:avLst>
              <a:gd name="adj" fmla="val 39286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271BDDA-322D-47B2-B266-1EC30DCC1AA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28047" y="3853754"/>
            <a:ext cx="820150" cy="793694"/>
          </a:xfrm>
          <a:prstGeom prst="rect">
            <a:avLst/>
          </a:prstGeom>
        </p:spPr>
      </p:pic>
      <p:pic>
        <p:nvPicPr>
          <p:cNvPr id="1025" name="Picture 1024">
            <a:extLst>
              <a:ext uri="{FF2B5EF4-FFF2-40B4-BE49-F238E27FC236}">
                <a16:creationId xmlns:a16="http://schemas.microsoft.com/office/drawing/2014/main" id="{748B4613-8766-4A75-A304-A5B9D8633CA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034239">
            <a:off x="7029725" y="4278653"/>
            <a:ext cx="563593" cy="982675"/>
          </a:xfrm>
          <a:prstGeom prst="rect">
            <a:avLst/>
          </a:prstGeom>
        </p:spPr>
      </p:pic>
      <p:pic>
        <p:nvPicPr>
          <p:cNvPr id="23" name="Google Shape;3105;p257">
            <a:extLst>
              <a:ext uri="{FF2B5EF4-FFF2-40B4-BE49-F238E27FC236}">
                <a16:creationId xmlns:a16="http://schemas.microsoft.com/office/drawing/2014/main" id="{3D696C58-E1E7-4F0A-A848-5619F38EE4BE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697220" y="3853087"/>
            <a:ext cx="1018395" cy="922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107;p257">
            <a:extLst>
              <a:ext uri="{FF2B5EF4-FFF2-40B4-BE49-F238E27FC236}">
                <a16:creationId xmlns:a16="http://schemas.microsoft.com/office/drawing/2014/main" id="{FC3BC437-8EF1-42BE-A4EB-A27F67EF9B7B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718223" y="4385997"/>
            <a:ext cx="609871" cy="628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3108;p257">
            <a:extLst>
              <a:ext uri="{FF2B5EF4-FFF2-40B4-BE49-F238E27FC236}">
                <a16:creationId xmlns:a16="http://schemas.microsoft.com/office/drawing/2014/main" id="{5719AD96-09C7-4804-BA2A-1DBC1BEE5A4F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9967016" y="5115031"/>
            <a:ext cx="616678" cy="640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3109;p257">
            <a:extLst>
              <a:ext uri="{FF2B5EF4-FFF2-40B4-BE49-F238E27FC236}">
                <a16:creationId xmlns:a16="http://schemas.microsoft.com/office/drawing/2014/main" id="{9E5F7A57-3EB9-4D35-B51D-7145D2CEC676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8603853" y="3858834"/>
            <a:ext cx="885476" cy="890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1061643-60F3-40F5-B5DC-FE5CB0A39456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7832" t="7966" r="9271" b="9335"/>
          <a:stretch/>
        </p:blipFill>
        <p:spPr>
          <a:xfrm>
            <a:off x="2871886" y="4816097"/>
            <a:ext cx="1014998" cy="1012572"/>
          </a:xfrm>
          <a:prstGeom prst="round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B181AF4-9020-4EC7-9E13-CA50BB769CB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419966" y="4819676"/>
            <a:ext cx="1335140" cy="123149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7BA06A2-61F6-E3F7-A80A-0E1553CA5CE2}"/>
              </a:ext>
            </a:extLst>
          </p:cNvPr>
          <p:cNvGrpSpPr/>
          <p:nvPr/>
        </p:nvGrpSpPr>
        <p:grpSpPr>
          <a:xfrm>
            <a:off x="5562375" y="5044119"/>
            <a:ext cx="991023" cy="830534"/>
            <a:chOff x="5562375" y="5044119"/>
            <a:chExt cx="991023" cy="830534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0569C42D-D815-4CF3-9B28-2905C6CD0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562375" y="5044119"/>
              <a:ext cx="991023" cy="830534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4E7C2A5-D1FB-7430-5B35-DDA133FE2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5732782" y="5134871"/>
              <a:ext cx="645456" cy="6454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978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CF38C-D203-4EF2-39AA-8DE54480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Event Log Data Preparation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A165F98-137C-7FA7-F76B-BBEF6A5CC36E}"/>
              </a:ext>
            </a:extLst>
          </p:cNvPr>
          <p:cNvGrpSpPr/>
          <p:nvPr/>
        </p:nvGrpSpPr>
        <p:grpSpPr>
          <a:xfrm>
            <a:off x="953861" y="1564714"/>
            <a:ext cx="4700588" cy="2245560"/>
            <a:chOff x="696686" y="1564714"/>
            <a:chExt cx="4700588" cy="224556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2CCEF11-484E-4B61-13DD-7E2A56AB0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96686" y="1934046"/>
              <a:ext cx="4700588" cy="187622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BF25F03-AD95-ECC9-BDD2-BBEC9826910E}"/>
                </a:ext>
              </a:extLst>
            </p:cNvPr>
            <p:cNvSpPr txBox="1"/>
            <p:nvPr/>
          </p:nvSpPr>
          <p:spPr>
            <a:xfrm>
              <a:off x="696686" y="1564714"/>
              <a:ext cx="2122714" cy="369332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en-US"/>
                <a:t>Sakai LMS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488BCF8-5BD3-BC45-82A9-4F94E6936659}"/>
              </a:ext>
            </a:extLst>
          </p:cNvPr>
          <p:cNvGrpSpPr/>
          <p:nvPr/>
        </p:nvGrpSpPr>
        <p:grpSpPr>
          <a:xfrm>
            <a:off x="6558436" y="1515364"/>
            <a:ext cx="3113723" cy="1709242"/>
            <a:chOff x="5656996" y="1439572"/>
            <a:chExt cx="3113723" cy="170924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A05A639-FB9F-8646-73D0-7DD4F8E77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5656996" y="1805771"/>
              <a:ext cx="3113723" cy="134304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54CC1AF-5B8D-2C50-514F-BAE2C02366D7}"/>
                </a:ext>
              </a:extLst>
            </p:cNvPr>
            <p:cNvSpPr txBox="1"/>
            <p:nvPr/>
          </p:nvSpPr>
          <p:spPr>
            <a:xfrm>
              <a:off x="5656996" y="1439572"/>
              <a:ext cx="2938982" cy="369332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en-US"/>
                <a:t>Pearson Mastering Biology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D16C01C-CF4C-4F19-7BCE-40A33BA27E32}"/>
              </a:ext>
            </a:extLst>
          </p:cNvPr>
          <p:cNvGrpSpPr/>
          <p:nvPr/>
        </p:nvGrpSpPr>
        <p:grpSpPr>
          <a:xfrm>
            <a:off x="7248523" y="3999844"/>
            <a:ext cx="2938982" cy="1039020"/>
            <a:chOff x="8553448" y="3294133"/>
            <a:chExt cx="2938982" cy="103902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B69EF17-F80D-CC2C-1E48-E7C3067EB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8553449" y="3658129"/>
              <a:ext cx="2800350" cy="6750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FBFFB0A-3D7C-CC1E-680F-18718DB50474}"/>
                </a:ext>
              </a:extLst>
            </p:cNvPr>
            <p:cNvSpPr txBox="1"/>
            <p:nvPr/>
          </p:nvSpPr>
          <p:spPr>
            <a:xfrm>
              <a:off x="8553448" y="3294133"/>
              <a:ext cx="2938982" cy="369332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en-US"/>
                <a:t>Pearson Learning </a:t>
              </a:r>
              <a:r>
                <a:rPr lang="en-US" err="1"/>
                <a:t>Catalytics</a:t>
              </a:r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284AED1-FB1D-09CF-1520-9ECC1BB05B7B}"/>
              </a:ext>
            </a:extLst>
          </p:cNvPr>
          <p:cNvGrpSpPr/>
          <p:nvPr/>
        </p:nvGrpSpPr>
        <p:grpSpPr>
          <a:xfrm>
            <a:off x="2162175" y="4519354"/>
            <a:ext cx="3933825" cy="1177469"/>
            <a:chOff x="3348037" y="4160086"/>
            <a:chExt cx="3933825" cy="117746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B2D782A-E678-25FA-6A1A-E1C23AA83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3348037" y="4529418"/>
              <a:ext cx="3933825" cy="80813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99B10B6-DF57-9BD4-EB33-451489B6565E}"/>
                </a:ext>
              </a:extLst>
            </p:cNvPr>
            <p:cNvSpPr txBox="1"/>
            <p:nvPr/>
          </p:nvSpPr>
          <p:spPr>
            <a:xfrm>
              <a:off x="3348037" y="4160086"/>
              <a:ext cx="2938982" cy="369332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en-US" err="1"/>
                <a:t>Gradescope</a:t>
              </a:r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C38FB3E-FB17-ADDF-DFF9-68C8EB520982}"/>
              </a:ext>
            </a:extLst>
          </p:cNvPr>
          <p:cNvGrpSpPr/>
          <p:nvPr/>
        </p:nvGrpSpPr>
        <p:grpSpPr>
          <a:xfrm>
            <a:off x="6461064" y="5402860"/>
            <a:ext cx="3133725" cy="1044185"/>
            <a:chOff x="6910385" y="5512157"/>
            <a:chExt cx="3133725" cy="104418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34C4066-F37D-F67C-191C-4EC74FD63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6910385" y="5881489"/>
              <a:ext cx="3133725" cy="67485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A526F76-584C-BCE8-F985-DB47BA438E57}"/>
                </a:ext>
              </a:extLst>
            </p:cNvPr>
            <p:cNvSpPr txBox="1"/>
            <p:nvPr/>
          </p:nvSpPr>
          <p:spPr>
            <a:xfrm>
              <a:off x="6910385" y="5512157"/>
              <a:ext cx="2938982" cy="369332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en-US"/>
                <a:t>Piazza Forums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1B5A4229-2885-4D5A-0D3C-D10D016657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399" y="1234440"/>
            <a:ext cx="7073265" cy="543287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9974DBB-8B28-FBF2-3003-A156367A522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915881" y="1234440"/>
            <a:ext cx="4609707" cy="543287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F690680-5DED-C3AC-E8BA-31CCAE683F7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914492" y="1234440"/>
            <a:ext cx="7780405" cy="543287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6CF1751-13C2-D3E7-BE38-CAB187740CCF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914400" y="1236104"/>
            <a:ext cx="8555641" cy="542954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00C4F56-6A1D-2114-B364-882029C583C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914398" y="1237445"/>
            <a:ext cx="9174937" cy="54281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D8524F-C45F-FE5B-0F57-0F785288D1C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62"/>
          <a:stretch/>
        </p:blipFill>
        <p:spPr>
          <a:xfrm>
            <a:off x="10089193" y="1242442"/>
            <a:ext cx="1264606" cy="542019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9488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22 -0.00972 L -0.02422 -0.00972 C -0.03294 -0.01389 -0.04127 -0.02037 -0.05013 -0.02222 C -0.07435 -0.02708 -0.11211 -0.02454 -0.13764 -0.02361 C -0.1836 -0.01366 -0.14415 -0.02315 -0.18373 -0.01111 C -0.20612 -0.00416 -0.21277 -0.00532 -0.23764 0.00834 C -0.25352 0.01713 -0.26889 0.02824 -0.28451 0.03912 C -0.31446 0.05972 -0.30586 0.05834 -0.33685 0.07523 C -0.34402 0.07917 -0.35131 0.08195 -0.35873 0.08496 C -0.39597 0.1 -0.36107 0.08449 -0.37435 0.09051 " pathEditMode="relative" ptsTypes="AAAAAAAAAA">
                                      <p:cBhvr>
                                        <p:cTn id="6" dur="1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44 0.00254 L -0.02044 0.00278 L -0.06184 -0.00996 C -0.13554 -0.03033 -0.18763 -0.04329 -0.26419 -0.05718 C -0.30872 -0.06551 -0.35338 -0.06991 -0.39778 -0.07801 C -0.40221 -0.07894 -0.45599 -0.08889 -0.47434 -0.10162 C -0.48151 -0.10672 -0.48815 -0.11343 -0.49466 -0.11968 C -0.49622 -0.1213 -0.49726 -0.12361 -0.49856 -0.12523 C -0.49934 -0.12639 -0.50026 -0.12685 -0.50091 -0.12801 C -0.50195 -0.12986 -0.5026 -0.13172 -0.50325 -0.13357 C -0.50533 -0.13889 -0.50703 -0.14445 -0.5095 -0.14884 " pathEditMode="relative" rAng="0" ptsTypes="AAAAAAAAAAA">
                                      <p:cBhvr>
                                        <p:cTn id="8" dur="1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53" y="-756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0.00208 L 0.00625 0.00231 C -0.00182 -0.00764 -0.01015 -0.01713 -0.01797 -0.02709 C -0.03776 -0.05232 -0.05963 -0.08496 -0.075 -0.11597 C -0.09101 -0.14838 -0.09557 -0.16042 -0.11172 -0.18542 C -0.11497 -0.19051 -0.11836 -0.19514 -0.12187 -0.19931 C -0.13581 -0.21574 -0.1289 -0.20533 -0.14062 -0.21736 C -0.15182 -0.22894 -0.14323 -0.22361 -0.15312 -0.22847 C -0.1539 -0.2294 -0.15482 -0.23033 -0.15547 -0.23125 C -0.15664 -0.2331 -0.15742 -0.23542 -0.15859 -0.23681 C -0.16002 -0.23866 -0.16185 -0.23959 -0.16328 -0.24097 C -0.16562 -0.24329 -0.16562 -0.24375 -0.16719 -0.24653 " pathEditMode="relative" rAng="0" ptsTypes="AAAAAAAAAAAA">
                                      <p:cBhvr>
                                        <p:cTn id="10" dur="1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72" y="-1243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93 -0.01042 L -0.01093 -0.01019 C -0.10351 -0.09329 -0.09492 -0.09097 -0.18216 -0.15208 C -0.2289 -0.18519 -0.24648 -0.18773 -0.2845 -0.22986 C -0.28945 -0.23542 -0.30599 -0.26134 -0.31185 -0.27153 C -0.31562 -0.27847 -0.31888 -0.28588 -0.32278 -0.29236 C -0.32695 -0.29954 -0.33138 -0.30579 -0.33606 -0.31181 C -0.36901 -0.35556 -0.33997 -0.30995 -0.39231 -0.37292 C -0.41666 -0.40232 -0.40716 -0.38982 -0.42122 -0.40903 C -0.422 -0.41227 -0.42265 -0.41574 -0.42356 -0.41875 C -0.42395 -0.42037 -0.42474 -0.42153 -0.42513 -0.42292 C -0.42539 -0.42431 -0.42513 -0.4257 -0.42513 -0.42708 " pathEditMode="relative" rAng="0" ptsTypes="AAAAAAAAAAAA">
                                      <p:cBhvr>
                                        <p:cTn id="12" dur="1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16" y="-2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8" name="Google Shape;3148;p259"/>
          <p:cNvSpPr txBox="1">
            <a:spLocks noGrp="1"/>
          </p:cNvSpPr>
          <p:nvPr>
            <p:ph type="title"/>
          </p:nvPr>
        </p:nvSpPr>
        <p:spPr>
          <a:xfrm>
            <a:off x="696686" y="340822"/>
            <a:ext cx="10657113" cy="110556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>
              <a:spcBef>
                <a:spcPts val="0"/>
              </a:spcBef>
            </a:pPr>
            <a:r>
              <a:rPr lang="en-US" sz="4400"/>
              <a:t>Predictive Model With Temporality</a:t>
            </a:r>
          </a:p>
        </p:txBody>
      </p:sp>
      <p:sp>
        <p:nvSpPr>
          <p:cNvPr id="3149" name="Google Shape;3149;p259"/>
          <p:cNvSpPr txBox="1">
            <a:spLocks noGrp="1"/>
          </p:cNvSpPr>
          <p:nvPr>
            <p:ph idx="1"/>
          </p:nvPr>
        </p:nvSpPr>
        <p:spPr>
          <a:xfrm>
            <a:off x="696686" y="1309036"/>
            <a:ext cx="11207139" cy="267561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b="1" dirty="0">
                <a:solidFill>
                  <a:schemeClr val="tx1"/>
                </a:solidFill>
              </a:rPr>
              <a:t>Criteria: </a:t>
            </a:r>
            <a:r>
              <a:rPr lang="en-US" dirty="0">
                <a:solidFill>
                  <a:schemeClr val="tx1"/>
                </a:solidFill>
              </a:rPr>
              <a:t>Accuracy &gt;=.7 , Sensitivity &gt;= .7, Kappa &gt;=.4 </a:t>
            </a:r>
          </a:p>
          <a:p>
            <a:pPr>
              <a:lnSpc>
                <a:spcPct val="100000"/>
              </a:lnSpc>
              <a:spcBef>
                <a:spcPts val="3600"/>
              </a:spcBef>
            </a:pPr>
            <a:r>
              <a:rPr lang="en-US" b="1" dirty="0">
                <a:solidFill>
                  <a:schemeClr val="tx1"/>
                </a:solidFill>
              </a:rPr>
              <a:t>LASSO informed Logistic Regression Model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tx1"/>
                </a:solidFill>
              </a:rPr>
              <a:t>Temporally anchored counts of events </a:t>
            </a:r>
            <a:r>
              <a:rPr lang="en-US" sz="2400" b="1" u="sng" dirty="0">
                <a:solidFill>
                  <a:schemeClr val="tx1"/>
                </a:solidFill>
              </a:rPr>
              <a:t>thru 2 meetings of class</a:t>
            </a:r>
          </a:p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Pre-test</a:t>
            </a:r>
          </a:p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31 event related variables</a:t>
            </a:r>
            <a:endParaRPr sz="240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2000"/>
              </a:spcBef>
              <a:spcAft>
                <a:spcPts val="200"/>
              </a:spcAft>
              <a:buNone/>
            </a:pPr>
            <a:endParaRPr sz="24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700462-DD08-EB02-F2FB-53DF48193A6C}"/>
              </a:ext>
            </a:extLst>
          </p:cNvPr>
          <p:cNvSpPr txBox="1"/>
          <p:nvPr/>
        </p:nvSpPr>
        <p:spPr>
          <a:xfrm>
            <a:off x="5252897" y="3634365"/>
            <a:ext cx="2094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70C0"/>
                </a:solidFill>
              </a:rPr>
              <a:t>Baseline 42.68%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3AAE2DA-7F1F-4D85-8C74-26DD0AE531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275280"/>
              </p:ext>
            </p:extLst>
          </p:nvPr>
        </p:nvGraphicFramePr>
        <p:xfrm>
          <a:off x="696684" y="4003697"/>
          <a:ext cx="8866416" cy="2494102"/>
        </p:xfrm>
        <a:graphic>
          <a:graphicData uri="http://schemas.openxmlformats.org/drawingml/2006/table">
            <a:tbl>
              <a:tblPr>
                <a:tableStyleId>{6E25E649-3F16-4E02-A733-19D2CDBF48F0}</a:tableStyleId>
              </a:tblPr>
              <a:tblGrid>
                <a:gridCol w="3757654">
                  <a:extLst>
                    <a:ext uri="{9D8B030D-6E8A-4147-A177-3AD203B41FA5}">
                      <a16:colId xmlns:a16="http://schemas.microsoft.com/office/drawing/2014/main" val="4133500560"/>
                    </a:ext>
                  </a:extLst>
                </a:gridCol>
                <a:gridCol w="727262">
                  <a:extLst>
                    <a:ext uri="{9D8B030D-6E8A-4147-A177-3AD203B41FA5}">
                      <a16:colId xmlns:a16="http://schemas.microsoft.com/office/drawing/2014/main" val="4117165091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3388387620"/>
                    </a:ext>
                  </a:extLst>
                </a:gridCol>
                <a:gridCol w="893541">
                  <a:extLst>
                    <a:ext uri="{9D8B030D-6E8A-4147-A177-3AD203B41FA5}">
                      <a16:colId xmlns:a16="http://schemas.microsoft.com/office/drawing/2014/main" val="4062356350"/>
                    </a:ext>
                  </a:extLst>
                </a:gridCol>
                <a:gridCol w="1325784">
                  <a:extLst>
                    <a:ext uri="{9D8B030D-6E8A-4147-A177-3AD203B41FA5}">
                      <a16:colId xmlns:a16="http://schemas.microsoft.com/office/drawing/2014/main" val="1910112441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465286185"/>
                    </a:ext>
                  </a:extLst>
                </a:gridCol>
              </a:tblGrid>
              <a:tr h="254254">
                <a:tc>
                  <a:txBody>
                    <a:bodyPr/>
                    <a:lstStyle/>
                    <a:p>
                      <a:pPr marL="91440" lvl="1" algn="l" fontAlgn="ctr"/>
                      <a:r>
                        <a:rPr lang="en-US" sz="1800" b="1" u="none" strike="noStrike">
                          <a:effectLst/>
                        </a:rPr>
                        <a:t>Metric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Linux Libertine"/>
                      </a:endParaRPr>
                    </a:p>
                  </a:txBody>
                  <a:tcPr marL="6904" marR="6904" marT="6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1" u="none" strike="noStrike">
                          <a:effectLst/>
                        </a:rPr>
                        <a:t>k</a:t>
                      </a:r>
                      <a:endParaRPr lang="en-US" sz="1800" b="1" i="1" u="none" strike="noStrike">
                        <a:solidFill>
                          <a:srgbClr val="000000"/>
                        </a:solidFill>
                        <a:effectLst/>
                        <a:latin typeface="Linux Libertine"/>
                      </a:endParaRPr>
                    </a:p>
                  </a:txBody>
                  <a:tcPr marL="6904" marR="6904" marT="6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>
                          <a:effectLst/>
                        </a:rPr>
                        <a:t>Accuracy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Linux Libertine"/>
                      </a:endParaRPr>
                    </a:p>
                  </a:txBody>
                  <a:tcPr marL="6904" marR="6904" marT="6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n</a:t>
                      </a:r>
                    </a:p>
                  </a:txBody>
                  <a:tcPr marL="6904" marR="6904" marT="6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>
                          <a:effectLst/>
                        </a:rPr>
                        <a:t>Sensitivity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Linux Libertine"/>
                      </a:endParaRPr>
                    </a:p>
                  </a:txBody>
                  <a:tcPr marL="6904" marR="6904" marT="6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n</a:t>
                      </a:r>
                    </a:p>
                  </a:txBody>
                  <a:tcPr marL="6904" marR="6904" marT="6904" marB="0" anchor="ctr"/>
                </a:tc>
                <a:extLst>
                  <a:ext uri="{0D108BD9-81ED-4DB2-BD59-A6C34878D82A}">
                    <a16:rowId xmlns:a16="http://schemas.microsoft.com/office/drawing/2014/main" val="1148571424"/>
                  </a:ext>
                </a:extLst>
              </a:tr>
              <a:tr h="254254">
                <a:tc>
                  <a:txBody>
                    <a:bodyPr/>
                    <a:lstStyle/>
                    <a:p>
                      <a:pPr marL="91440" lvl="1" algn="l" fontAlgn="b"/>
                      <a:r>
                        <a:rPr lang="en-US" sz="1800" u="none" strike="noStrike">
                          <a:effectLst/>
                        </a:rPr>
                        <a:t>Overall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Linux Libertine"/>
                      </a:endParaRPr>
                    </a:p>
                  </a:txBody>
                  <a:tcPr marL="6904" marR="6904" marT="69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0.54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Linux Libertine"/>
                      </a:endParaRPr>
                    </a:p>
                  </a:txBody>
                  <a:tcPr marL="6904" marR="6904" marT="69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76.83%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Linux Libertine"/>
                      </a:endParaRPr>
                    </a:p>
                  </a:txBody>
                  <a:tcPr marL="6904" marR="6904" marT="69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63/82</a:t>
                      </a:r>
                    </a:p>
                  </a:txBody>
                  <a:tcPr marL="6904" marR="6904" marT="69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88.57%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Linux Libertine"/>
                      </a:endParaRPr>
                    </a:p>
                  </a:txBody>
                  <a:tcPr marL="6904" marR="6904" marT="69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31/35</a:t>
                      </a:r>
                    </a:p>
                  </a:txBody>
                  <a:tcPr marL="6904" marR="6904" marT="6904" marB="0" anchor="b"/>
                </a:tc>
                <a:extLst>
                  <a:ext uri="{0D108BD9-81ED-4DB2-BD59-A6C34878D82A}">
                    <a16:rowId xmlns:a16="http://schemas.microsoft.com/office/drawing/2014/main" val="609333830"/>
                  </a:ext>
                </a:extLst>
              </a:tr>
              <a:tr h="357218">
                <a:tc>
                  <a:txBody>
                    <a:bodyPr/>
                    <a:lstStyle/>
                    <a:p>
                      <a:pPr marL="91440" lvl="1"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Linux Libertine"/>
                      </a:endParaRPr>
                    </a:p>
                  </a:txBody>
                  <a:tcPr marL="6904" marR="6904" marT="690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Linux Libertine"/>
                      </a:endParaRPr>
                    </a:p>
                  </a:txBody>
                  <a:tcPr marL="6904" marR="6904" marT="690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Linux Libertine"/>
                      </a:endParaRPr>
                    </a:p>
                  </a:txBody>
                  <a:tcPr marL="6904" marR="6904" marT="690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04" marR="6904" marT="690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Linux Libertine"/>
                      </a:endParaRPr>
                    </a:p>
                  </a:txBody>
                  <a:tcPr marL="6904" marR="6904" marT="690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04" marR="6904" marT="6904" marB="0" anchor="b"/>
                </a:tc>
                <a:extLst>
                  <a:ext uri="{0D108BD9-81ED-4DB2-BD59-A6C34878D82A}">
                    <a16:rowId xmlns:a16="http://schemas.microsoft.com/office/drawing/2014/main" val="801890497"/>
                  </a:ext>
                </a:extLst>
              </a:tr>
              <a:tr h="254254">
                <a:tc>
                  <a:txBody>
                    <a:bodyPr/>
                    <a:lstStyle/>
                    <a:p>
                      <a:pPr marL="91440" lvl="1"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Linux Libertine"/>
                      </a:endParaRPr>
                    </a:p>
                  </a:txBody>
                  <a:tcPr marL="6904" marR="6904" marT="690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Linux Libertine"/>
                      </a:endParaRPr>
                    </a:p>
                  </a:txBody>
                  <a:tcPr marL="6904" marR="6904" marT="690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Linux Libertine"/>
                      </a:endParaRPr>
                    </a:p>
                  </a:txBody>
                  <a:tcPr marL="6904" marR="6904" marT="690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04" marR="6904" marT="690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Linux Libertine"/>
                      </a:endParaRPr>
                    </a:p>
                  </a:txBody>
                  <a:tcPr marL="6904" marR="6904" marT="690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04" marR="6904" marT="6904" marB="0" anchor="b"/>
                </a:tc>
                <a:extLst>
                  <a:ext uri="{0D108BD9-81ED-4DB2-BD59-A6C34878D82A}">
                    <a16:rowId xmlns:a16="http://schemas.microsoft.com/office/drawing/2014/main" val="4232811687"/>
                  </a:ext>
                </a:extLst>
              </a:tr>
              <a:tr h="381675">
                <a:tc>
                  <a:txBody>
                    <a:bodyPr/>
                    <a:lstStyle/>
                    <a:p>
                      <a:pPr marL="91440" lvl="1"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Linux Libertine"/>
                      </a:endParaRPr>
                    </a:p>
                  </a:txBody>
                  <a:tcPr marL="6904" marR="6904" marT="690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Linux Libertine"/>
                      </a:endParaRPr>
                    </a:p>
                  </a:txBody>
                  <a:tcPr marL="6904" marR="6904" marT="690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Linux Libertine"/>
                      </a:endParaRPr>
                    </a:p>
                  </a:txBody>
                  <a:tcPr marL="6904" marR="6904" marT="690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04" marR="6904" marT="690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Linux Libertine"/>
                      </a:endParaRPr>
                    </a:p>
                  </a:txBody>
                  <a:tcPr marL="6904" marR="6904" marT="690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04" marR="6904" marT="6904" marB="0" anchor="b"/>
                </a:tc>
                <a:extLst>
                  <a:ext uri="{0D108BD9-81ED-4DB2-BD59-A6C34878D82A}">
                    <a16:rowId xmlns:a16="http://schemas.microsoft.com/office/drawing/2014/main" val="3472660085"/>
                  </a:ext>
                </a:extLst>
              </a:tr>
              <a:tr h="254254">
                <a:tc>
                  <a:txBody>
                    <a:bodyPr/>
                    <a:lstStyle/>
                    <a:p>
                      <a:pPr marL="91440" lvl="1"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Linux Libertine"/>
                      </a:endParaRPr>
                    </a:p>
                  </a:txBody>
                  <a:tcPr marL="6904" marR="6904" marT="690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Linux Libertine"/>
                      </a:endParaRPr>
                    </a:p>
                  </a:txBody>
                  <a:tcPr marL="6904" marR="6904" marT="690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Linux Libertine"/>
                      </a:endParaRPr>
                    </a:p>
                  </a:txBody>
                  <a:tcPr marL="6904" marR="6904" marT="690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04" marR="6904" marT="690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Linux Libertine"/>
                      </a:endParaRPr>
                    </a:p>
                  </a:txBody>
                  <a:tcPr marL="6904" marR="6904" marT="690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04" marR="6904" marT="6904" marB="0" anchor="b"/>
                </a:tc>
                <a:extLst>
                  <a:ext uri="{0D108BD9-81ED-4DB2-BD59-A6C34878D82A}">
                    <a16:rowId xmlns:a16="http://schemas.microsoft.com/office/drawing/2014/main" val="3322682654"/>
                  </a:ext>
                </a:extLst>
              </a:tr>
              <a:tr h="349089">
                <a:tc>
                  <a:txBody>
                    <a:bodyPr/>
                    <a:lstStyle/>
                    <a:p>
                      <a:pPr marL="91440" lvl="1"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Linux Libertine"/>
                      </a:endParaRPr>
                    </a:p>
                  </a:txBody>
                  <a:tcPr marL="6904" marR="6904" marT="690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Linux Libertine"/>
                      </a:endParaRPr>
                    </a:p>
                  </a:txBody>
                  <a:tcPr marL="6904" marR="6904" marT="690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Linux Libertine"/>
                      </a:endParaRPr>
                    </a:p>
                  </a:txBody>
                  <a:tcPr marL="6904" marR="6904" marT="690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04" marR="6904" marT="690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Linux Libertine"/>
                      </a:endParaRPr>
                    </a:p>
                  </a:txBody>
                  <a:tcPr marL="6904" marR="6904" marT="690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04" marR="6904" marT="6904" marB="0" anchor="b"/>
                </a:tc>
                <a:extLst>
                  <a:ext uri="{0D108BD9-81ED-4DB2-BD59-A6C34878D82A}">
                    <a16:rowId xmlns:a16="http://schemas.microsoft.com/office/drawing/2014/main" val="1597685833"/>
                  </a:ext>
                </a:extLst>
              </a:tr>
              <a:tr h="254254">
                <a:tc>
                  <a:txBody>
                    <a:bodyPr/>
                    <a:lstStyle/>
                    <a:p>
                      <a:pPr marL="91440" lvl="1"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Linux Libertine"/>
                      </a:endParaRPr>
                    </a:p>
                  </a:txBody>
                  <a:tcPr marL="6904" marR="6904" marT="690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Linux Libertine"/>
                      </a:endParaRPr>
                    </a:p>
                  </a:txBody>
                  <a:tcPr marL="6904" marR="6904" marT="690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Linux Libertine"/>
                      </a:endParaRPr>
                    </a:p>
                  </a:txBody>
                  <a:tcPr marL="6904" marR="6904" marT="690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04" marR="6904" marT="690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Linux Libertine"/>
                      </a:endParaRPr>
                    </a:p>
                  </a:txBody>
                  <a:tcPr marL="6904" marR="6904" marT="690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04" marR="6904" marT="6904" marB="0" anchor="b"/>
                </a:tc>
                <a:extLst>
                  <a:ext uri="{0D108BD9-81ED-4DB2-BD59-A6C34878D82A}">
                    <a16:rowId xmlns:a16="http://schemas.microsoft.com/office/drawing/2014/main" val="2364054966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40728E2-2F47-5DA7-0F68-3763499F7C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6242765"/>
              </p:ext>
            </p:extLst>
          </p:nvPr>
        </p:nvGraphicFramePr>
        <p:xfrm>
          <a:off x="696684" y="3984654"/>
          <a:ext cx="8866416" cy="2494102"/>
        </p:xfrm>
        <a:graphic>
          <a:graphicData uri="http://schemas.openxmlformats.org/drawingml/2006/table">
            <a:tbl>
              <a:tblPr>
                <a:tableStyleId>{6E25E649-3F16-4E02-A733-19D2CDBF48F0}</a:tableStyleId>
              </a:tblPr>
              <a:tblGrid>
                <a:gridCol w="3757654">
                  <a:extLst>
                    <a:ext uri="{9D8B030D-6E8A-4147-A177-3AD203B41FA5}">
                      <a16:colId xmlns:a16="http://schemas.microsoft.com/office/drawing/2014/main" val="4133500560"/>
                    </a:ext>
                  </a:extLst>
                </a:gridCol>
                <a:gridCol w="727262">
                  <a:extLst>
                    <a:ext uri="{9D8B030D-6E8A-4147-A177-3AD203B41FA5}">
                      <a16:colId xmlns:a16="http://schemas.microsoft.com/office/drawing/2014/main" val="4117165091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3388387620"/>
                    </a:ext>
                  </a:extLst>
                </a:gridCol>
                <a:gridCol w="893541">
                  <a:extLst>
                    <a:ext uri="{9D8B030D-6E8A-4147-A177-3AD203B41FA5}">
                      <a16:colId xmlns:a16="http://schemas.microsoft.com/office/drawing/2014/main" val="4062356350"/>
                    </a:ext>
                  </a:extLst>
                </a:gridCol>
                <a:gridCol w="1325784">
                  <a:extLst>
                    <a:ext uri="{9D8B030D-6E8A-4147-A177-3AD203B41FA5}">
                      <a16:colId xmlns:a16="http://schemas.microsoft.com/office/drawing/2014/main" val="1910112441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465286185"/>
                    </a:ext>
                  </a:extLst>
                </a:gridCol>
              </a:tblGrid>
              <a:tr h="254254">
                <a:tc>
                  <a:txBody>
                    <a:bodyPr/>
                    <a:lstStyle/>
                    <a:p>
                      <a:pPr marL="91440" lvl="1" algn="l" fontAlgn="ctr"/>
                      <a:r>
                        <a:rPr lang="en-US" sz="1800" b="1" u="none" strike="noStrike">
                          <a:effectLst/>
                        </a:rPr>
                        <a:t>Metric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Linux Libertine"/>
                      </a:endParaRPr>
                    </a:p>
                  </a:txBody>
                  <a:tcPr marL="6904" marR="6904" marT="6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1" u="none" strike="noStrike">
                          <a:effectLst/>
                        </a:rPr>
                        <a:t>k</a:t>
                      </a:r>
                      <a:endParaRPr lang="en-US" sz="1800" b="1" i="1" u="none" strike="noStrike">
                        <a:solidFill>
                          <a:srgbClr val="000000"/>
                        </a:solidFill>
                        <a:effectLst/>
                        <a:latin typeface="Linux Libertine"/>
                      </a:endParaRPr>
                    </a:p>
                  </a:txBody>
                  <a:tcPr marL="6904" marR="6904" marT="6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>
                          <a:effectLst/>
                        </a:rPr>
                        <a:t>Accuracy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Linux Libertine"/>
                      </a:endParaRPr>
                    </a:p>
                  </a:txBody>
                  <a:tcPr marL="6904" marR="6904" marT="6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n</a:t>
                      </a:r>
                    </a:p>
                  </a:txBody>
                  <a:tcPr marL="6904" marR="6904" marT="6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>
                          <a:effectLst/>
                        </a:rPr>
                        <a:t>Sensitivity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Linux Libertine"/>
                      </a:endParaRPr>
                    </a:p>
                  </a:txBody>
                  <a:tcPr marL="6904" marR="6904" marT="6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n</a:t>
                      </a:r>
                    </a:p>
                  </a:txBody>
                  <a:tcPr marL="6904" marR="6904" marT="6904" marB="0" anchor="ctr"/>
                </a:tc>
                <a:extLst>
                  <a:ext uri="{0D108BD9-81ED-4DB2-BD59-A6C34878D82A}">
                    <a16:rowId xmlns:a16="http://schemas.microsoft.com/office/drawing/2014/main" val="1148571424"/>
                  </a:ext>
                </a:extLst>
              </a:tr>
              <a:tr h="254254">
                <a:tc>
                  <a:txBody>
                    <a:bodyPr/>
                    <a:lstStyle/>
                    <a:p>
                      <a:pPr marL="91440" lvl="1" algn="l" fontAlgn="b"/>
                      <a:r>
                        <a:rPr lang="en-US" sz="1800" u="none" strike="noStrike">
                          <a:effectLst/>
                        </a:rPr>
                        <a:t>Overall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Linux Libertine"/>
                      </a:endParaRPr>
                    </a:p>
                  </a:txBody>
                  <a:tcPr marL="6904" marR="6904" marT="69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0.54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Linux Libertine"/>
                      </a:endParaRPr>
                    </a:p>
                  </a:txBody>
                  <a:tcPr marL="6904" marR="6904" marT="69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76.83%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Linux Libertine"/>
                      </a:endParaRPr>
                    </a:p>
                  </a:txBody>
                  <a:tcPr marL="6904" marR="6904" marT="69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63/82</a:t>
                      </a:r>
                    </a:p>
                  </a:txBody>
                  <a:tcPr marL="6904" marR="6904" marT="69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88.57%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Linux Libertine"/>
                      </a:endParaRPr>
                    </a:p>
                  </a:txBody>
                  <a:tcPr marL="6904" marR="6904" marT="69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31/35</a:t>
                      </a:r>
                    </a:p>
                  </a:txBody>
                  <a:tcPr marL="6904" marR="6904" marT="6904" marB="0" anchor="b"/>
                </a:tc>
                <a:extLst>
                  <a:ext uri="{0D108BD9-81ED-4DB2-BD59-A6C34878D82A}">
                    <a16:rowId xmlns:a16="http://schemas.microsoft.com/office/drawing/2014/main" val="609333830"/>
                  </a:ext>
                </a:extLst>
              </a:tr>
              <a:tr h="357218">
                <a:tc>
                  <a:txBody>
                    <a:bodyPr/>
                    <a:lstStyle/>
                    <a:p>
                      <a:pPr marL="91440" lvl="1" algn="l" fontAlgn="b"/>
                      <a:r>
                        <a:rPr lang="en-US" sz="1800" u="none" strike="noStrike">
                          <a:effectLst/>
                        </a:rPr>
                        <a:t>Female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Linux Libertine"/>
                      </a:endParaRPr>
                    </a:p>
                  </a:txBody>
                  <a:tcPr marL="6904" marR="6904" marT="69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0.49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Linux Libertine"/>
                      </a:endParaRPr>
                    </a:p>
                  </a:txBody>
                  <a:tcPr marL="6904" marR="6904" marT="69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74.07%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Linux Libertine"/>
                      </a:endParaRPr>
                    </a:p>
                  </a:txBody>
                  <a:tcPr marL="6904" marR="6904" marT="69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40/54</a:t>
                      </a:r>
                    </a:p>
                  </a:txBody>
                  <a:tcPr marL="6904" marR="6904" marT="69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85.71%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Linux Libertine"/>
                      </a:endParaRPr>
                    </a:p>
                  </a:txBody>
                  <a:tcPr marL="6904" marR="6904" marT="69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18/21</a:t>
                      </a:r>
                    </a:p>
                  </a:txBody>
                  <a:tcPr marL="6904" marR="6904" marT="6904" marB="0" anchor="b"/>
                </a:tc>
                <a:extLst>
                  <a:ext uri="{0D108BD9-81ED-4DB2-BD59-A6C34878D82A}">
                    <a16:rowId xmlns:a16="http://schemas.microsoft.com/office/drawing/2014/main" val="801890497"/>
                  </a:ext>
                </a:extLst>
              </a:tr>
              <a:tr h="254254">
                <a:tc>
                  <a:txBody>
                    <a:bodyPr/>
                    <a:lstStyle/>
                    <a:p>
                      <a:pPr marL="91440" lvl="1" algn="l" fontAlgn="b"/>
                      <a:r>
                        <a:rPr lang="en-US" sz="1800" u="none" strike="noStrike">
                          <a:effectLst/>
                        </a:rPr>
                        <a:t>Males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Linux Libertine"/>
                      </a:endParaRPr>
                    </a:p>
                  </a:txBody>
                  <a:tcPr marL="6904" marR="6904" marT="69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0.64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Linux Libertine"/>
                      </a:endParaRPr>
                    </a:p>
                  </a:txBody>
                  <a:tcPr marL="6904" marR="6904" marT="69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82.14%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Linux Libertine"/>
                      </a:endParaRPr>
                    </a:p>
                  </a:txBody>
                  <a:tcPr marL="6904" marR="6904" marT="69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23/28</a:t>
                      </a:r>
                    </a:p>
                  </a:txBody>
                  <a:tcPr marL="6904" marR="6904" marT="69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92.86%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Linux Libertine"/>
                      </a:endParaRPr>
                    </a:p>
                  </a:txBody>
                  <a:tcPr marL="6904" marR="6904" marT="69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13/14</a:t>
                      </a:r>
                    </a:p>
                  </a:txBody>
                  <a:tcPr marL="6904" marR="6904" marT="6904" marB="0" anchor="b"/>
                </a:tc>
                <a:extLst>
                  <a:ext uri="{0D108BD9-81ED-4DB2-BD59-A6C34878D82A}">
                    <a16:rowId xmlns:a16="http://schemas.microsoft.com/office/drawing/2014/main" val="4232811687"/>
                  </a:ext>
                </a:extLst>
              </a:tr>
              <a:tr h="381675">
                <a:tc>
                  <a:txBody>
                    <a:bodyPr/>
                    <a:lstStyle/>
                    <a:p>
                      <a:pPr marL="91440" lvl="1" algn="l" fontAlgn="b"/>
                      <a:r>
                        <a:rPr lang="en-US" sz="1800" u="none" strike="noStrike">
                          <a:effectLst/>
                        </a:rPr>
                        <a:t>Continuing Generation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Linux Libertine"/>
                      </a:endParaRPr>
                    </a:p>
                  </a:txBody>
                  <a:tcPr marL="6904" marR="6904" marT="69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0.45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Linux Libertine"/>
                      </a:endParaRPr>
                    </a:p>
                  </a:txBody>
                  <a:tcPr marL="6904" marR="6904" marT="69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72.13%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Linux Libertine"/>
                      </a:endParaRPr>
                    </a:p>
                  </a:txBody>
                  <a:tcPr marL="6904" marR="6904" marT="69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44/61</a:t>
                      </a:r>
                    </a:p>
                  </a:txBody>
                  <a:tcPr marL="6904" marR="6904" marT="69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83.33%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Linux Libertine"/>
                      </a:endParaRPr>
                    </a:p>
                  </a:txBody>
                  <a:tcPr marL="6904" marR="6904" marT="69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20/24</a:t>
                      </a:r>
                    </a:p>
                  </a:txBody>
                  <a:tcPr marL="6904" marR="6904" marT="6904" marB="0" anchor="b"/>
                </a:tc>
                <a:extLst>
                  <a:ext uri="{0D108BD9-81ED-4DB2-BD59-A6C34878D82A}">
                    <a16:rowId xmlns:a16="http://schemas.microsoft.com/office/drawing/2014/main" val="3472660085"/>
                  </a:ext>
                </a:extLst>
              </a:tr>
              <a:tr h="254254">
                <a:tc>
                  <a:txBody>
                    <a:bodyPr/>
                    <a:lstStyle/>
                    <a:p>
                      <a:pPr marL="91440" lvl="1" algn="l" fontAlgn="b"/>
                      <a:r>
                        <a:rPr lang="en-US" sz="1800" u="none" strike="noStrike">
                          <a:effectLst/>
                        </a:rPr>
                        <a:t>First Generation College Students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Linux Libertine"/>
                      </a:endParaRPr>
                    </a:p>
                  </a:txBody>
                  <a:tcPr marL="6904" marR="6904" marT="69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0.81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Linux Libertine"/>
                      </a:endParaRPr>
                    </a:p>
                  </a:txBody>
                  <a:tcPr marL="6904" marR="6904" marT="69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90.47%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Linux Libertine"/>
                      </a:endParaRPr>
                    </a:p>
                  </a:txBody>
                  <a:tcPr marL="6904" marR="6904" marT="69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19/21</a:t>
                      </a:r>
                    </a:p>
                  </a:txBody>
                  <a:tcPr marL="6904" marR="6904" marT="69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100%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Linux Libertine"/>
                      </a:endParaRPr>
                    </a:p>
                  </a:txBody>
                  <a:tcPr marL="6904" marR="6904" marT="69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11/11</a:t>
                      </a:r>
                    </a:p>
                  </a:txBody>
                  <a:tcPr marL="6904" marR="6904" marT="6904" marB="0" anchor="b"/>
                </a:tc>
                <a:extLst>
                  <a:ext uri="{0D108BD9-81ED-4DB2-BD59-A6C34878D82A}">
                    <a16:rowId xmlns:a16="http://schemas.microsoft.com/office/drawing/2014/main" val="3322682654"/>
                  </a:ext>
                </a:extLst>
              </a:tr>
              <a:tr h="349089">
                <a:tc>
                  <a:txBody>
                    <a:bodyPr/>
                    <a:lstStyle/>
                    <a:p>
                      <a:pPr marL="91440" lvl="1" algn="l" fontAlgn="b"/>
                      <a:r>
                        <a:rPr lang="en-US" sz="1800" u="none" strike="noStrike">
                          <a:effectLst/>
                        </a:rPr>
                        <a:t>Caucasian &amp; Asian Students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Linux Libertine"/>
                      </a:endParaRPr>
                    </a:p>
                  </a:txBody>
                  <a:tcPr marL="6904" marR="6904" marT="69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0.51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Linux Libertine"/>
                      </a:endParaRPr>
                    </a:p>
                  </a:txBody>
                  <a:tcPr marL="6904" marR="6904" marT="69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75.00%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Linux Libertine"/>
                      </a:endParaRPr>
                    </a:p>
                  </a:txBody>
                  <a:tcPr marL="6904" marR="6904" marT="69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45/60</a:t>
                      </a:r>
                    </a:p>
                  </a:txBody>
                  <a:tcPr marL="6904" marR="6904" marT="69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88.89%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Linux Libertine"/>
                      </a:endParaRPr>
                    </a:p>
                  </a:txBody>
                  <a:tcPr marL="6904" marR="6904" marT="69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24/27</a:t>
                      </a:r>
                    </a:p>
                  </a:txBody>
                  <a:tcPr marL="6904" marR="6904" marT="6904" marB="0" anchor="b"/>
                </a:tc>
                <a:extLst>
                  <a:ext uri="{0D108BD9-81ED-4DB2-BD59-A6C34878D82A}">
                    <a16:rowId xmlns:a16="http://schemas.microsoft.com/office/drawing/2014/main" val="1597685833"/>
                  </a:ext>
                </a:extLst>
              </a:tr>
              <a:tr h="254254">
                <a:tc>
                  <a:txBody>
                    <a:bodyPr/>
                    <a:lstStyle/>
                    <a:p>
                      <a:pPr marL="91440" lvl="1" algn="l" fontAlgn="b"/>
                      <a:r>
                        <a:rPr lang="en-US" sz="1800" u="none" strike="noStrike">
                          <a:effectLst/>
                        </a:rPr>
                        <a:t>Underrepresented minority students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Linux Libertine"/>
                      </a:endParaRPr>
                    </a:p>
                  </a:txBody>
                  <a:tcPr marL="6904" marR="6904" marT="69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0.52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Linux Libertine"/>
                      </a:endParaRPr>
                    </a:p>
                  </a:txBody>
                  <a:tcPr marL="6904" marR="6904" marT="69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76.47%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Linux Libertine"/>
                      </a:endParaRPr>
                    </a:p>
                  </a:txBody>
                  <a:tcPr marL="6904" marR="6904" marT="69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13/17</a:t>
                      </a:r>
                    </a:p>
                  </a:txBody>
                  <a:tcPr marL="6904" marR="6904" marT="69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83.33%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Linux Libertine"/>
                      </a:endParaRPr>
                    </a:p>
                  </a:txBody>
                  <a:tcPr marL="6904" marR="6904" marT="69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5/6</a:t>
                      </a:r>
                    </a:p>
                  </a:txBody>
                  <a:tcPr marL="6904" marR="6904" marT="6904" marB="0" anchor="b"/>
                </a:tc>
                <a:extLst>
                  <a:ext uri="{0D108BD9-81ED-4DB2-BD59-A6C34878D82A}">
                    <a16:rowId xmlns:a16="http://schemas.microsoft.com/office/drawing/2014/main" val="2364054966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22878B5D-8FE2-A66F-7069-7772885E8339}"/>
              </a:ext>
            </a:extLst>
          </p:cNvPr>
          <p:cNvSpPr/>
          <p:nvPr/>
        </p:nvSpPr>
        <p:spPr>
          <a:xfrm>
            <a:off x="696684" y="4241800"/>
            <a:ext cx="8866416" cy="3048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66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C4F46-2774-4684-926B-53AD0EFA5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Temporal Model Performance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F7F61B-FBC5-4E6E-BB5F-065FF802D8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62162" y="1724322"/>
            <a:ext cx="5399314" cy="42847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265F2A-D4BA-FA47-A1C3-9EEA1EA9C3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244859" y="1731523"/>
            <a:ext cx="5681876" cy="4299626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4CE4E953-B94D-A045-89C7-03F2E5F356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145" y="741282"/>
            <a:ext cx="1295671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93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DF1E0-1F03-454C-9920-8592A9CE7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43" y="119477"/>
            <a:ext cx="10657113" cy="1093509"/>
          </a:xfrm>
        </p:spPr>
        <p:txBody>
          <a:bodyPr>
            <a:noAutofit/>
          </a:bodyPr>
          <a:lstStyle/>
          <a:p>
            <a:r>
              <a:rPr lang="en-US" sz="4900"/>
              <a:t>Temporal Predictors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F35C341B-61EA-1B8E-78E3-05D199EC3D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115565"/>
              </p:ext>
            </p:extLst>
          </p:nvPr>
        </p:nvGraphicFramePr>
        <p:xfrm>
          <a:off x="863932" y="1019214"/>
          <a:ext cx="10812046" cy="544068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498393">
                  <a:extLst>
                    <a:ext uri="{9D8B030D-6E8A-4147-A177-3AD203B41FA5}">
                      <a16:colId xmlns:a16="http://schemas.microsoft.com/office/drawing/2014/main" val="315962677"/>
                    </a:ext>
                  </a:extLst>
                </a:gridCol>
                <a:gridCol w="1381125">
                  <a:extLst>
                    <a:ext uri="{9D8B030D-6E8A-4147-A177-3AD203B41FA5}">
                      <a16:colId xmlns:a16="http://schemas.microsoft.com/office/drawing/2014/main" val="152350879"/>
                    </a:ext>
                  </a:extLst>
                </a:gridCol>
                <a:gridCol w="1733550">
                  <a:extLst>
                    <a:ext uri="{9D8B030D-6E8A-4147-A177-3AD203B41FA5}">
                      <a16:colId xmlns:a16="http://schemas.microsoft.com/office/drawing/2014/main" val="269770049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668975959"/>
                    </a:ext>
                  </a:extLst>
                </a:gridCol>
                <a:gridCol w="1390650">
                  <a:extLst>
                    <a:ext uri="{9D8B030D-6E8A-4147-A177-3AD203B41FA5}">
                      <a16:colId xmlns:a16="http://schemas.microsoft.com/office/drawing/2014/main" val="3766512681"/>
                    </a:ext>
                  </a:extLst>
                </a:gridCol>
                <a:gridCol w="1276350">
                  <a:extLst>
                    <a:ext uri="{9D8B030D-6E8A-4147-A177-3AD203B41FA5}">
                      <a16:colId xmlns:a16="http://schemas.microsoft.com/office/drawing/2014/main" val="2908567531"/>
                    </a:ext>
                  </a:extLst>
                </a:gridCol>
                <a:gridCol w="1160378">
                  <a:extLst>
                    <a:ext uri="{9D8B030D-6E8A-4147-A177-3AD203B41FA5}">
                      <a16:colId xmlns:a16="http://schemas.microsoft.com/office/drawing/2014/main" val="2023686032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/>
                        <a:t>Non-Temporal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/>
                        <a:t>Multiple Lessons Ahead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/>
                        <a:t>1 Lesson Ahead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/>
                        <a:t>During Lesson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/>
                        <a:t>Day of Lesson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/>
                        <a:t>After Lesson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25286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/>
                        <a:t>Pretest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1"/>
                          </a:solidFill>
                        </a:rPr>
                        <a:t>-.626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784958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/>
                        <a:t>Syllabus 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1"/>
                          </a:solidFill>
                        </a:rPr>
                        <a:t>.087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090088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/>
                        <a:t>Gradebook 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1"/>
                          </a:solidFill>
                        </a:rPr>
                        <a:t>-.152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956464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/>
                        <a:t>Calendar 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1"/>
                          </a:solidFill>
                        </a:rPr>
                        <a:t>-.287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62927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/>
                        <a:t>Links to External Sites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1"/>
                          </a:solidFill>
                        </a:rPr>
                        <a:t>.058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282729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/>
                        <a:t>Links to Supplemental Instruction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1"/>
                          </a:solidFill>
                        </a:rPr>
                        <a:t>-.120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52847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/>
                        <a:t>Forum Questions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1"/>
                          </a:solidFill>
                        </a:rPr>
                        <a:t>-.076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27649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/>
                        <a:t>Reading Lesson Pages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1"/>
                          </a:solidFill>
                        </a:rPr>
                        <a:t>.071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1"/>
                          </a:solidFill>
                        </a:rPr>
                        <a:t>-.261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23903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/>
                        <a:t>Download Guided Reading Questions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1"/>
                          </a:solidFill>
                        </a:rPr>
                        <a:t>-.064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1"/>
                          </a:solidFill>
                        </a:rPr>
                        <a:t>-.044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1"/>
                          </a:solidFill>
                        </a:rPr>
                        <a:t>-.013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1"/>
                          </a:solidFill>
                        </a:rPr>
                        <a:t>.013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04207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/>
                        <a:t>Submit GRQ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1"/>
                          </a:solidFill>
                        </a:rPr>
                        <a:t>.001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064524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/>
                        <a:t>Revise GRQ Submission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1"/>
                          </a:solidFill>
                        </a:rPr>
                        <a:t>.259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29627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/>
                        <a:t>Review GRQ Submission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1"/>
                          </a:solidFill>
                        </a:rPr>
                        <a:t>-.197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331346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/>
                        <a:t>Homework Correct Submissions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1"/>
                          </a:solidFill>
                        </a:rPr>
                        <a:t>-.264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139753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/>
                        <a:t>Homework Incorrect Submissions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1"/>
                          </a:solidFill>
                        </a:rPr>
                        <a:t>.056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1"/>
                          </a:solidFill>
                        </a:rPr>
                        <a:t>.564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1"/>
                          </a:solidFill>
                        </a:rPr>
                        <a:t>.198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97219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/>
                        <a:t>Homework Hints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1"/>
                          </a:solidFill>
                        </a:rPr>
                        <a:t>-.059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1"/>
                          </a:solidFill>
                        </a:rPr>
                        <a:t>-.071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982325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100"/>
                        <a:t>Homework Solutions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1"/>
                          </a:solidFill>
                        </a:rPr>
                        <a:t>-.029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1"/>
                          </a:solidFill>
                        </a:rPr>
                        <a:t>.006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327922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/>
                        <a:t>Download Class Outline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1"/>
                          </a:solidFill>
                        </a:rPr>
                        <a:t>-.073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1"/>
                          </a:solidFill>
                        </a:rPr>
                        <a:t>-.242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1"/>
                          </a:solidFill>
                        </a:rPr>
                        <a:t>.123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603153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/>
                        <a:t>In-Class Response 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1"/>
                          </a:solidFill>
                        </a:rPr>
                        <a:t>-.213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2650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/>
                        <a:t>Download Lecture Slides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1"/>
                          </a:solidFill>
                        </a:rPr>
                        <a:t>-.108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55968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/>
                        <a:t>Taking Practice Exam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1"/>
                          </a:solidFill>
                        </a:rPr>
                        <a:t>-1.018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000332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94619AF-4070-62EC-32DC-709A88A34BC8}"/>
              </a:ext>
            </a:extLst>
          </p:cNvPr>
          <p:cNvSpPr txBox="1"/>
          <p:nvPr/>
        </p:nvSpPr>
        <p:spPr>
          <a:xfrm>
            <a:off x="9239249" y="1055165"/>
            <a:ext cx="1278731" cy="169277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b="1">
                <a:solidFill>
                  <a:schemeClr val="bg1"/>
                </a:solidFill>
              </a:rPr>
              <a:t>Day of Class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9C48F3-7E71-C03F-8EDE-799D88B0D5C6}"/>
              </a:ext>
            </a:extLst>
          </p:cNvPr>
          <p:cNvSpPr txBox="1"/>
          <p:nvPr/>
        </p:nvSpPr>
        <p:spPr>
          <a:xfrm>
            <a:off x="7960518" y="1055165"/>
            <a:ext cx="1278731" cy="169277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b="1">
                <a:solidFill>
                  <a:schemeClr val="bg1"/>
                </a:solidFill>
              </a:rPr>
              <a:t>Before Class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24BC3B-898F-0AF9-8F6A-608473BD3714}"/>
              </a:ext>
            </a:extLst>
          </p:cNvPr>
          <p:cNvSpPr txBox="1"/>
          <p:nvPr/>
        </p:nvSpPr>
        <p:spPr>
          <a:xfrm>
            <a:off x="6512718" y="1055165"/>
            <a:ext cx="1278731" cy="169277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b="1">
                <a:solidFill>
                  <a:schemeClr val="bg1"/>
                </a:solidFill>
              </a:rPr>
              <a:t>A Lesson Before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2C8617-1BE5-EC9E-D1D7-13C3C4D45EEB}"/>
              </a:ext>
            </a:extLst>
          </p:cNvPr>
          <p:cNvSpPr txBox="1"/>
          <p:nvPr/>
        </p:nvSpPr>
        <p:spPr>
          <a:xfrm>
            <a:off x="4746307" y="1059934"/>
            <a:ext cx="1732756" cy="169277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b="1">
                <a:solidFill>
                  <a:schemeClr val="bg1"/>
                </a:solidFill>
              </a:rPr>
              <a:t>Multiple Lessons Before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BF6EDD-D864-EC8A-99DF-A5B6609161CF}"/>
              </a:ext>
            </a:extLst>
          </p:cNvPr>
          <p:cNvSpPr/>
          <p:nvPr/>
        </p:nvSpPr>
        <p:spPr>
          <a:xfrm>
            <a:off x="863932" y="1019215"/>
            <a:ext cx="3882375" cy="2079588"/>
          </a:xfrm>
          <a:prstGeom prst="rect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2192CA-456A-87C0-7F0B-F249D3E020F7}"/>
              </a:ext>
            </a:extLst>
          </p:cNvPr>
          <p:cNvSpPr/>
          <p:nvPr/>
        </p:nvSpPr>
        <p:spPr>
          <a:xfrm>
            <a:off x="863930" y="3098803"/>
            <a:ext cx="10812045" cy="3361091"/>
          </a:xfrm>
          <a:prstGeom prst="rect">
            <a:avLst/>
          </a:prstGeom>
          <a:noFill/>
          <a:ln w="571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77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DF1E0-1F03-454C-9920-8592A9CE7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43" y="456937"/>
            <a:ext cx="10657113" cy="1093509"/>
          </a:xfrm>
        </p:spPr>
        <p:txBody>
          <a:bodyPr>
            <a:noAutofit/>
          </a:bodyPr>
          <a:lstStyle/>
          <a:p>
            <a:r>
              <a:rPr lang="en-US" sz="4000"/>
              <a:t>Explaining Variance with WHEN students engaged in action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F27D19-4BFF-64B4-889E-CE039D5F0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8452" y="1748599"/>
            <a:ext cx="8058049" cy="20178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C2742B6-ED1C-9554-BA2B-CCE3855BDB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951" y="3981164"/>
            <a:ext cx="11319052" cy="186233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B234F50-569E-41B7-2E8D-F7B2CCEBF4BE}"/>
              </a:ext>
            </a:extLst>
          </p:cNvPr>
          <p:cNvSpPr/>
          <p:nvPr/>
        </p:nvSpPr>
        <p:spPr>
          <a:xfrm>
            <a:off x="687951" y="4299860"/>
            <a:ext cx="11319050" cy="598203"/>
          </a:xfrm>
          <a:prstGeom prst="rect">
            <a:avLst/>
          </a:prstGeom>
          <a:noFill/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Chevron 18">
            <a:extLst>
              <a:ext uri="{FF2B5EF4-FFF2-40B4-BE49-F238E27FC236}">
                <a16:creationId xmlns:a16="http://schemas.microsoft.com/office/drawing/2014/main" id="{95A7B406-1773-4FDB-AAD3-6E06EE816F0C}"/>
              </a:ext>
            </a:extLst>
          </p:cNvPr>
          <p:cNvSpPr/>
          <p:nvPr/>
        </p:nvSpPr>
        <p:spPr>
          <a:xfrm>
            <a:off x="2318452" y="1765150"/>
            <a:ext cx="3606098" cy="2001310"/>
          </a:xfrm>
          <a:prstGeom prst="chevron">
            <a:avLst>
              <a:gd name="adj" fmla="val 32391"/>
            </a:avLst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Arrow: Chevron 20">
            <a:extLst>
              <a:ext uri="{FF2B5EF4-FFF2-40B4-BE49-F238E27FC236}">
                <a16:creationId xmlns:a16="http://schemas.microsoft.com/office/drawing/2014/main" id="{42FCD9AF-C450-8BE8-1143-F2F79AE1A36A}"/>
              </a:ext>
            </a:extLst>
          </p:cNvPr>
          <p:cNvSpPr/>
          <p:nvPr/>
        </p:nvSpPr>
        <p:spPr>
          <a:xfrm>
            <a:off x="5355628" y="1765150"/>
            <a:ext cx="2672163" cy="2001310"/>
          </a:xfrm>
          <a:prstGeom prst="chevron">
            <a:avLst>
              <a:gd name="adj" fmla="val 32867"/>
            </a:avLst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155FF4C-CEAD-6363-D280-7CE3ADDB1C38}"/>
              </a:ext>
            </a:extLst>
          </p:cNvPr>
          <p:cNvSpPr/>
          <p:nvPr/>
        </p:nvSpPr>
        <p:spPr>
          <a:xfrm>
            <a:off x="687947" y="4928889"/>
            <a:ext cx="11313611" cy="552664"/>
          </a:xfrm>
          <a:prstGeom prst="rect">
            <a:avLst/>
          </a:prstGeom>
          <a:noFill/>
          <a:ln w="571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6DB773F-D968-8B12-FFDB-45E2F2F8F839}"/>
              </a:ext>
            </a:extLst>
          </p:cNvPr>
          <p:cNvSpPr/>
          <p:nvPr/>
        </p:nvSpPr>
        <p:spPr>
          <a:xfrm>
            <a:off x="687949" y="5512379"/>
            <a:ext cx="11319052" cy="359106"/>
          </a:xfrm>
          <a:prstGeom prst="rect">
            <a:avLst/>
          </a:prstGeom>
          <a:noFill/>
          <a:ln w="571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Chevron 24">
            <a:extLst>
              <a:ext uri="{FF2B5EF4-FFF2-40B4-BE49-F238E27FC236}">
                <a16:creationId xmlns:a16="http://schemas.microsoft.com/office/drawing/2014/main" id="{4A87A981-252C-59D2-CC0B-3C93588688A9}"/>
              </a:ext>
            </a:extLst>
          </p:cNvPr>
          <p:cNvSpPr/>
          <p:nvPr/>
        </p:nvSpPr>
        <p:spPr>
          <a:xfrm>
            <a:off x="7458869" y="1765150"/>
            <a:ext cx="2917632" cy="2001310"/>
          </a:xfrm>
          <a:prstGeom prst="chevron">
            <a:avLst>
              <a:gd name="adj" fmla="val 32867"/>
            </a:avLst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85E660A-B04F-49E5-B15F-B829ED8D0037}"/>
              </a:ext>
            </a:extLst>
          </p:cNvPr>
          <p:cNvSpPr/>
          <p:nvPr/>
        </p:nvSpPr>
        <p:spPr>
          <a:xfrm>
            <a:off x="3683000" y="3981164"/>
            <a:ext cx="5380038" cy="318696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788D506-53A3-B32E-8E21-731154017631}"/>
              </a:ext>
            </a:extLst>
          </p:cNvPr>
          <p:cNvSpPr/>
          <p:nvPr/>
        </p:nvSpPr>
        <p:spPr>
          <a:xfrm>
            <a:off x="9124892" y="3978640"/>
            <a:ext cx="1457383" cy="318696"/>
          </a:xfrm>
          <a:prstGeom prst="rect">
            <a:avLst/>
          </a:prstGeom>
          <a:noFill/>
          <a:ln w="571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DF7AD82-F1F5-5C4D-7648-1EE931AD2378}"/>
              </a:ext>
            </a:extLst>
          </p:cNvPr>
          <p:cNvSpPr/>
          <p:nvPr/>
        </p:nvSpPr>
        <p:spPr>
          <a:xfrm>
            <a:off x="10644129" y="3978640"/>
            <a:ext cx="1357429" cy="318696"/>
          </a:xfrm>
          <a:prstGeom prst="rect">
            <a:avLst/>
          </a:prstGeom>
          <a:noFill/>
          <a:ln w="571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3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heme/theme1.xml><?xml version="1.0" encoding="utf-8"?>
<a:theme xmlns:a="http://schemas.openxmlformats.org/drawingml/2006/main" name="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9" id="{0ACC7FF5-40ED-7640-B857-06A83D6BF012}" vid="{C521CAD8-09DC-424D-A828-432883425743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lv_lt widescreen" id="{5763D941-C6EE-2247-A65F-F854807CD907}" vid="{B16528BF-4A18-7C43-9F37-B8E62DE39BFD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unlv_dark widescreen" id="{36D6A158-C492-344E-9931-D1CF3B6E0E34}" vid="{C82130AB-D2EB-D94F-AB0E-58D2F155149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4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C5C7297B-2A4E-41D3-A4E2-2C4BF6DADA30}">
  <we:reference id="6a7bd4f3-0563-43af-8c08-79110eebdff6" version="1.1.0.0" store="EXCatalog" storeType="EXCatalog"/>
  <we:alternateReferences>
    <we:reference id="WA104381155" version="1.1.0.0" store="en-US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b06fbd2-3f56-43a1-8489-c93aabca1cb8" xsi:nil="true"/>
    <lcf76f155ced4ddcb4097134ff3c332f xmlns="cb2f2d7e-a03c-4735-ad75-2ab1cc4306f7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FE95239F3BA74F8926082C9BF1B5E7" ma:contentTypeVersion="15" ma:contentTypeDescription="Create a new document." ma:contentTypeScope="" ma:versionID="b4c01de7c4dbcaa943b68cadd96f2a35">
  <xsd:schema xmlns:xsd="http://www.w3.org/2001/XMLSchema" xmlns:xs="http://www.w3.org/2001/XMLSchema" xmlns:p="http://schemas.microsoft.com/office/2006/metadata/properties" xmlns:ns2="cb2f2d7e-a03c-4735-ad75-2ab1cc4306f7" xmlns:ns3="ab06fbd2-3f56-43a1-8489-c93aabca1cb8" targetNamespace="http://schemas.microsoft.com/office/2006/metadata/properties" ma:root="true" ma:fieldsID="f769cc1309b7acebc81fc07c8c64293d" ns2:_="" ns3:_="">
    <xsd:import namespace="cb2f2d7e-a03c-4735-ad75-2ab1cc4306f7"/>
    <xsd:import namespace="ab06fbd2-3f56-43a1-8489-c93aabca1cb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2f2d7e-a03c-4735-ad75-2ab1cc4306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33fdc6da-32ca-4a2b-983e-32d6a4a8ae6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06fbd2-3f56-43a1-8489-c93aabca1cb8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15df022a-119d-486d-b9ba-a04d4ea94399}" ma:internalName="TaxCatchAll" ma:showField="CatchAllData" ma:web="ab06fbd2-3f56-43a1-8489-c93aabca1cb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A2A62F5-9F06-4C2E-A443-673B28B412B5}">
  <ds:schemaRefs>
    <ds:schemaRef ds:uri="ab06fbd2-3f56-43a1-8489-c93aabca1cb8"/>
    <ds:schemaRef ds:uri="cb2f2d7e-a03c-4735-ad75-2ab1cc4306f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8BFDC2F-10E9-4F34-94E2-17CAEE6ED73C}">
  <ds:schemaRefs>
    <ds:schemaRef ds:uri="ab06fbd2-3f56-43a1-8489-c93aabca1cb8"/>
    <ds:schemaRef ds:uri="cb2f2d7e-a03c-4735-ad75-2ab1cc4306f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9F4BC23-EA81-45FA-9960-E970A20B639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1260</TotalTime>
  <Words>912</Words>
  <Application>Microsoft Office PowerPoint</Application>
  <PresentationFormat>Widescreen</PresentationFormat>
  <Paragraphs>251</Paragraphs>
  <Slides>14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Acumin Pro Light</vt:lpstr>
      <vt:lpstr>Arial</vt:lpstr>
      <vt:lpstr>Calibri</vt:lpstr>
      <vt:lpstr>Calibri Light</vt:lpstr>
      <vt:lpstr>Courier New</vt:lpstr>
      <vt:lpstr>Georgia</vt:lpstr>
      <vt:lpstr>Helvetica</vt:lpstr>
      <vt:lpstr>Helvetica Light</vt:lpstr>
      <vt:lpstr>Helvetica Neue Light</vt:lpstr>
      <vt:lpstr>Lato</vt:lpstr>
      <vt:lpstr>Linux Libertine</vt:lpstr>
      <vt:lpstr>Times New Roman</vt:lpstr>
      <vt:lpstr>Office Theme</vt:lpstr>
      <vt:lpstr>1_Office Theme</vt:lpstr>
      <vt:lpstr>2_Office Theme</vt:lpstr>
      <vt:lpstr>Gaining instructional insights through learning analytics</vt:lpstr>
      <vt:lpstr>Using learning analytics to support students</vt:lpstr>
      <vt:lpstr>Biology 101</vt:lpstr>
      <vt:lpstr>Learning Cycle </vt:lpstr>
      <vt:lpstr>Event Log Data Preparation</vt:lpstr>
      <vt:lpstr>Predictive Model With Temporality</vt:lpstr>
      <vt:lpstr>Temporal Model Performance</vt:lpstr>
      <vt:lpstr>Temporal Predictors</vt:lpstr>
      <vt:lpstr>Explaining Variance with WHEN students engaged in action</vt:lpstr>
      <vt:lpstr> </vt:lpstr>
      <vt:lpstr>Thank you!   Robert Plumley rplumley@live.unc.edu  </vt:lpstr>
      <vt:lpstr>How Timeliness and Concentration of Effort Relates to Performance in Undergraduate Biology</vt:lpstr>
      <vt:lpstr>Survey Data</vt:lpstr>
      <vt:lpstr>Influence of Prior Knowledge and Value on Biology Students' Course Grade Composition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Do We Learn from Social Media?</dc:title>
  <dc:creator>Greene, Jeff</dc:creator>
  <cp:lastModifiedBy>Plumley, Robert D IV</cp:lastModifiedBy>
  <cp:revision>3</cp:revision>
  <cp:lastPrinted>2023-03-10T21:00:50Z</cp:lastPrinted>
  <dcterms:created xsi:type="dcterms:W3CDTF">2019-09-14T13:32:03Z</dcterms:created>
  <dcterms:modified xsi:type="dcterms:W3CDTF">2023-03-23T13:50:43Z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0x01010057FE95239F3BA74F8926082C9BF1B5E7</vt:lpwstr>
  </property>
  <property fmtid="{D5CDD505-2E9C-101B-9397-08002B2CF9AE}" pid="3" name="MediaServiceImageTags">
    <vt:lpwstr/>
  </property>
</Properties>
</file>