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2" r:id="rId4"/>
    <p:sldMasterId id="2147493480" r:id="rId5"/>
    <p:sldMasterId id="2147493492" r:id="rId6"/>
    <p:sldMasterId id="2147493488" r:id="rId7"/>
    <p:sldMasterId id="2147493464" r:id="rId8"/>
    <p:sldMasterId id="2147493483" r:id="rId9"/>
  </p:sldMasterIdLst>
  <p:notesMasterIdLst>
    <p:notesMasterId r:id="rId21"/>
  </p:notesMasterIdLst>
  <p:handoutMasterIdLst>
    <p:handoutMasterId r:id="rId22"/>
  </p:handoutMasterIdLst>
  <p:sldIdLst>
    <p:sldId id="256" r:id="rId10"/>
    <p:sldId id="257" r:id="rId11"/>
    <p:sldId id="264" r:id="rId12"/>
    <p:sldId id="260" r:id="rId13"/>
    <p:sldId id="265" r:id="rId14"/>
    <p:sldId id="259" r:id="rId15"/>
    <p:sldId id="267" r:id="rId16"/>
    <p:sldId id="263" r:id="rId17"/>
    <p:sldId id="261" r:id="rId18"/>
    <p:sldId id="268" r:id="rId19"/>
    <p:sldId id="26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5">
          <p15:clr>
            <a:srgbClr val="A4A3A4"/>
          </p15:clr>
        </p15:guide>
        <p15:guide id="2" pos="35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 autoAdjust="0"/>
    <p:restoredTop sz="86395"/>
  </p:normalViewPr>
  <p:slideViewPr>
    <p:cSldViewPr snapToGrid="0" snapToObjects="1">
      <p:cViewPr varScale="1">
        <p:scale>
          <a:sx n="77" d="100"/>
          <a:sy n="77" d="100"/>
        </p:scale>
        <p:origin x="1200" y="64"/>
      </p:cViewPr>
      <p:guideLst>
        <p:guide orient="horz" pos="455"/>
        <p:guide pos="35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3F909-10F7-0641-80E2-1FED262D55D3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6E129-9196-744F-9768-9B8583E50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23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38A22-EB0C-DA4F-B82B-39C50B73670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93DDD-8F44-F044-99F4-BA402B22A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2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93DDD-8F44-F044-99F4-BA402B22A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93DDD-8F44-F044-99F4-BA402B22AF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is your biggest barrier to reaching students as individuals?
https://www.polleverywhere.com/discourses/6NdwpvVb394HnrMW2FSSc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93DDD-8F44-F044-99F4-BA402B22AF2A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B3073-D425-45B4-85CD-908527B33E12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5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93DDD-8F44-F044-99F4-BA402B22A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5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832506B-6AE1-9E41-404B-86928A940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70" y="3057977"/>
            <a:ext cx="4278018" cy="35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866799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_Image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 rot="10800000">
            <a:off x="-6" y="1029040"/>
            <a:ext cx="9144001" cy="3085420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2576513"/>
            <a:ext cx="7772400" cy="1265817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130117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-1" y="384233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9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19B0BD-1D52-754F-87F4-A3AE6FC2028D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77813" y="1296534"/>
            <a:ext cx="5349875" cy="30214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894388" y="0"/>
            <a:ext cx="324961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4133742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1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894388" y="0"/>
            <a:ext cx="324961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84" y="1287463"/>
            <a:ext cx="5340804" cy="31397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58C2C43D-F766-6645-B36A-A2B5D5155693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4133742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8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A11455-9833-B14C-AD74-0CB72A633590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894388" y="0"/>
            <a:ext cx="324961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4133742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83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th Build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uth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92281" y="553584"/>
            <a:ext cx="5035407" cy="196143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92281" y="2614800"/>
            <a:ext cx="5035407" cy="1903654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11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th Building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uth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85789" y="553584"/>
            <a:ext cx="5041900" cy="4033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44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th Building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uth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7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We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ll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592281" y="553584"/>
            <a:ext cx="5035407" cy="196143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592281" y="2614800"/>
            <a:ext cx="5035407" cy="1903654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87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Well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ell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 userDrawn="1">
            <p:ph idx="1"/>
          </p:nvPr>
        </p:nvSpPr>
        <p:spPr>
          <a:xfrm>
            <a:off x="585789" y="553584"/>
            <a:ext cx="5041900" cy="4033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418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We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ll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0"/>
            <a:ext cx="32385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2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Wel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_imag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-6" y="1029040"/>
            <a:ext cx="9144001" cy="3085420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2576513"/>
            <a:ext cx="7772400" cy="1265817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130117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-1" y="384233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mpus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5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527569" y="553584"/>
            <a:ext cx="5035407" cy="196143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527569" y="2614800"/>
            <a:ext cx="5035407" cy="1903654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8214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mpus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5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519488" y="553584"/>
            <a:ext cx="5041900" cy="4033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77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mpus_Image_Hal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5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36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>
            <a:extLst>
              <a:ext uri="{FF2B5EF4-FFF2-40B4-BE49-F238E27FC236}">
                <a16:creationId xmlns:a16="http://schemas.microsoft.com/office/drawing/2014/main" id="{BFE673CA-7DD1-F2AF-C696-44D3EC77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46" y="-171716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Blue background slide</a:t>
            </a:r>
          </a:p>
        </p:txBody>
      </p:sp>
    </p:spTree>
    <p:extLst>
      <p:ext uri="{BB962C8B-B14F-4D97-AF65-F5344CB8AC3E}">
        <p14:creationId xmlns:p14="http://schemas.microsoft.com/office/powerpoint/2010/main" val="41150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_Image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 rot="10800000">
            <a:off x="-6" y="1029040"/>
            <a:ext cx="9144001" cy="3085420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2576513"/>
            <a:ext cx="7772400" cy="1265817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130117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-1" y="384233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th Build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_Image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 rot="10800000">
            <a:off x="-6" y="1029040"/>
            <a:ext cx="9144001" cy="3085420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85800" y="2576513"/>
            <a:ext cx="7772400" cy="1265817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130117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-1" y="384233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25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63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3" hasCustomPrompt="1"/>
          </p:nvPr>
        </p:nvSpPr>
        <p:spPr>
          <a:xfrm>
            <a:off x="274637" y="1296762"/>
            <a:ext cx="8597219" cy="30665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484B623-5339-0640-82A5-2413080B677F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06071" y="4716461"/>
            <a:ext cx="663388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B81D59-ABD3-5F4F-BB3C-F8DB736FF6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2637279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5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8F4CB5B0-FF3E-D24A-A669-35B73466662D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06071" y="4716461"/>
            <a:ext cx="663388" cy="185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B81D59-ABD3-5F4F-BB3C-F8DB736FF6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2637279" cy="185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5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3DE8598-6C8E-AA4C-93F3-E0CED14E1548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74638" y="1296989"/>
            <a:ext cx="4152220" cy="3057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08751" y="1296989"/>
            <a:ext cx="4152220" cy="3057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06071" y="4716461"/>
            <a:ext cx="663388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B81D59-ABD3-5F4F-BB3C-F8DB736FF6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2637279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8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9177-4A81-1F44-BFB3-CD2A85B47434}" type="datetime1">
              <a:rPr lang="en-US" smtClean="0"/>
              <a:t>3/23/2023</a:t>
            </a:fld>
            <a:endParaRPr lang="en-US" dirty="0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06071" y="4716461"/>
            <a:ext cx="663388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B81D59-ABD3-5F4F-BB3C-F8DB736FF6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2637279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5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5858" y="419100"/>
            <a:ext cx="5011829" cy="24928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670" y="3057977"/>
            <a:ext cx="4278018" cy="35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Picture 8" descr="UNC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9" y="3965478"/>
            <a:ext cx="2060472" cy="56658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79400" y="277813"/>
            <a:ext cx="8585200" cy="4590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3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576513"/>
            <a:ext cx="7772400" cy="129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85800" y="1301171"/>
            <a:ext cx="7772400" cy="12753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84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1" r:id="rId1"/>
    <p:sldLayoutId id="2147493499" r:id="rId2"/>
    <p:sldLayoutId id="2147493500" r:id="rId3"/>
    <p:sldLayoutId id="2147493501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ctr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ct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ct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ct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1029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8" y="1"/>
            <a:ext cx="6229576" cy="1025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637" y="1296989"/>
            <a:ext cx="8606291" cy="3057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UNC_logo_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78" y="266350"/>
            <a:ext cx="1805214" cy="496397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9319968-16D9-4941-AE5B-C86986CE3048}" type="datetime1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2637279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274541" y="4628491"/>
            <a:ext cx="859491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206071" y="4716461"/>
            <a:ext cx="663388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B81D59-ABD3-5F4F-BB3C-F8DB736FF6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6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3" r:id="rId1"/>
    <p:sldLayoutId id="2147493494" r:id="rId2"/>
    <p:sldLayoutId id="2147493496" r:id="rId3"/>
    <p:sldLayoutId id="2147493497" r:id="rId4"/>
    <p:sldLayoutId id="2147493502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1029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13" y="0"/>
            <a:ext cx="5349875" cy="1029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86010" y="1287463"/>
            <a:ext cx="5341678" cy="3139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86009" y="4716461"/>
            <a:ext cx="1134200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98A06F90-1B80-8F4E-87E6-FAA9B313CF76}" type="datetime1">
              <a:rPr lang="en-US" smtClean="0"/>
              <a:pPr/>
              <a:t>3/23/2023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274542" y="4628491"/>
            <a:ext cx="5353146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3946" y="4716461"/>
            <a:ext cx="4133742" cy="185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5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8" r:id="rId1"/>
    <p:sldLayoutId id="2147493490" r:id="rId2"/>
    <p:sldLayoutId id="2147493491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21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5" r:id="rId1"/>
    <p:sldLayoutId id="2147493466" r:id="rId2"/>
    <p:sldLayoutId id="2147493479" r:id="rId3"/>
    <p:sldLayoutId id="2147493485" r:id="rId4"/>
    <p:sldLayoutId id="2147493486" r:id="rId5"/>
    <p:sldLayoutId id="2147493487" r:id="rId6"/>
    <p:sldLayoutId id="2147493476" r:id="rId7"/>
    <p:sldLayoutId id="2147493477" r:id="rId8"/>
    <p:sldLayoutId id="2147493478" r:id="rId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936393" y="1909811"/>
            <a:ext cx="3271214" cy="1323879"/>
          </a:xfrm>
          <a:prstGeom prst="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UNC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08" y="2255883"/>
            <a:ext cx="2297384" cy="631734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C2881E-3CAF-136B-7F16-0FB921D7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46" y="-171716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Blue background slide</a:t>
            </a:r>
          </a:p>
        </p:txBody>
      </p:sp>
    </p:spTree>
    <p:extLst>
      <p:ext uri="{BB962C8B-B14F-4D97-AF65-F5344CB8AC3E}">
        <p14:creationId xmlns:p14="http://schemas.microsoft.com/office/powerpoint/2010/main" val="16320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859" y="751609"/>
            <a:ext cx="4937044" cy="24928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Reaching Students </a:t>
            </a:r>
            <a:br>
              <a:rPr lang="en-US" b="1" dirty="0"/>
            </a:br>
            <a:r>
              <a:rPr lang="en-US" b="1" dirty="0"/>
              <a:t>as Individuals: Empathy and Action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5858" y="2685011"/>
            <a:ext cx="4249829" cy="116378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Patrick Harrison (he/him)</a:t>
            </a:r>
          </a:p>
          <a:p>
            <a:r>
              <a:rPr lang="en-US" dirty="0">
                <a:latin typeface="+mj-lt"/>
              </a:rPr>
              <a:t>Department of Psychology &amp; Neuroscience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55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5. Celebrating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Class data</a:t>
            </a:r>
          </a:p>
          <a:p>
            <a:r>
              <a:rPr lang="en-US" dirty="0">
                <a:latin typeface="+mj-lt"/>
              </a:rPr>
              <a:t>Remind students they are amazing (!)</a:t>
            </a:r>
          </a:p>
          <a:p>
            <a:r>
              <a:rPr lang="en-US" dirty="0">
                <a:latin typeface="+mj-lt"/>
              </a:rPr>
              <a:t>Work to change the “academic narrative”</a:t>
            </a:r>
          </a:p>
          <a:p>
            <a:r>
              <a:rPr lang="en-US" dirty="0">
                <a:latin typeface="+mj-lt"/>
              </a:rPr>
              <a:t>Staying in contact with students</a:t>
            </a:r>
          </a:p>
        </p:txBody>
      </p:sp>
      <p:pic>
        <p:nvPicPr>
          <p:cNvPr id="4" name="Picture 2" descr="Main product photo">
            <a:extLst>
              <a:ext uri="{FF2B5EF4-FFF2-40B4-BE49-F238E27FC236}">
                <a16:creationId xmlns:a16="http://schemas.microsoft.com/office/drawing/2014/main" id="{A4B0A69D-271B-48BD-A879-2837C83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03" y="1232317"/>
            <a:ext cx="814647" cy="8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C4605-6F82-4B40-B59F-4F12C473E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0" r="86455" b="84656"/>
          <a:stretch/>
        </p:blipFill>
        <p:spPr>
          <a:xfrm>
            <a:off x="357446" y="3250276"/>
            <a:ext cx="2731427" cy="457199"/>
          </a:xfrm>
          <a:prstGeom prst="rect">
            <a:avLst/>
          </a:prstGeom>
        </p:spPr>
      </p:pic>
      <p:pic>
        <p:nvPicPr>
          <p:cNvPr id="1026" name="Picture 2" descr="https://attachments.office.net/owa/pharrison%40unc.edu/service.svc/s/GetAttachmentThumbnail?id=AAMkAGJiNTVhZmUzLTVlNjctNGNkMC05OGI2LWZiZDMyZTc2NmRiNABGAAAAAAB4EJrJ5xFwT6X%2BPI%2BiogeyBwBrWjZLHbtCT5a5GTgYTwvpAAAAAAEMAABEFUj2vc3cRKj68xz5Mm77AAWX7eo7AAABEgAQABKjQJCIIUBIvxlXqga1tTU%3D&amp;thumbnailType=2&amp;token=eyJhbGciOiJSUzI1NiIsImtpZCI6IkQ4OThGN0RDMjk2ODQ1MDk1RUUwREZGQ0MzODBBOTM5NjUwNDNFNjQiLCJ0eXAiOiJKV1QiLCJ4NXQiOiIySmozM0Nsb1JRbGU0Tl84dzRDcE9XVUVQbVEifQ.eyJvcmlnaW4iOiJodHRwczovL291dGxvb2sub2ZmaWNlLmNvbSIsInVjIjoiZTVkMzA4MTViZGUyNGJhYzliMTg3OGM2ZTdjYzFjN2MiLCJzaWduaW5fc3RhdGUiOiJbXCJrbXNpXCJdIiwidmVyIjoiRXhjaGFuZ2UuQ2FsbGJhY2suVjEiLCJhcHBjdHhzZW5kZXIiOiJPd2FEb3dubG9hZEA1OGIzZDU0Zi0xNmM5LTQyZDMtYWYwOC0xZmNhYmQwOTU2NjYiLCJpc3NyaW5nIjoiV1ciLCJhcHBjdHgiOiJ7XCJtc2V4Y2hwcm90XCI6XCJvd2FcIixcInB1aWRcIjpcIjExNTM5NzcwMjU0NDc5NzU2MTJcIixcInNjb3BlXCI6XCJPd2FEb3dubG9hZFwiLFwib2lkXCI6XCI1NTViNTg5MS0yNTIyLTRhNWMtYjI4NC1iMWRlYTQ0MmNkM2JcIixcInByaW1hcnlzaWRcIjpcIlMtMS01LTIxLTM1OTA4NDM4MTgtMzAwNDk2MDE2My00MjMzMzY2MzA5LTY2MTc0MDNcIn0iLCJuYmYiOjE2Nzk0NTAwMzYsImV4cCI6MTY3OTQ1MDYzNiwiaXNzIjoiMDAwMDAwMDItMDAwMC0wZmYxLWNlMDAtMDAwMDAwMDAwMDAwQDU4YjNkNTRmLTE2YzktNDJkMy1hZjA4LTFmY2FiZDA5NTY2NiIsImF1ZCI6IjAwMDAwMDAyLTAwMDAtMGZmMS1jZTAwLTAwMDAwMDAwMDAwMC9hdHRhY2htZW50cy5vZmZpY2UubmV0QDU4YjNkNTRmLTE2YzktNDJkMy1hZjA4LTFmY2FiZDA5NTY2NiIsImhhcHAiOiJvd2EifQ.wxpFix2CzDMuolN_z8GvXmGQ38ohYy2thawm4MsZjNHE6SJykCY_fTQOxozuGmw7qu47FllhIuWThHzzlNDBaVHz1p8z9p7HRv_ZuszyQm0exGjaWBE7-Yxbuv2kf0TlfLZ640gvCSem3l39cqI2cVDZ9AfQYunRBcnf00HknDQS7LwQoFGEUROvz5zEqjdBNW_DuYtsgKqrKrdl_TCYX_SZnAqyUItAqEFMJErLk1F-8H0bNavg1v5ARXJTYWC1mVc0FyoGBTg-m7zjRYUzonWbJXhxyj5rUOdbxYpwE1reCi7uO36FgGSWUX7cHiQnXlqKCzHjcUkNHlQFP6eYCw&amp;X-OWA-CANARY=TyMx5qtv_U-L0K6qYaC8pFASjlR4KtsYw3ajYaVNt5EfguA60upMTf1eImzStIcHq2p3Vj3COEo.&amp;owa=outlook.office.com&amp;scriptVer=20230310007.18&amp;animation=true">
            <a:extLst>
              <a:ext uri="{FF2B5EF4-FFF2-40B4-BE49-F238E27FC236}">
                <a16:creationId xmlns:a16="http://schemas.microsoft.com/office/drawing/2014/main" id="{F8E9A689-CE3B-4CBD-AB1E-FEDC4B20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19" y="2553767"/>
            <a:ext cx="2169968" cy="230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9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735" y="1961372"/>
            <a:ext cx="8258694" cy="1554912"/>
          </a:xfrm>
        </p:spPr>
        <p:txBody>
          <a:bodyPr>
            <a:normAutofit/>
          </a:bodyPr>
          <a:lstStyle/>
          <a:p>
            <a:pPr algn="l"/>
            <a:r>
              <a:rPr lang="en-US" sz="2600" b="0" dirty="0">
                <a:latin typeface="+mj-lt"/>
              </a:rPr>
              <a:t>“With the many responsibilities involved with teaching, reaching students as individuals can be a challenge.”</a:t>
            </a:r>
          </a:p>
        </p:txBody>
      </p:sp>
    </p:spTree>
    <p:extLst>
      <p:ext uri="{BB962C8B-B14F-4D97-AF65-F5344CB8AC3E}">
        <p14:creationId xmlns:p14="http://schemas.microsoft.com/office/powerpoint/2010/main" val="88551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735" y="1961372"/>
            <a:ext cx="8258694" cy="1554912"/>
          </a:xfrm>
        </p:spPr>
        <p:txBody>
          <a:bodyPr>
            <a:normAutofit/>
          </a:bodyPr>
          <a:lstStyle/>
          <a:p>
            <a:pPr algn="l"/>
            <a:r>
              <a:rPr lang="en-US" sz="2600" b="0" dirty="0">
                <a:latin typeface="+mj-lt"/>
              </a:rPr>
              <a:t>“With the many responsibilities involved with teaching, reaching students as individuals can be a challenge.”</a:t>
            </a:r>
          </a:p>
        </p:txBody>
      </p:sp>
    </p:spTree>
    <p:extLst>
      <p:ext uri="{BB962C8B-B14F-4D97-AF65-F5344CB8AC3E}">
        <p14:creationId xmlns:p14="http://schemas.microsoft.com/office/powerpoint/2010/main" val="244133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AD81F-DEF5-4081-A810-16CDC866EA1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8636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296989"/>
            <a:ext cx="4747652" cy="3225135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Bridge between necessary efficiency of large class with individual needs</a:t>
            </a:r>
          </a:p>
          <a:p>
            <a:r>
              <a:rPr lang="en-US" dirty="0">
                <a:latin typeface="+mj-lt"/>
              </a:rPr>
              <a:t>Multiple modes of engagement</a:t>
            </a:r>
          </a:p>
          <a:p>
            <a:r>
              <a:rPr lang="en-US" dirty="0">
                <a:latin typeface="+mj-lt"/>
              </a:rPr>
              <a:t>Being a college student/professor isn’t easy!</a:t>
            </a:r>
          </a:p>
        </p:txBody>
      </p:sp>
      <p:pic>
        <p:nvPicPr>
          <p:cNvPr id="6" name="Picture 2" descr="https://attachments.office.net/owa/pharrison%40unc.edu/service.svc/s/GetAttachmentThumbnail?id=AAMkAGJiNTVhZmUzLTVlNjctNGNkMC05OGI2LWZiZDMyZTc2NmRiNABGAAAAAAB4EJrJ5xFwT6X%2BPI%2BiogeyBwBrWjZLHbtCT5a5GTgYTwvpAAAAAAEMAABEFUj2vc3cRKj68xz5Mm77AAWXXPKoAAABEgAQAB3x9Bb6jc1PitgKfV9feJ8%3D&amp;thumbnailType=2&amp;token=eyJhbGciOiJSUzI1NiIsImtpZCI6IkQ4OThGN0RDMjk2ODQ1MDk1RUUwREZGQ0MzODBBOTM5NjUwNDNFNjQiLCJ0eXAiOiJKV1QiLCJ4NXQiOiIySmozM0Nsb1JRbGU0Tl84dzRDcE9XVUVQbVEifQ.eyJvcmlnaW4iOiJodHRwczovL291dGxvb2sub2ZmaWNlLmNvbSIsInVjIjoiNTFlYzUwODkxN2Y0NGI0NGIyMTY3MTNkMWFkZjA5NjMiLCJzaWduaW5fc3RhdGUiOiJbXCJrbXNpXCJdIiwidmVyIjoiRXhjaGFuZ2UuQ2FsbGJhY2suVjEiLCJhcHBjdHhzZW5kZXIiOiJPd2FEb3dubG9hZEA1OGIzZDU0Zi0xNmM5LTQyZDMtYWYwOC0xZmNhYmQwOTU2NjYiLCJpc3NyaW5nIjoiV1ciLCJhcHBjdHgiOiJ7XCJtc2V4Y2hwcm90XCI6XCJvd2FcIixcInB1aWRcIjpcIjExNTM5NzcwMjU0NDc5NzU2MTJcIixcInNjb3BlXCI6XCJPd2FEb3dubG9hZFwiLFwib2lkXCI6XCI1NTViNTg5MS0yNTIyLTRhNWMtYjI4NC1iMWRlYTQ0MmNkM2JcIixcInByaW1hcnlzaWRcIjpcIlMtMS01LTIxLTM1OTA4NDM4MTgtMzAwNDk2MDE2My00MjMzMzY2MzA5LTY2MTc0MDNcIn0iLCJuYmYiOjE2NzkxNTk0ODAsImV4cCI6MTY3OTE2MDA4MCwiaXNzIjoiMDAwMDAwMDItMDAwMC0wZmYxLWNlMDAtMDAwMDAwMDAwMDAwQDU4YjNkNTRmLTE2YzktNDJkMy1hZjA4LTFmY2FiZDA5NTY2NiIsImF1ZCI6IjAwMDAwMDAyLTAwMDAtMGZmMS1jZTAwLTAwMDAwMDAwMDAwMC9hdHRhY2htZW50cy5vZmZpY2UubmV0QDU4YjNkNTRmLTE2YzktNDJkMy1hZjA4LTFmY2FiZDA5NTY2NiIsImhhcHAiOiJvd2EifQ.s0D-CkLBYVW_96FeqQqtAbFjQ-DNxLrQlbQHBFhBbnyrenfhIjtH2MoZTDYIJBk1IIPOnX9LTriaH6Pq5t0uz2t4CiQBN63XV-ljjIfv68J4x5AJTJtL3TRf2MogUwj0azD-3D4X1b2IVk0DIfWb0EJaBvt08slXBOx9roPxEu-Fkr4cpwfOe8gAefFFzChs72SyeX_glD4vbdV4aCeb6YU1YhC0NC6OHDR-eBvLtSYXYAUIWG2edN1BJ5tLBlM8sQc5NKJRbIqVP_qIHyyVAMiHDDI5fbGv3IBeR89JV7FfSUEvZz4YfG6Unn9DUnRFfS8oI7b26AcbecHj3zCASA&amp;X-OWA-CANARY=ryw1yx0T70mJz9Ks3RlGx8CUSdDTJ9sYI5jhr_Cam_REvVPdP0Ddck4M1xxdNpBzReDK9Xf1uls.&amp;owa=outlook.office.com&amp;scriptVer=20230310007.15&amp;animation=true">
            <a:extLst>
              <a:ext uri="{FF2B5EF4-FFF2-40B4-BE49-F238E27FC236}">
                <a16:creationId xmlns:a16="http://schemas.microsoft.com/office/drawing/2014/main" id="{2284524B-06A6-4F49-BEC8-6DF8E6F3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90" y="1406380"/>
            <a:ext cx="3942491" cy="28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1BDAC9-FCDE-4FEC-B02E-4A2CEFBF4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7" t="10343" r="31363" b="6586"/>
          <a:stretch/>
        </p:blipFill>
        <p:spPr>
          <a:xfrm>
            <a:off x="3276210" y="106434"/>
            <a:ext cx="5793971" cy="493063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D992310-1217-4AC6-A0CF-AC3815EA9264}"/>
              </a:ext>
            </a:extLst>
          </p:cNvPr>
          <p:cNvSpPr/>
          <p:nvPr/>
        </p:nvSpPr>
        <p:spPr>
          <a:xfrm>
            <a:off x="7664335" y="3399905"/>
            <a:ext cx="440574" cy="1579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0EB6CB-B486-47E0-B818-E055F8DB3A5D}"/>
              </a:ext>
            </a:extLst>
          </p:cNvPr>
          <p:cNvSpPr/>
          <p:nvPr/>
        </p:nvSpPr>
        <p:spPr>
          <a:xfrm>
            <a:off x="5732622" y="3557847"/>
            <a:ext cx="440574" cy="1579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4C6E6E-754F-4029-8713-E52506E71938}"/>
              </a:ext>
            </a:extLst>
          </p:cNvPr>
          <p:cNvSpPr/>
          <p:nvPr/>
        </p:nvSpPr>
        <p:spPr>
          <a:xfrm>
            <a:off x="3478743" y="3726872"/>
            <a:ext cx="440574" cy="1579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Reaching Students with Compassion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7" y="1296989"/>
            <a:ext cx="8628293" cy="322513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How am I going to build a supportive and compassionate course culture?</a:t>
            </a:r>
          </a:p>
          <a:p>
            <a:r>
              <a:rPr lang="en-US" dirty="0">
                <a:latin typeface="+mj-lt"/>
              </a:rPr>
              <a:t>Compassion = empathy + action </a:t>
            </a:r>
            <a:r>
              <a:rPr lang="en-US" sz="1200" dirty="0">
                <a:latin typeface="+mj-lt"/>
              </a:rPr>
              <a:t>(c.f. Sinclair et al., 2017)</a:t>
            </a: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1. Take students’ perspectives</a:t>
            </a: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2. Let perspective taking guide your interactions with students</a:t>
            </a: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3. Acknowledge student experiences are real (and important)</a:t>
            </a: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4. Model vulnerability/humility</a:t>
            </a: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5. Share victories</a:t>
            </a:r>
          </a:p>
        </p:txBody>
      </p:sp>
    </p:spTree>
    <p:extLst>
      <p:ext uri="{BB962C8B-B14F-4D97-AF65-F5344CB8AC3E}">
        <p14:creationId xmlns:p14="http://schemas.microsoft.com/office/powerpoint/2010/main" val="270631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1. Taking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7" y="1296988"/>
            <a:ext cx="8606291" cy="364908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Do your homework ahead of time</a:t>
            </a:r>
          </a:p>
          <a:p>
            <a:pPr lvl="1"/>
            <a:r>
              <a:rPr lang="en-US" b="1" dirty="0">
                <a:latin typeface="+mj-lt"/>
              </a:rPr>
              <a:t>Who</a:t>
            </a:r>
            <a:r>
              <a:rPr lang="en-US" dirty="0">
                <a:latin typeface="+mj-lt"/>
              </a:rPr>
              <a:t> is in your course? </a:t>
            </a:r>
            <a:r>
              <a:rPr lang="en-US" b="1" dirty="0">
                <a:latin typeface="+mj-lt"/>
              </a:rPr>
              <a:t>Why</a:t>
            </a:r>
            <a:r>
              <a:rPr lang="en-US" dirty="0">
                <a:latin typeface="+mj-lt"/>
              </a:rPr>
              <a:t> are they taking the course? </a:t>
            </a:r>
            <a:r>
              <a:rPr lang="en-US" b="1" dirty="0">
                <a:latin typeface="+mj-lt"/>
              </a:rPr>
              <a:t>What</a:t>
            </a:r>
            <a:r>
              <a:rPr lang="en-US" dirty="0">
                <a:latin typeface="+mj-lt"/>
              </a:rPr>
              <a:t> have you learned about your students in previous semesters?</a:t>
            </a:r>
          </a:p>
          <a:p>
            <a:r>
              <a:rPr lang="en-US" dirty="0">
                <a:latin typeface="+mj-lt"/>
              </a:rPr>
              <a:t>Solicit feedback often </a:t>
            </a:r>
          </a:p>
          <a:p>
            <a:pPr lvl="1"/>
            <a:r>
              <a:rPr lang="en-US" b="1" dirty="0">
                <a:latin typeface="+mj-lt"/>
              </a:rPr>
              <a:t>When</a:t>
            </a:r>
            <a:r>
              <a:rPr lang="en-US" dirty="0">
                <a:latin typeface="+mj-lt"/>
              </a:rPr>
              <a:t> you need to know, poll (</a:t>
            </a:r>
            <a:r>
              <a:rPr lang="en-US" dirty="0" err="1">
                <a:latin typeface="+mj-lt"/>
              </a:rPr>
              <a:t>PollEverywhere</a:t>
            </a:r>
            <a:r>
              <a:rPr lang="en-US" dirty="0">
                <a:latin typeface="+mj-lt"/>
              </a:rPr>
              <a:t>, online discussion community, etc.)</a:t>
            </a:r>
          </a:p>
          <a:p>
            <a:r>
              <a:rPr lang="en-US" dirty="0">
                <a:latin typeface="+mj-lt"/>
              </a:rPr>
              <a:t>Utilize ULAs/IAs/TAs (if possible)</a:t>
            </a:r>
          </a:p>
          <a:p>
            <a:pPr lvl="1"/>
            <a:r>
              <a:rPr lang="en-US" b="1" dirty="0">
                <a:latin typeface="+mj-lt"/>
              </a:rPr>
              <a:t>How </a:t>
            </a:r>
            <a:r>
              <a:rPr lang="en-US" dirty="0">
                <a:latin typeface="+mj-lt"/>
              </a:rPr>
              <a:t>can students have a voice in your course?</a:t>
            </a:r>
            <a:endParaRPr lang="en-US" b="1" dirty="0">
              <a:latin typeface="+mj-lt"/>
            </a:endParaRPr>
          </a:p>
          <a:p>
            <a:r>
              <a:rPr lang="en-US" u="sng" dirty="0">
                <a:latin typeface="+mj-lt"/>
              </a:rPr>
              <a:t>Listen!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27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2. Guiding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7" y="1296989"/>
            <a:ext cx="5760403" cy="3057298"/>
          </a:xfrm>
        </p:spPr>
        <p:txBody>
          <a:bodyPr/>
          <a:lstStyle/>
          <a:p>
            <a:r>
              <a:rPr lang="en-US" dirty="0">
                <a:latin typeface="+mj-lt"/>
              </a:rPr>
              <a:t>Set a </a:t>
            </a:r>
            <a:r>
              <a:rPr lang="en-US" b="1" dirty="0">
                <a:latin typeface="+mj-lt"/>
              </a:rPr>
              <a:t>positive</a:t>
            </a:r>
            <a:r>
              <a:rPr lang="en-US" dirty="0">
                <a:latin typeface="+mj-lt"/>
              </a:rPr>
              <a:t> tone</a:t>
            </a:r>
          </a:p>
          <a:p>
            <a:r>
              <a:rPr lang="en-US" dirty="0">
                <a:latin typeface="+mj-lt"/>
              </a:rPr>
              <a:t>Provide </a:t>
            </a:r>
            <a:r>
              <a:rPr lang="en-US" b="1" dirty="0">
                <a:latin typeface="+mj-lt"/>
              </a:rPr>
              <a:t>structure</a:t>
            </a:r>
            <a:r>
              <a:rPr lang="en-US" dirty="0">
                <a:latin typeface="+mj-lt"/>
              </a:rPr>
              <a:t> for interactions/office hours (ambiguity can be stressful) </a:t>
            </a:r>
            <a:r>
              <a:rPr lang="en-US" sz="1200" dirty="0">
                <a:latin typeface="+mj-lt"/>
              </a:rPr>
              <a:t>(Hogan &amp; </a:t>
            </a:r>
            <a:r>
              <a:rPr lang="en-US" sz="1200" dirty="0" err="1">
                <a:latin typeface="+mj-lt"/>
              </a:rPr>
              <a:t>Sathy</a:t>
            </a:r>
            <a:r>
              <a:rPr lang="en-US" sz="1200" dirty="0">
                <a:latin typeface="+mj-lt"/>
              </a:rPr>
              <a:t>,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1F54D-5EC0-4582-8D7E-FB041452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6" t="18264" r="3004" b="27978"/>
          <a:stretch/>
        </p:blipFill>
        <p:spPr>
          <a:xfrm>
            <a:off x="274638" y="1806712"/>
            <a:ext cx="8977745" cy="3336787"/>
          </a:xfrm>
          <a:prstGeom prst="rect">
            <a:avLst/>
          </a:prstGeom>
        </p:spPr>
      </p:pic>
      <p:pic>
        <p:nvPicPr>
          <p:cNvPr id="1028" name="Picture 4" descr="https://encrypted-tbn2.gstatic.com/images?q=tbn:ANd9GcTVpNZYXRpx3cITvPYKAmpuB_cbCyAyC1r0DbRP6aPMOgotqnNS">
            <a:extLst>
              <a:ext uri="{FF2B5EF4-FFF2-40B4-BE49-F238E27FC236}">
                <a16:creationId xmlns:a16="http://schemas.microsoft.com/office/drawing/2014/main" id="{414A2151-5C3C-4E2A-9B7E-735BABF2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8" y="1187359"/>
            <a:ext cx="238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3. Acknowledging Experiences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7" y="1296989"/>
            <a:ext cx="8628293" cy="3225135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Build a strong course </a:t>
            </a:r>
            <a:r>
              <a:rPr lang="en-US" b="1" dirty="0">
                <a:latin typeface="+mj-lt"/>
              </a:rPr>
              <a:t>community</a:t>
            </a:r>
          </a:p>
          <a:p>
            <a:pPr lvl="1"/>
            <a:r>
              <a:rPr lang="en-US" dirty="0">
                <a:latin typeface="+mj-lt"/>
              </a:rPr>
              <a:t>Structures in place to allow </a:t>
            </a:r>
            <a:r>
              <a:rPr lang="en-US" b="1" dirty="0">
                <a:latin typeface="+mj-lt"/>
              </a:rPr>
              <a:t>students to have leadership roles</a:t>
            </a:r>
          </a:p>
          <a:p>
            <a:r>
              <a:rPr lang="en-US" dirty="0">
                <a:latin typeface="+mj-lt"/>
              </a:rPr>
              <a:t>Explicitly discuss things that are more important than your course</a:t>
            </a:r>
          </a:p>
          <a:p>
            <a:r>
              <a:rPr lang="en-US" dirty="0">
                <a:latin typeface="+mj-lt"/>
              </a:rPr>
              <a:t>Identify deadlines that can be flexible and why</a:t>
            </a:r>
          </a:p>
          <a:p>
            <a:r>
              <a:rPr lang="en-US" dirty="0">
                <a:latin typeface="+mj-lt"/>
              </a:rPr>
              <a:t>Acknowledge you have </a:t>
            </a:r>
            <a:r>
              <a:rPr lang="en-US" b="1" dirty="0">
                <a:latin typeface="+mj-lt"/>
              </a:rPr>
              <a:t>heard them </a:t>
            </a:r>
            <a:r>
              <a:rPr lang="en-US" dirty="0">
                <a:latin typeface="+mj-lt"/>
              </a:rPr>
              <a:t>and </a:t>
            </a:r>
            <a:r>
              <a:rPr lang="en-US" b="1" dirty="0">
                <a:latin typeface="+mj-lt"/>
              </a:rPr>
              <a:t>made a change </a:t>
            </a:r>
            <a:r>
              <a:rPr lang="en-US" dirty="0">
                <a:latin typeface="+mj-lt"/>
              </a:rPr>
              <a:t>(action)</a:t>
            </a:r>
          </a:p>
        </p:txBody>
      </p:sp>
    </p:spTree>
    <p:extLst>
      <p:ext uri="{BB962C8B-B14F-4D97-AF65-F5344CB8AC3E}">
        <p14:creationId xmlns:p14="http://schemas.microsoft.com/office/powerpoint/2010/main" val="36160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4. Modeling Vulnerability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Don’t take yourself too seriously</a:t>
            </a:r>
          </a:p>
          <a:p>
            <a:r>
              <a:rPr lang="en-US" dirty="0">
                <a:latin typeface="+mj-lt"/>
              </a:rPr>
              <a:t>Identify mistakes as soon as possible</a:t>
            </a:r>
          </a:p>
          <a:p>
            <a:r>
              <a:rPr lang="en-US" dirty="0">
                <a:latin typeface="+mj-lt"/>
              </a:rPr>
              <a:t>Share personal anecdotes</a:t>
            </a:r>
          </a:p>
          <a:p>
            <a:r>
              <a:rPr lang="en-US" dirty="0">
                <a:latin typeface="+mj-lt"/>
              </a:rPr>
              <a:t>Name common experiences</a:t>
            </a:r>
          </a:p>
          <a:p>
            <a:r>
              <a:rPr lang="en-US" dirty="0">
                <a:latin typeface="+mj-lt"/>
              </a:rPr>
              <a:t>Humor* </a:t>
            </a:r>
          </a:p>
        </p:txBody>
      </p:sp>
      <p:pic>
        <p:nvPicPr>
          <p:cNvPr id="4" name="Picture 2" descr="Main product photo">
            <a:extLst>
              <a:ext uri="{FF2B5EF4-FFF2-40B4-BE49-F238E27FC236}">
                <a16:creationId xmlns:a16="http://schemas.microsoft.com/office/drawing/2014/main" id="{4BE6A443-BF7C-4EAD-BB82-8CF9C19D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03" y="1232317"/>
            <a:ext cx="814647" cy="8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80F91-03C9-44F4-BA0B-25FF6DF43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73" t="23757" r="21545" b="20324"/>
          <a:stretch/>
        </p:blipFill>
        <p:spPr>
          <a:xfrm>
            <a:off x="5012574" y="2182696"/>
            <a:ext cx="3868354" cy="288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2CF53-B267-4006-BAA5-2B3E5E1AA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987" y="2182696"/>
            <a:ext cx="3399905" cy="29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408fc8a-10bd-478c-97fb-59c414adcd11"/>
</p:tagLst>
</file>

<file path=ppt/theme/theme1.xml><?xml version="1.0" encoding="utf-8"?>
<a:theme xmlns:a="http://schemas.openxmlformats.org/drawingml/2006/main" name="Title Slides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 Slides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s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xt &amp; Image Slides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order Image Slide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losing Slide">
  <a:themeElements>
    <a:clrScheme name="UNC">
      <a:dk1>
        <a:srgbClr val="4B9CD3"/>
      </a:dk1>
      <a:lt1>
        <a:sysClr val="window" lastClr="FFFFFF"/>
      </a:lt1>
      <a:dk2>
        <a:srgbClr val="13294B"/>
      </a:dk2>
      <a:lt2>
        <a:srgbClr val="FFFFFF"/>
      </a:lt2>
      <a:accent1>
        <a:srgbClr val="4B9CD3"/>
      </a:accent1>
      <a:accent2>
        <a:srgbClr val="13294B"/>
      </a:accent2>
      <a:accent3>
        <a:srgbClr val="FFFFFF"/>
      </a:accent3>
      <a:accent4>
        <a:srgbClr val="007FA2"/>
      </a:accent4>
      <a:accent5>
        <a:srgbClr val="E1E1E1"/>
      </a:accent5>
      <a:accent6>
        <a:srgbClr val="767676"/>
      </a:accent6>
      <a:hlink>
        <a:srgbClr val="007FAE"/>
      </a:hlink>
      <a:folHlink>
        <a:srgbClr val="007FA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2395</TotalTime>
  <Words>411</Words>
  <Application>Microsoft Office PowerPoint</Application>
  <PresentationFormat>On-screen Show (16:9)</PresentationFormat>
  <Paragraphs>50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</vt:lpstr>
      <vt:lpstr>Title Slides</vt:lpstr>
      <vt:lpstr>Divider Slides</vt:lpstr>
      <vt:lpstr>Text Slides</vt:lpstr>
      <vt:lpstr>Text &amp; Image Slides</vt:lpstr>
      <vt:lpstr>Border Image Slide</vt:lpstr>
      <vt:lpstr>Closing Slide</vt:lpstr>
      <vt:lpstr>Reaching Students  as Individuals: Empathy and Action </vt:lpstr>
      <vt:lpstr>PowerPoint Presentation</vt:lpstr>
      <vt:lpstr>PowerPoint Presentation</vt:lpstr>
      <vt:lpstr>Barriers</vt:lpstr>
      <vt:lpstr>Reaching Students with Compassion</vt:lpstr>
      <vt:lpstr>1. Taking Perspective</vt:lpstr>
      <vt:lpstr>2. Guiding Interactions</vt:lpstr>
      <vt:lpstr>3. Acknowledging Experiences</vt:lpstr>
      <vt:lpstr>4. Modeling Vulnerability</vt:lpstr>
      <vt:lpstr>5. Celebrating Victories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Harrison, Patrick R</cp:lastModifiedBy>
  <cp:revision>124</cp:revision>
  <dcterms:created xsi:type="dcterms:W3CDTF">2010-04-12T23:12:02Z</dcterms:created>
  <dcterms:modified xsi:type="dcterms:W3CDTF">2023-03-23T16:18:08Z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