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rchivo Black"/>
      <p:regular r:id="rId23"/>
    </p:embeddedFont>
    <p:embeddedFont>
      <p:font typeface="Tomorrow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Tomorrow-regular.fntdata"/><Relationship Id="rId23" Type="http://schemas.openxmlformats.org/officeDocument/2006/relationships/font" Target="fonts/ArchivoBlac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omorrow-italic.fntdata"/><Relationship Id="rId25" Type="http://schemas.openxmlformats.org/officeDocument/2006/relationships/font" Target="fonts/Tomorrow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Tomorrow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igitalaccessibility.unc.edu/resources/top-10-tips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5a5594b8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15a5594b8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0f38a917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20f38a917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e714125c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e714125c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0f38a917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0f38a917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e714125c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1e714125c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0f38a917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0f38a917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https://digitalaccessibility.unc.edu/resources/top-10-tips/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5a5594b8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5a5594b8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5a5594b8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15a5594b8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5a5594b8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15a5594b8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20f38a91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20f38a91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5a5594b8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5a5594b8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5a5594b8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5a5594b8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df78056c40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df78056c40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5a5594b8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5a5594b8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https://www.accessiblesyllabus.com/?cn-reloaded=1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5a5594b8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5a5594b8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/>
              <a:t>https://udlguidelines.cast.org/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5a5594b8c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5a5594b8c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https://digitalaccessibility.unc.edu/training/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421750" y="1332213"/>
            <a:ext cx="5672100" cy="184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53141"/>
                </a:solidFill>
                <a:latin typeface="Archivo Black"/>
                <a:ea typeface="Archivo Black"/>
                <a:cs typeface="Archivo Black"/>
                <a:sym typeface="Archivo Black"/>
              </a:rPr>
              <a:t>Structural Accessibility in Course Design</a:t>
            </a:r>
            <a:endParaRPr sz="2200">
              <a:solidFill>
                <a:srgbClr val="253141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738850" y="3395675"/>
            <a:ext cx="5037900" cy="13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4445B"/>
                </a:solidFill>
                <a:latin typeface="Open Sans"/>
                <a:ea typeface="Open Sans"/>
                <a:cs typeface="Open Sans"/>
                <a:sym typeface="Open Sans"/>
              </a:rPr>
              <a:t>Carly Schnitzler</a:t>
            </a:r>
            <a:r>
              <a:rPr lang="en" sz="1600">
                <a:solidFill>
                  <a:srgbClr val="34445B"/>
                </a:solidFill>
                <a:latin typeface="Open Sans"/>
                <a:ea typeface="Open Sans"/>
                <a:cs typeface="Open Sans"/>
                <a:sym typeface="Open Sans"/>
              </a:rPr>
              <a:t> (she/her)</a:t>
            </a:r>
            <a:endParaRPr sz="1600">
              <a:solidFill>
                <a:srgbClr val="3444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444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4445B"/>
                </a:solidFill>
                <a:latin typeface="Open Sans"/>
                <a:ea typeface="Open Sans"/>
                <a:cs typeface="Open Sans"/>
                <a:sym typeface="Open Sans"/>
              </a:rPr>
              <a:t>cschnitz@live.unc.edu</a:t>
            </a:r>
            <a:endParaRPr sz="1600">
              <a:solidFill>
                <a:srgbClr val="3444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4445B"/>
                </a:solidFill>
                <a:latin typeface="Open Sans"/>
                <a:ea typeface="Open Sans"/>
                <a:cs typeface="Open Sans"/>
                <a:sym typeface="Open Sans"/>
              </a:rPr>
              <a:t>Department of English and Comparative Literature</a:t>
            </a:r>
            <a:endParaRPr sz="1600">
              <a:solidFill>
                <a:srgbClr val="3444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4445B"/>
                </a:solidFill>
                <a:latin typeface="Open Sans"/>
                <a:ea typeface="Open Sans"/>
                <a:cs typeface="Open Sans"/>
                <a:sym typeface="Open Sans"/>
              </a:rPr>
              <a:t>Gillings School for Global Public Health</a:t>
            </a:r>
            <a:endParaRPr sz="1600">
              <a:solidFill>
                <a:srgbClr val="3444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616000" y="354150"/>
            <a:ext cx="52836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4445B"/>
                </a:solidFill>
                <a:latin typeface="Open Sans"/>
                <a:ea typeface="Open Sans"/>
                <a:cs typeface="Open Sans"/>
                <a:sym typeface="Open Sans"/>
              </a:rPr>
              <a:t>University of North Carolina at Chapel Hill</a:t>
            </a:r>
            <a:endParaRPr b="1" sz="1600">
              <a:solidFill>
                <a:srgbClr val="3444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4445B"/>
                </a:solidFill>
                <a:latin typeface="Open Sans"/>
                <a:ea typeface="Open Sans"/>
                <a:cs typeface="Open Sans"/>
                <a:sym typeface="Open Sans"/>
              </a:rPr>
              <a:t>CFE Faculty Showcase on Teaching</a:t>
            </a:r>
            <a:endParaRPr sz="1600">
              <a:solidFill>
                <a:srgbClr val="3444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decorative: progress bar rectangle" id="57" name="Google Shape;57;p13"/>
          <p:cNvSpPr/>
          <p:nvPr/>
        </p:nvSpPr>
        <p:spPr>
          <a:xfrm>
            <a:off x="0" y="4971900"/>
            <a:ext cx="9030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ctrTitle"/>
          </p:nvPr>
        </p:nvSpPr>
        <p:spPr>
          <a:xfrm>
            <a:off x="2333000" y="1949400"/>
            <a:ext cx="62910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66">
                <a:solidFill>
                  <a:srgbClr val="253141"/>
                </a:solidFill>
                <a:latin typeface="Archivo Black"/>
                <a:ea typeface="Archivo Black"/>
                <a:cs typeface="Archivo Black"/>
                <a:sym typeface="Archivo Black"/>
              </a:rPr>
              <a:t>Key Takeaway #1:</a:t>
            </a:r>
            <a:endParaRPr sz="4866">
              <a:solidFill>
                <a:srgbClr val="2531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 sz="3300">
                <a:solidFill>
                  <a:srgbClr val="253141"/>
                </a:solidFill>
                <a:latin typeface="Tomorrow"/>
                <a:ea typeface="Tomorrow"/>
                <a:cs typeface="Tomorrow"/>
                <a:sym typeface="Tomorrow"/>
              </a:rPr>
              <a:t>Use Multiple Modalities</a:t>
            </a:r>
            <a:endParaRPr>
              <a:solidFill>
                <a:srgbClr val="2531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descr="decorative: progress bar rectangle" id="115" name="Google Shape;115;p22"/>
          <p:cNvSpPr/>
          <p:nvPr/>
        </p:nvSpPr>
        <p:spPr>
          <a:xfrm>
            <a:off x="0" y="4971900"/>
            <a:ext cx="59460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1652100" y="1174325"/>
            <a:ext cx="72471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900"/>
              <a:buFont typeface="Open Sans"/>
              <a:buChar char="●"/>
            </a:pPr>
            <a:r>
              <a:rPr b="1" lang="en" sz="19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Visual, auditory, textual, and kinesthetic</a:t>
            </a:r>
            <a:endParaRPr b="1" sz="19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900"/>
              <a:buFont typeface="Open Sans"/>
              <a:buChar char="●"/>
            </a:pPr>
            <a:r>
              <a:rPr b="1" lang="en" sz="19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Provides diverse presentations and experience of content for diverse learners</a:t>
            </a:r>
            <a:endParaRPr b="1" sz="19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900"/>
              <a:buFont typeface="Open Sans"/>
              <a:buChar char="●"/>
            </a:pPr>
            <a:r>
              <a:rPr b="1" lang="en" sz="19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Multiple modalities in a mini-lecture looks like:</a:t>
            </a:r>
            <a:endParaRPr b="1" sz="19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Collaborative documents to follow along with and take notes on shared materials</a:t>
            </a:r>
            <a:endParaRPr sz="16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Auditory/textual descriptions of visual content</a:t>
            </a:r>
            <a:endParaRPr sz="16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Visual representations for auditory/textual content</a:t>
            </a:r>
            <a:endParaRPr sz="16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900"/>
              <a:buFont typeface="Open Sans"/>
              <a:buChar char="●"/>
            </a:pPr>
            <a:r>
              <a:rPr b="1" lang="en" sz="19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Multiple modalities in a discussion activity looks like:</a:t>
            </a:r>
            <a:endParaRPr b="1" sz="19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Assigning roles (recorder, reporter, etc.) within groups</a:t>
            </a:r>
            <a:endParaRPr sz="16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Jigsaw and fishbowl style activities</a:t>
            </a:r>
            <a:endParaRPr sz="16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23"/>
          <p:cNvSpPr txBox="1"/>
          <p:nvPr>
            <p:ph type="title"/>
          </p:nvPr>
        </p:nvSpPr>
        <p:spPr>
          <a:xfrm>
            <a:off x="1708350" y="482400"/>
            <a:ext cx="57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53141"/>
                </a:solidFill>
                <a:latin typeface="Tomorrow"/>
                <a:ea typeface="Tomorrow"/>
                <a:cs typeface="Tomorrow"/>
                <a:sym typeface="Tomorrow"/>
              </a:rPr>
              <a:t>Multiple Modalities</a:t>
            </a:r>
            <a:endParaRPr b="1" sz="3600">
              <a:solidFill>
                <a:srgbClr val="253141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descr="decorative: progress bar rectangle" id="122" name="Google Shape;122;p23"/>
          <p:cNvSpPr/>
          <p:nvPr/>
        </p:nvSpPr>
        <p:spPr>
          <a:xfrm>
            <a:off x="0" y="4971900"/>
            <a:ext cx="64431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ctrTitle"/>
          </p:nvPr>
        </p:nvSpPr>
        <p:spPr>
          <a:xfrm>
            <a:off x="2333000" y="1949400"/>
            <a:ext cx="62910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66">
                <a:solidFill>
                  <a:srgbClr val="253141"/>
                </a:solidFill>
                <a:latin typeface="Archivo Black"/>
                <a:ea typeface="Archivo Black"/>
                <a:cs typeface="Archivo Black"/>
                <a:sym typeface="Archivo Black"/>
              </a:rPr>
              <a:t>Key Takeaway</a:t>
            </a:r>
            <a:r>
              <a:rPr lang="en" sz="4866">
                <a:solidFill>
                  <a:srgbClr val="253141"/>
                </a:solidFill>
                <a:latin typeface="Archivo Black"/>
                <a:ea typeface="Archivo Black"/>
                <a:cs typeface="Archivo Black"/>
                <a:sym typeface="Archivo Black"/>
              </a:rPr>
              <a:t> #2:</a:t>
            </a:r>
            <a:endParaRPr sz="4866">
              <a:solidFill>
                <a:srgbClr val="2531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 sz="3300">
                <a:solidFill>
                  <a:srgbClr val="253141"/>
                </a:solidFill>
                <a:latin typeface="Tomorrow"/>
                <a:ea typeface="Tomorrow"/>
                <a:cs typeface="Tomorrow"/>
                <a:sym typeface="Tomorrow"/>
              </a:rPr>
              <a:t>Combine Student Choices with Clear Expectations</a:t>
            </a:r>
            <a:endParaRPr>
              <a:solidFill>
                <a:srgbClr val="2531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descr="decorative: progress bar rectangle" id="128" name="Google Shape;128;p24"/>
          <p:cNvSpPr/>
          <p:nvPr/>
        </p:nvSpPr>
        <p:spPr>
          <a:xfrm>
            <a:off x="0" y="4971900"/>
            <a:ext cx="68397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1519925" y="1174325"/>
            <a:ext cx="73794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Char char="●"/>
            </a:pP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Making accessibility structural in a course is about considering it within course policies</a:t>
            </a:r>
            <a:endParaRPr b="1"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Char char="●"/>
            </a:pP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Offering students both choices for their learning  </a:t>
            </a:r>
            <a:r>
              <a:rPr b="1" i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alongside</a:t>
            </a: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 clear expectations for the course is key</a:t>
            </a:r>
            <a:endParaRPr b="1"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Char char="●"/>
            </a:pP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In my classes: </a:t>
            </a:r>
            <a:endParaRPr b="1"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Co-creation of course expectations</a:t>
            </a:r>
            <a:endParaRPr sz="16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Choices for deadlines and assignment lengths</a:t>
            </a:r>
            <a:endParaRPr sz="16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Zoom backup option for in-person classes</a:t>
            </a:r>
            <a:endParaRPr sz="16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Clear policies on late work, attendance, and in-class engagement</a:t>
            </a:r>
            <a:endParaRPr sz="16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Prioritization of communication between students/teacher</a:t>
            </a:r>
            <a:endParaRPr sz="16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5"/>
          <p:cNvSpPr txBox="1"/>
          <p:nvPr>
            <p:ph type="title"/>
          </p:nvPr>
        </p:nvSpPr>
        <p:spPr>
          <a:xfrm>
            <a:off x="1641075" y="460375"/>
            <a:ext cx="691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53141"/>
                </a:solidFill>
                <a:latin typeface="Tomorrow"/>
                <a:ea typeface="Tomorrow"/>
                <a:cs typeface="Tomorrow"/>
                <a:sym typeface="Tomorrow"/>
              </a:rPr>
              <a:t>Choices + Clear Expectations</a:t>
            </a:r>
            <a:endParaRPr b="1" sz="3000">
              <a:solidFill>
                <a:srgbClr val="253141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descr="decorative: progress bar rectangle" id="135" name="Google Shape;135;p25"/>
          <p:cNvSpPr/>
          <p:nvPr/>
        </p:nvSpPr>
        <p:spPr>
          <a:xfrm>
            <a:off x="0" y="4971900"/>
            <a:ext cx="73794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ctrTitle"/>
          </p:nvPr>
        </p:nvSpPr>
        <p:spPr>
          <a:xfrm>
            <a:off x="2333000" y="1949400"/>
            <a:ext cx="62910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66">
                <a:solidFill>
                  <a:srgbClr val="253141"/>
                </a:solidFill>
                <a:latin typeface="Archivo Black"/>
                <a:ea typeface="Archivo Black"/>
                <a:cs typeface="Archivo Black"/>
                <a:sym typeface="Archivo Black"/>
              </a:rPr>
              <a:t>Key Takeaway #3:</a:t>
            </a:r>
            <a:endParaRPr sz="4866">
              <a:solidFill>
                <a:srgbClr val="2531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 sz="3300">
                <a:solidFill>
                  <a:srgbClr val="253141"/>
                </a:solidFill>
                <a:latin typeface="Tomorrow"/>
                <a:ea typeface="Tomorrow"/>
                <a:cs typeface="Tomorrow"/>
                <a:sym typeface="Tomorrow"/>
              </a:rPr>
              <a:t>Ensure Accessible Content</a:t>
            </a:r>
            <a:endParaRPr>
              <a:solidFill>
                <a:srgbClr val="2531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descr="decorative: progress bar rectangle" id="141" name="Google Shape;141;p26"/>
          <p:cNvSpPr/>
          <p:nvPr/>
        </p:nvSpPr>
        <p:spPr>
          <a:xfrm>
            <a:off x="0" y="4971900"/>
            <a:ext cx="79962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1789775" y="1185350"/>
            <a:ext cx="69168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Headings, consistent layout, default to text, plain language, descriptive link text, color contrast, alt text, captions/transcripts	</a:t>
            </a:r>
            <a:endParaRPr b="1"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Canvas</a:t>
            </a:r>
            <a:endParaRPr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Microsoft Office</a:t>
            </a:r>
            <a:endParaRPr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PDFs</a:t>
            </a:r>
            <a:endParaRPr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Video/Audio</a:t>
            </a:r>
            <a:endParaRPr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Links to readings whenever possible!</a:t>
            </a:r>
            <a:endParaRPr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7"/>
          <p:cNvSpPr txBox="1"/>
          <p:nvPr>
            <p:ph type="title"/>
          </p:nvPr>
        </p:nvSpPr>
        <p:spPr>
          <a:xfrm>
            <a:off x="2502425" y="460375"/>
            <a:ext cx="57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53141"/>
                </a:solidFill>
                <a:latin typeface="Tomorrow"/>
                <a:ea typeface="Tomorrow"/>
                <a:cs typeface="Tomorrow"/>
                <a:sym typeface="Tomorrow"/>
              </a:rPr>
              <a:t>Accessible Content</a:t>
            </a:r>
            <a:endParaRPr b="1" sz="3600">
              <a:solidFill>
                <a:srgbClr val="253141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descr="decorative: progress bar rectangle" id="148" name="Google Shape;148;p27"/>
          <p:cNvSpPr/>
          <p:nvPr/>
        </p:nvSpPr>
        <p:spPr>
          <a:xfrm>
            <a:off x="0" y="4971900"/>
            <a:ext cx="85359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ctrTitle"/>
          </p:nvPr>
        </p:nvSpPr>
        <p:spPr>
          <a:xfrm>
            <a:off x="3594000" y="2053950"/>
            <a:ext cx="1956000" cy="103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3141"/>
                </a:solidFill>
                <a:latin typeface="Archivo Black"/>
                <a:ea typeface="Archivo Black"/>
                <a:cs typeface="Archivo Black"/>
                <a:sym typeface="Archivo Black"/>
              </a:rPr>
              <a:t>Q&amp;A</a:t>
            </a:r>
            <a:endParaRPr>
              <a:solidFill>
                <a:srgbClr val="25314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descr="decorative: progress bar rectangle" id="154" name="Google Shape;154;p28"/>
          <p:cNvSpPr/>
          <p:nvPr/>
        </p:nvSpPr>
        <p:spPr>
          <a:xfrm>
            <a:off x="0" y="4971900"/>
            <a:ext cx="91440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/>
        </p:nvSpPr>
        <p:spPr>
          <a:xfrm>
            <a:off x="1334350" y="1462800"/>
            <a:ext cx="7068900" cy="2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FBFFF1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CARLY SCHNITZLER</a:t>
            </a:r>
            <a:endParaRPr sz="4600">
              <a:solidFill>
                <a:srgbClr val="FBFFF1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BFFF1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BFFF1"/>
                </a:solidFill>
                <a:latin typeface="Tomorrow"/>
                <a:ea typeface="Tomorrow"/>
                <a:cs typeface="Tomorrow"/>
                <a:sym typeface="Tomorrow"/>
              </a:rPr>
              <a:t>(she/her)</a:t>
            </a:r>
            <a:endParaRPr sz="2400">
              <a:solidFill>
                <a:srgbClr val="FBFFF1"/>
              </a:solidFill>
              <a:latin typeface="Tomorrow"/>
              <a:ea typeface="Tomorrow"/>
              <a:cs typeface="Tomorrow"/>
              <a:sym typeface="Tomo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BFFF1"/>
                </a:solidFill>
                <a:latin typeface="Tomorrow"/>
                <a:ea typeface="Tomorrow"/>
                <a:cs typeface="Tomorrow"/>
                <a:sym typeface="Tomorrow"/>
              </a:rPr>
              <a:t>cschnitz@live.unc.edu</a:t>
            </a:r>
            <a:endParaRPr sz="2400">
              <a:solidFill>
                <a:srgbClr val="FBFFF1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362925" y="1174325"/>
            <a:ext cx="58668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AutoNum type="arabicPeriod"/>
            </a:pP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Welcome</a:t>
            </a:r>
            <a:endParaRPr b="1"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AutoNum type="arabicPeriod"/>
            </a:pP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My Background</a:t>
            </a:r>
            <a:endParaRPr b="1"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AutoNum type="arabicPeriod"/>
            </a:pP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Principles and Resources</a:t>
            </a:r>
            <a:endParaRPr b="1"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AutoNum type="arabicPeriod"/>
            </a:pP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Key Takeaway #1: </a:t>
            </a:r>
            <a:r>
              <a:rPr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Multiple Modalities</a:t>
            </a:r>
            <a:endParaRPr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AutoNum type="arabicPeriod"/>
            </a:pP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Key Takeaway #2: </a:t>
            </a:r>
            <a:r>
              <a:rPr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Choices + Clear Expectations</a:t>
            </a:r>
            <a:endParaRPr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AutoNum type="arabicPeriod"/>
            </a:pP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Key Takeaway #3: </a:t>
            </a:r>
            <a:r>
              <a:rPr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Accessible Content</a:t>
            </a:r>
            <a:endParaRPr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53141"/>
              </a:buClr>
              <a:buSzPts val="2000"/>
              <a:buFont typeface="Open Sans"/>
              <a:buAutoNum type="arabicPeriod"/>
            </a:pP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 b="1"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5209325" y="471375"/>
            <a:ext cx="302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53141"/>
                </a:solidFill>
                <a:latin typeface="Tomorrow"/>
                <a:ea typeface="Tomorrow"/>
                <a:cs typeface="Tomorrow"/>
                <a:sym typeface="Tomorrow"/>
              </a:rPr>
              <a:t>Overview</a:t>
            </a:r>
            <a:endParaRPr b="1" sz="3600">
              <a:solidFill>
                <a:srgbClr val="253141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descr="decorative: progress bar rectangle" id="64" name="Google Shape;64;p14"/>
          <p:cNvSpPr/>
          <p:nvPr/>
        </p:nvSpPr>
        <p:spPr>
          <a:xfrm>
            <a:off x="0" y="4971900"/>
            <a:ext cx="17070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415800" y="2285400"/>
            <a:ext cx="231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4445B"/>
                </a:solidFill>
                <a:latin typeface="Open Sans"/>
                <a:ea typeface="Open Sans"/>
                <a:cs typeface="Open Sans"/>
                <a:sym typeface="Open Sans"/>
              </a:rPr>
              <a:t>bit.ly/cfe2023</a:t>
            </a:r>
            <a:endParaRPr>
              <a:solidFill>
                <a:srgbClr val="3444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descr="decorative: progress bar rectangle" id="70" name="Google Shape;70;p15"/>
          <p:cNvSpPr/>
          <p:nvPr/>
        </p:nvSpPr>
        <p:spPr>
          <a:xfrm>
            <a:off x="0" y="4971900"/>
            <a:ext cx="23901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742950" y="460375"/>
            <a:ext cx="448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BFFF1"/>
                </a:solidFill>
                <a:latin typeface="Tomorrow"/>
                <a:ea typeface="Tomorrow"/>
                <a:cs typeface="Tomorrow"/>
                <a:sym typeface="Tomorrow"/>
              </a:rPr>
              <a:t>My Background</a:t>
            </a:r>
            <a:endParaRPr b="1" sz="3600">
              <a:solidFill>
                <a:srgbClr val="FBFFF1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pic>
        <p:nvPicPr>
          <p:cNvPr descr="UNC Gillings School of Global Public Health logo"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7024" y="1563900"/>
            <a:ext cx="2630359" cy="265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25 English and Comparative Literature logo&#10;" id="77" name="Google Shape;77;p16"/>
          <p:cNvPicPr preferRelativeResize="0"/>
          <p:nvPr/>
        </p:nvPicPr>
        <p:blipFill rotWithShape="1">
          <a:blip r:embed="rId5">
            <a:alphaModFix/>
          </a:blip>
          <a:srcRect b="0" l="10871" r="7329" t="0"/>
          <a:stretch/>
        </p:blipFill>
        <p:spPr>
          <a:xfrm>
            <a:off x="5599400" y="1563900"/>
            <a:ext cx="2630350" cy="26563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ecorative: progress bar rectangle" id="78" name="Google Shape;78;p16"/>
          <p:cNvSpPr/>
          <p:nvPr/>
        </p:nvSpPr>
        <p:spPr>
          <a:xfrm>
            <a:off x="0" y="4971900"/>
            <a:ext cx="31170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ctrTitle"/>
          </p:nvPr>
        </p:nvSpPr>
        <p:spPr>
          <a:xfrm>
            <a:off x="2423075" y="1707900"/>
            <a:ext cx="5936400" cy="17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314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Principles and Resources</a:t>
            </a:r>
            <a:endParaRPr sz="3300">
              <a:solidFill>
                <a:srgbClr val="253141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descr="decorative: progress bar rectangle" id="84" name="Google Shape;84;p17"/>
          <p:cNvSpPr/>
          <p:nvPr/>
        </p:nvSpPr>
        <p:spPr>
          <a:xfrm>
            <a:off x="0" y="4971900"/>
            <a:ext cx="38328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1652100" y="1811250"/>
            <a:ext cx="7247100" cy="26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Structural accessibility</a:t>
            </a:r>
            <a:r>
              <a:rPr lang="en" sz="2000">
                <a:solidFill>
                  <a:srgbClr val="253141"/>
                </a:solidFill>
                <a:latin typeface="Open Sans"/>
                <a:ea typeface="Open Sans"/>
                <a:cs typeface="Open Sans"/>
                <a:sym typeface="Open Sans"/>
              </a:rPr>
              <a:t> is clearly prioritizing accessibility when developing the format, content, and assessments of a course. </a:t>
            </a:r>
            <a:endParaRPr sz="2000">
              <a:solidFill>
                <a:srgbClr val="25314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1708350" y="482400"/>
            <a:ext cx="572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53141"/>
                </a:solidFill>
                <a:latin typeface="Tomorrow"/>
                <a:ea typeface="Tomorrow"/>
                <a:cs typeface="Tomorrow"/>
                <a:sym typeface="Tomorrow"/>
              </a:rPr>
              <a:t>What is Structural Accessibility?</a:t>
            </a:r>
            <a:endParaRPr b="1" sz="3600">
              <a:solidFill>
                <a:srgbClr val="253141"/>
              </a:solidFill>
              <a:latin typeface="Tomorrow"/>
              <a:ea typeface="Tomorrow"/>
              <a:cs typeface="Tomorrow"/>
              <a:sym typeface="Tomorrow"/>
            </a:endParaRPr>
          </a:p>
        </p:txBody>
      </p:sp>
      <p:sp>
        <p:nvSpPr>
          <p:cNvPr descr="decorative: progress bar rectangle" id="91" name="Google Shape;91;p18"/>
          <p:cNvSpPr/>
          <p:nvPr/>
        </p:nvSpPr>
        <p:spPr>
          <a:xfrm>
            <a:off x="0" y="4971900"/>
            <a:ext cx="42612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FF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grab of Accessible Syllabus website"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00" y="0"/>
            <a:ext cx="844060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decorative: progress bar rectangle" id="97" name="Google Shape;97;p19"/>
          <p:cNvSpPr/>
          <p:nvPr/>
        </p:nvSpPr>
        <p:spPr>
          <a:xfrm>
            <a:off x="0" y="4971900"/>
            <a:ext cx="45720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FF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DL Guidelines Table" id="102" name="Google Shape;102;p20"/>
          <p:cNvPicPr preferRelativeResize="0"/>
          <p:nvPr/>
        </p:nvPicPr>
        <p:blipFill rotWithShape="1">
          <a:blip r:embed="rId3">
            <a:alphaModFix/>
          </a:blip>
          <a:srcRect b="15633" l="0" r="0" t="0"/>
          <a:stretch/>
        </p:blipFill>
        <p:spPr>
          <a:xfrm>
            <a:off x="787138" y="0"/>
            <a:ext cx="756971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decorative: progress bar rectangle" id="103" name="Google Shape;103;p20"/>
          <p:cNvSpPr/>
          <p:nvPr/>
        </p:nvSpPr>
        <p:spPr>
          <a:xfrm>
            <a:off x="0" y="4971900"/>
            <a:ext cx="52758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FF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grab of &quot;Register for DAO Training&quot; webpage on UNC's Digital Accessibility Office website"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38" y="0"/>
            <a:ext cx="82133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ecorative: progress bar rectangle" id="109" name="Google Shape;109;p21"/>
          <p:cNvSpPr/>
          <p:nvPr/>
        </p:nvSpPr>
        <p:spPr>
          <a:xfrm>
            <a:off x="0" y="4971900"/>
            <a:ext cx="5694300" cy="171600"/>
          </a:xfrm>
          <a:prstGeom prst="rect">
            <a:avLst/>
          </a:prstGeom>
          <a:solidFill>
            <a:srgbClr val="3444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A7657"/>
              </a:solidFill>
              <a:highlight>
                <a:srgbClr val="FBFFF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