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8"/>
  </p:notesMasterIdLst>
  <p:sldIdLst>
    <p:sldId id="469" r:id="rId5"/>
    <p:sldId id="470" r:id="rId6"/>
    <p:sldId id="631" r:id="rId7"/>
    <p:sldId id="384" r:id="rId8"/>
    <p:sldId id="391" r:id="rId9"/>
    <p:sldId id="394" r:id="rId10"/>
    <p:sldId id="401" r:id="rId11"/>
    <p:sldId id="477" r:id="rId12"/>
    <p:sldId id="643" r:id="rId13"/>
    <p:sldId id="632" r:id="rId14"/>
    <p:sldId id="598" r:id="rId15"/>
    <p:sldId id="620" r:id="rId16"/>
    <p:sldId id="41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2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CC"/>
    <a:srgbClr val="1B284F"/>
    <a:srgbClr val="8D37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1"/>
    <p:restoredTop sz="94551"/>
  </p:normalViewPr>
  <p:slideViewPr>
    <p:cSldViewPr snapToGrid="0">
      <p:cViewPr varScale="1">
        <p:scale>
          <a:sx n="95" d="100"/>
          <a:sy n="95" d="100"/>
        </p:scale>
        <p:origin x="208" y="320"/>
      </p:cViewPr>
      <p:guideLst>
        <p:guide orient="horz" pos="1344"/>
        <p:guide pos="3840"/>
        <p:guide orient="horz" pos="22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866A7-698B-6A44-88F1-0082A6B9A9EB}" type="datetimeFigureOut">
              <a:rPr lang="en-US" smtClean="0"/>
              <a:t>3/22/23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255FF-E733-7A46-8A77-BA6A8CE50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D255FF-E733-7A46-8A77-BA6A8CE500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1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D255FF-E733-7A46-8A77-BA6A8CE500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529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D255FF-E733-7A46-8A77-BA6A8CE500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84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D255FF-E733-7A46-8A77-BA6A8CE500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453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D255FF-E733-7A46-8A77-BA6A8CE500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41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D255FF-E733-7A46-8A77-BA6A8CE5004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31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D255FF-E733-7A46-8A77-BA6A8CE5004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85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D255FF-E733-7A46-8A77-BA6A8CE5004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823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ver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05686" y="1802654"/>
            <a:ext cx="6672354" cy="2086825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533396" y="3952635"/>
            <a:ext cx="6644644" cy="726140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57677B3-F4EF-3B4F-BAB8-93395C8FDF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394" y="5257815"/>
            <a:ext cx="6644646" cy="31432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DDDA9ED2-0687-FC4F-82A2-402184DF88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3394" y="5657865"/>
            <a:ext cx="6644646" cy="31432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5E083E-CE1A-DA4B-85FA-B6928D5B93AD}"/>
              </a:ext>
            </a:extLst>
          </p:cNvPr>
          <p:cNvSpPr txBox="1"/>
          <p:nvPr userDrawn="1"/>
        </p:nvSpPr>
        <p:spPr>
          <a:xfrm>
            <a:off x="531038" y="6226999"/>
            <a:ext cx="7159102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200" b="0" spc="180" baseline="0">
                <a:solidFill>
                  <a:schemeClr val="tx1"/>
                </a:solidFill>
              </a:rPr>
              <a:t>THE UNIVERSITY OF NORTH CAROLINA AT CHAPEL HILL</a:t>
            </a:r>
            <a:endParaRPr lang="en-US" sz="1200" b="0" i="1" spc="180" baseline="0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7" y="337674"/>
            <a:ext cx="2784443" cy="40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787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480">
          <p15:clr>
            <a:srgbClr val="FBAE40"/>
          </p15:clr>
        </p15:guide>
        <p15:guide id="4" pos="722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2EBFFE0-17E7-1C4D-A79C-775E13C7CE08}"/>
              </a:ext>
            </a:extLst>
          </p:cNvPr>
          <p:cNvSpPr txBox="1"/>
          <p:nvPr userDrawn="1"/>
        </p:nvSpPr>
        <p:spPr>
          <a:xfrm>
            <a:off x="2516449" y="6226999"/>
            <a:ext cx="7159102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200" b="0" spc="180" baseline="0">
                <a:solidFill>
                  <a:schemeClr val="tx1"/>
                </a:solidFill>
              </a:rPr>
              <a:t>THE UNIVERSITY OF NORTH CAROLINA AT CHAPEL HILL</a:t>
            </a:r>
            <a:endParaRPr lang="en-US" sz="1200" b="0" i="1" spc="180" baseline="0">
              <a:solidFill>
                <a:schemeClr val="tx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5E196E-9CC7-D04D-B6B6-B8AE4CFC9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260" y="2626417"/>
            <a:ext cx="11079480" cy="1156809"/>
          </a:xfrm>
        </p:spPr>
        <p:txBody>
          <a:bodyPr anchor="t" anchorCtr="0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792E69A-9710-9247-94F3-6D82C3FCC3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6261" y="2260656"/>
            <a:ext cx="11079479" cy="365760"/>
          </a:xfrm>
        </p:spPr>
        <p:txBody>
          <a:bodyPr>
            <a:noAutofit/>
          </a:bodyPr>
          <a:lstStyle>
            <a:lvl1pPr marL="0" indent="0" algn="ctr">
              <a:buNone/>
              <a:defRPr sz="1800" b="1" cap="all" spc="17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075" y="5583881"/>
            <a:ext cx="1469851" cy="643118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DFA365D-BE31-3046-9043-F2F0DB9E64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02988" y="195354"/>
            <a:ext cx="6586024" cy="297329"/>
          </a:xfrm>
        </p:spPr>
        <p:txBody>
          <a:bodyPr/>
          <a:lstStyle>
            <a:lvl1pPr marL="0" indent="0" algn="ctr">
              <a:buNone/>
              <a:defRPr lang="en-US" sz="1800" b="1" kern="1200" cap="all" spc="17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2360094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981185" y="6216212"/>
            <a:ext cx="2707895" cy="246221"/>
          </a:xfrm>
        </p:spPr>
        <p:txBody>
          <a:bodyPr>
            <a:noAutofit/>
          </a:bodyPr>
          <a:lstStyle>
            <a:lvl1pPr>
              <a:defRPr lang="en-US" sz="1200" b="0" kern="1200" smtClea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D6E361B-DFCA-824D-BA63-ADCED3B419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Title 16"/>
          <p:cNvSpPr>
            <a:spLocks noGrp="1"/>
          </p:cNvSpPr>
          <p:nvPr>
            <p:ph type="title"/>
          </p:nvPr>
        </p:nvSpPr>
        <p:spPr>
          <a:xfrm>
            <a:off x="499176" y="969823"/>
            <a:ext cx="11189904" cy="723900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" name="Content Placeholder 7"/>
          <p:cNvSpPr>
            <a:spLocks noGrp="1"/>
          </p:cNvSpPr>
          <p:nvPr>
            <p:ph sz="quarter" idx="15"/>
          </p:nvPr>
        </p:nvSpPr>
        <p:spPr>
          <a:xfrm>
            <a:off x="499174" y="2208807"/>
            <a:ext cx="11189905" cy="3533182"/>
          </a:xfrm>
        </p:spPr>
        <p:txBody>
          <a:bodyPr>
            <a:noAutofit/>
          </a:bodyPr>
          <a:lstStyle>
            <a:lvl1pPr marL="231775" indent="-231775">
              <a:buSzPct val="100000"/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B65FB38-CF8E-EC49-9B9C-9C905814BC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3801" y="626917"/>
            <a:ext cx="11190288" cy="246221"/>
          </a:xfrm>
        </p:spPr>
        <p:txBody>
          <a:bodyPr>
            <a:noAutofit/>
          </a:bodyPr>
          <a:lstStyle>
            <a:lvl1pPr marL="0" indent="0">
              <a:buNone/>
              <a:defRPr sz="1800" b="1" cap="all" spc="17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D0C5A6-DD29-F94F-B481-5D65878F0BD3}"/>
              </a:ext>
            </a:extLst>
          </p:cNvPr>
          <p:cNvSpPr txBox="1"/>
          <p:nvPr userDrawn="1"/>
        </p:nvSpPr>
        <p:spPr>
          <a:xfrm>
            <a:off x="531038" y="6226999"/>
            <a:ext cx="7159102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200" b="0" spc="180" baseline="0">
                <a:solidFill>
                  <a:schemeClr val="bg2">
                    <a:lumMod val="75000"/>
                  </a:schemeClr>
                </a:solidFill>
              </a:rPr>
              <a:t>THE UNIVERSITY OF NORTH CAROLINA AT CHAPEL HILL</a:t>
            </a:r>
            <a:endParaRPr lang="en-US" sz="1200" b="0" i="1" spc="180" baseline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858" y="6091467"/>
            <a:ext cx="1252598" cy="54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972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39ABD4-BE37-7144-8803-B03332C383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5E083E-CE1A-DA4B-85FA-B6928D5B93AD}"/>
              </a:ext>
            </a:extLst>
          </p:cNvPr>
          <p:cNvSpPr txBox="1"/>
          <p:nvPr userDrawn="1"/>
        </p:nvSpPr>
        <p:spPr>
          <a:xfrm>
            <a:off x="531038" y="6226999"/>
            <a:ext cx="7159102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200" b="0" spc="180" baseline="0">
                <a:solidFill>
                  <a:schemeClr val="tx1"/>
                </a:solidFill>
              </a:rPr>
              <a:t>THE UNIVERSITY OF NORTH CAROLINA AT CHAPEL HILL</a:t>
            </a:r>
            <a:endParaRPr lang="en-US" sz="1200" b="0" i="1" spc="180" baseline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18" y="2638629"/>
            <a:ext cx="5399483" cy="79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190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969823"/>
            <a:ext cx="11079480" cy="7238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25625"/>
            <a:ext cx="11186160" cy="37867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81185" y="6216212"/>
            <a:ext cx="2707895" cy="2462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6D6E361B-DFCA-824D-BA63-ADCED3B419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753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31" r:id="rId2"/>
    <p:sldLayoutId id="2147483693" r:id="rId3"/>
    <p:sldLayoutId id="2147483721" r:id="rId4"/>
  </p:sldLayoutIdLst>
  <p:hf hdr="0" ftr="0" dt="0"/>
  <p:txStyles>
    <p:titleStyle>
      <a:lvl1pPr algn="l" defTabSz="914400" rtl="0" eaLnBrk="1" fontAlgn="base" latinLnBrk="0" hangingPunct="1">
        <a:lnSpc>
          <a:spcPct val="100000"/>
        </a:lnSpc>
        <a:spcBef>
          <a:spcPct val="0"/>
        </a:spcBef>
        <a:buNone/>
        <a:defRPr sz="4000" b="0" kern="1200" cap="none" spc="0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31775" indent="-231775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tabLst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573088" indent="-21907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804863" indent="-23177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036638" indent="-23177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1270000" indent="-233363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84" userDrawn="1">
          <p15:clr>
            <a:srgbClr val="F26B43"/>
          </p15:clr>
        </p15:guide>
        <p15:guide id="4" orient="horz" pos="2260" userDrawn="1">
          <p15:clr>
            <a:srgbClr val="F26B43"/>
          </p15:clr>
        </p15:guide>
        <p15:guide id="5" pos="384" userDrawn="1">
          <p15:clr>
            <a:srgbClr val="F26B43"/>
          </p15:clr>
        </p15:guide>
        <p15:guide id="6" pos="7296" userDrawn="1">
          <p15:clr>
            <a:srgbClr val="F26B43"/>
          </p15:clr>
        </p15:guide>
        <p15:guide id="7" orient="horz" pos="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signkit.org/resources/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3C4AD-FFDB-EF47-B339-750954180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86" y="1592342"/>
            <a:ext cx="6672354" cy="2086825"/>
          </a:xfrm>
        </p:spPr>
        <p:txBody>
          <a:bodyPr/>
          <a:lstStyle/>
          <a:p>
            <a:r>
              <a:rPr lang="en-US" sz="5000" dirty="0"/>
              <a:t>Teaching Demonstrations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CFA27E-23A2-DF45-88A5-B05DD9163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396" y="3742323"/>
            <a:ext cx="6644644" cy="726140"/>
          </a:xfrm>
        </p:spPr>
        <p:txBody>
          <a:bodyPr/>
          <a:lstStyle/>
          <a:p>
            <a:r>
              <a:rPr lang="en-US" sz="2800" dirty="0"/>
              <a:t>Design Sprint</a:t>
            </a:r>
          </a:p>
          <a:p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B924E60-96AA-4DE5-BE3D-A582597C0118}"/>
              </a:ext>
            </a:extLst>
          </p:cNvPr>
          <p:cNvSpPr txBox="1">
            <a:spLocks/>
          </p:cNvSpPr>
          <p:nvPr/>
        </p:nvSpPr>
        <p:spPr>
          <a:xfrm>
            <a:off x="406666" y="803001"/>
            <a:ext cx="11514717" cy="6412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73088" indent="-2190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4863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70000" indent="-233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accent1"/>
                </a:solidFill>
              </a:rPr>
              <a:t>Faculty Showcase on Teaching  |  March 24, 2023</a:t>
            </a:r>
          </a:p>
        </p:txBody>
      </p:sp>
    </p:spTree>
    <p:extLst>
      <p:ext uri="{BB962C8B-B14F-4D97-AF65-F5344CB8AC3E}">
        <p14:creationId xmlns:p14="http://schemas.microsoft.com/office/powerpoint/2010/main" val="713575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CC3AA6-9F42-B546-AF8F-BFA2675F2D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315947-549C-7E49-BA83-0C1BBC26E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turn!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D5343F-A174-5947-8381-9112CB644E13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In groups of 2-3 try to identify a problem students in your classes may experience and frame it as a design challenge. </a:t>
            </a:r>
          </a:p>
          <a:p>
            <a:r>
              <a:rPr lang="en-US" dirty="0"/>
              <a:t>Problems should be related to topics students are able to speak about and understand the complexities of.</a:t>
            </a:r>
          </a:p>
          <a:p>
            <a:pPr lvl="1"/>
            <a:r>
              <a:rPr lang="en-US" dirty="0"/>
              <a:t>For example, research questions directly related to course content are likely too broad. Questions related to building study habits, completing course assignments, improving student experience are more accessible.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71748D-048B-D249-801F-9B8603BF27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Design sprint challenge</a:t>
            </a:r>
          </a:p>
        </p:txBody>
      </p:sp>
    </p:spTree>
    <p:extLst>
      <p:ext uri="{BB962C8B-B14F-4D97-AF65-F5344CB8AC3E}">
        <p14:creationId xmlns:p14="http://schemas.microsoft.com/office/powerpoint/2010/main" val="3588850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E1A066-6499-0D4E-BBBE-B7EB2839B8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A2A152-88F4-3648-8573-BD00CE8D6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Ideation Method : Brainstorming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C60A1A-378E-BA4C-85CC-9CDC55350C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="1" dirty="0"/>
              <a:t>IDEATION </a:t>
            </a:r>
            <a:r>
              <a:rPr lang="en-US" dirty="0"/>
              <a:t>method </a:t>
            </a:r>
            <a:endParaRPr lang="en-US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1DDCB4-BFDD-4D4F-B51D-4D81DF557684}"/>
              </a:ext>
            </a:extLst>
          </p:cNvPr>
          <p:cNvSpPr/>
          <p:nvPr/>
        </p:nvSpPr>
        <p:spPr>
          <a:xfrm>
            <a:off x="1254369" y="499177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2AE454-45BE-9D4D-8BE6-52719A983F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7"/>
          <a:stretch/>
        </p:blipFill>
        <p:spPr>
          <a:xfrm>
            <a:off x="5554221" y="1895429"/>
            <a:ext cx="6513741" cy="3667384"/>
          </a:xfrm>
          <a:prstGeom prst="rect">
            <a:avLst/>
          </a:prstGeom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E783EF4-529F-5645-A067-64B64672C31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13801" y="1962530"/>
            <a:ext cx="11189905" cy="353318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Defer judgment</a:t>
            </a:r>
          </a:p>
          <a:p>
            <a:r>
              <a:rPr lang="en-US" dirty="0"/>
              <a:t>Encourage wild ideas</a:t>
            </a:r>
          </a:p>
          <a:p>
            <a:r>
              <a:rPr lang="en-US" dirty="0"/>
              <a:t>Build on the ideas of others</a:t>
            </a:r>
          </a:p>
          <a:p>
            <a:r>
              <a:rPr lang="en-US" dirty="0"/>
              <a:t>Stay focused on the topic at hand</a:t>
            </a:r>
            <a:endParaRPr lang="en-US" dirty="0">
              <a:cs typeface="Calibri" panose="020F0502020204030204"/>
            </a:endParaRPr>
          </a:p>
          <a:p>
            <a:r>
              <a:rPr lang="en-US" dirty="0"/>
              <a:t>One conversation at a time</a:t>
            </a:r>
            <a:endParaRPr lang="en-US" dirty="0">
              <a:cs typeface="Calibri"/>
            </a:endParaRPr>
          </a:p>
          <a:p>
            <a:r>
              <a:rPr lang="en-US" dirty="0"/>
              <a:t>Be visual</a:t>
            </a:r>
          </a:p>
          <a:p>
            <a:r>
              <a:rPr lang="en-US" dirty="0"/>
              <a:t>Go for quantity</a:t>
            </a:r>
          </a:p>
        </p:txBody>
      </p:sp>
    </p:spTree>
    <p:extLst>
      <p:ext uri="{BB962C8B-B14F-4D97-AF65-F5344CB8AC3E}">
        <p14:creationId xmlns:p14="http://schemas.microsoft.com/office/powerpoint/2010/main" val="1402835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17DA09-96FA-E24B-BC50-A967251102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6C961D-31D7-BD40-A59E-4B73AED59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Overall, how might we…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021213-AF1B-4C41-BC3B-0B3500BA2793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Meaningfully engage students in collaborative, experiential learning meant to strengthen critical thinking and analytical problem solving skills?</a:t>
            </a:r>
          </a:p>
          <a:p>
            <a:r>
              <a:rPr lang="en-US" dirty="0"/>
              <a:t>Position students as experts to solve problems in their communities?</a:t>
            </a:r>
          </a:p>
          <a:p>
            <a:r>
              <a:rPr lang="en-US" dirty="0"/>
              <a:t>Leverage empathy and compassion to build classroom community?</a:t>
            </a:r>
          </a:p>
        </p:txBody>
      </p:sp>
    </p:spTree>
    <p:extLst>
      <p:ext uri="{BB962C8B-B14F-4D97-AF65-F5344CB8AC3E}">
        <p14:creationId xmlns:p14="http://schemas.microsoft.com/office/powerpoint/2010/main" val="2146893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E1A066-6499-0D4E-BBBE-B7EB2839B8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A2A152-88F4-3648-8573-BD00CE8D6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E61B00-49B3-0344-B71F-ABA5067F71C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99174" y="2036631"/>
            <a:ext cx="11189905" cy="3705358"/>
          </a:xfrm>
        </p:spPr>
        <p:txBody>
          <a:bodyPr/>
          <a:lstStyle/>
          <a:p>
            <a:r>
              <a:rPr lang="en-US" sz="2400" dirty="0" err="1"/>
              <a:t>IDEO.org</a:t>
            </a:r>
            <a:r>
              <a:rPr lang="en-US" sz="2400" dirty="0"/>
              <a:t>. (2015). </a:t>
            </a:r>
            <a:r>
              <a:rPr lang="en-US" sz="2400" i="1" dirty="0"/>
              <a:t>The Field Guide to Human-Centered Design</a:t>
            </a:r>
            <a:r>
              <a:rPr lang="en-US" sz="2400" dirty="0"/>
              <a:t>. Retrieved from </a:t>
            </a:r>
            <a:r>
              <a:rPr lang="en-US" sz="2400" dirty="0">
                <a:hlinkClick r:id="rId3"/>
              </a:rPr>
              <a:t>http://www.designkit.org/resources/1</a:t>
            </a:r>
            <a:endParaRPr lang="en-US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C60A1A-378E-BA4C-85CC-9CDC55350C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75321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D0C46DE8-7727-4641-A23A-A4FBE4740C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6261" y="540498"/>
            <a:ext cx="11079479" cy="365760"/>
          </a:xfrm>
        </p:spPr>
        <p:txBody>
          <a:bodyPr/>
          <a:lstStyle/>
          <a:p>
            <a:r>
              <a:rPr lang="en-US" sz="2400" dirty="0"/>
              <a:t>FACILITATOR: Doug James, CFE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1AF5A6FE-B801-9940-97CB-448FD917A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260" y="1321806"/>
            <a:ext cx="11079480" cy="922331"/>
          </a:xfrm>
        </p:spPr>
        <p:txBody>
          <a:bodyPr/>
          <a:lstStyle/>
          <a:p>
            <a:r>
              <a:rPr lang="en-US" dirty="0"/>
              <a:t>Presenters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3E61B00-49B3-0344-B71F-ABA5067F71CE}"/>
              </a:ext>
            </a:extLst>
          </p:cNvPr>
          <p:cNvSpPr txBox="1">
            <a:spLocks/>
          </p:cNvSpPr>
          <p:nvPr/>
        </p:nvSpPr>
        <p:spPr>
          <a:xfrm>
            <a:off x="501047" y="2804160"/>
            <a:ext cx="11189905" cy="322753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31775" indent="-2317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3088" indent="-2190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4863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70000" indent="-233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cap="all" dirty="0">
                <a:solidFill>
                  <a:schemeClr val="tx1"/>
                </a:solidFill>
              </a:rPr>
              <a:t>Kyle McQuillan</a:t>
            </a:r>
            <a:br>
              <a:rPr lang="en-US" sz="2400" b="1" cap="all" dirty="0">
                <a:solidFill>
                  <a:schemeClr val="tx1"/>
                </a:solidFill>
              </a:rPr>
            </a:br>
            <a:r>
              <a:rPr lang="en-US" sz="2400" b="1" cap="all" dirty="0">
                <a:solidFill>
                  <a:schemeClr val="bg1"/>
                </a:solidFill>
              </a:rPr>
              <a:t>Innovate Carolina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3200" b="1" cap="all" dirty="0">
                <a:solidFill>
                  <a:schemeClr val="tx1"/>
                </a:solidFill>
              </a:rPr>
              <a:t>Elizabeth Stone</a:t>
            </a:r>
            <a:br>
              <a:rPr lang="en-US" sz="2400" b="1" cap="all" dirty="0">
                <a:solidFill>
                  <a:schemeClr val="tx1"/>
                </a:solidFill>
              </a:rPr>
            </a:br>
            <a:r>
              <a:rPr lang="en-US" sz="2400" b="1" cap="all" dirty="0">
                <a:solidFill>
                  <a:schemeClr val="bg1"/>
                </a:solidFill>
              </a:rPr>
              <a:t>School of Nursing</a:t>
            </a:r>
            <a:endParaRPr lang="en-US" sz="2400" b="1" cap="all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3466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AF3359-DBC9-394D-9EAB-93C7C57EBA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itle 8">
            <a:extLst>
              <a:ext uri="{FF2B5EF4-FFF2-40B4-BE49-F238E27FC236}">
                <a16:creationId xmlns:a16="http://schemas.microsoft.com/office/drawing/2014/main" id="{1B2173DE-B167-994D-B4BB-36E6C7FE6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17" y="2058766"/>
            <a:ext cx="5140361" cy="5069541"/>
          </a:xfrm>
        </p:spPr>
        <p:txBody>
          <a:bodyPr/>
          <a:lstStyle/>
          <a:p>
            <a:r>
              <a:rPr lang="en-US" sz="3600" b="1" dirty="0"/>
              <a:t>Demonstration objectives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Participants will be able to: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3757F464-DAE8-2C4C-A790-C44301DE9D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548718" y="1137529"/>
            <a:ext cx="5140361" cy="921237"/>
          </a:xfrm>
        </p:spPr>
        <p:txBody>
          <a:bodyPr/>
          <a:lstStyle/>
          <a:p>
            <a:r>
              <a:rPr lang="en-US" dirty="0"/>
              <a:t>Describe the design thinking process</a:t>
            </a:r>
          </a:p>
          <a:p>
            <a:r>
              <a:rPr lang="en-US" dirty="0"/>
              <a:t>Apply the frame your design challenge method to one problem to engage students</a:t>
            </a:r>
          </a:p>
          <a:p>
            <a:r>
              <a:rPr lang="en-US" dirty="0"/>
              <a:t>Identify at least one design thinking method that they can incorporate into their teaching</a:t>
            </a:r>
          </a:p>
        </p:txBody>
      </p:sp>
    </p:spTree>
    <p:extLst>
      <p:ext uri="{BB962C8B-B14F-4D97-AF65-F5344CB8AC3E}">
        <p14:creationId xmlns:p14="http://schemas.microsoft.com/office/powerpoint/2010/main" val="714557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E1A066-6499-0D4E-BBBE-B7EB2839B8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A2A152-88F4-3648-8573-BD00CE8D6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thinking is…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E61B00-49B3-0344-B71F-ABA5067F71CE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800" dirty="0"/>
          </a:p>
          <a:p>
            <a:pPr marL="0" indent="0" algn="ctr">
              <a:buNone/>
            </a:pPr>
            <a:r>
              <a:rPr lang="en-US" sz="3800" dirty="0"/>
              <a:t>A </a:t>
            </a:r>
            <a:r>
              <a:rPr lang="en-US" sz="3800" b="1" dirty="0">
                <a:solidFill>
                  <a:schemeClr val="accent1"/>
                </a:solidFill>
              </a:rPr>
              <a:t>human-centered</a:t>
            </a:r>
            <a:r>
              <a:rPr lang="en-US" sz="3800" dirty="0"/>
              <a:t> approach </a:t>
            </a:r>
          </a:p>
          <a:p>
            <a:pPr marL="0" indent="0" algn="ctr">
              <a:buNone/>
            </a:pPr>
            <a:r>
              <a:rPr lang="en-US" sz="3800" dirty="0"/>
              <a:t>to </a:t>
            </a:r>
            <a:r>
              <a:rPr lang="en-US" sz="3800" b="1" dirty="0">
                <a:solidFill>
                  <a:schemeClr val="accent1"/>
                </a:solidFill>
              </a:rPr>
              <a:t>problem solving </a:t>
            </a:r>
            <a:r>
              <a:rPr lang="en-US" sz="3800" dirty="0"/>
              <a:t>and </a:t>
            </a:r>
            <a:r>
              <a:rPr lang="en-US" sz="3800" b="1" dirty="0">
                <a:solidFill>
                  <a:schemeClr val="accent1"/>
                </a:solidFill>
              </a:rPr>
              <a:t>innovation</a:t>
            </a:r>
            <a:r>
              <a:rPr lang="en-US" sz="3800" dirty="0"/>
              <a:t>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C60A1A-378E-BA4C-85CC-9CDC55350C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="1" dirty="0"/>
              <a:t>INTRODUCTION TO design thinking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26BA77-ABA6-8445-B64C-D4BAEC0641FD}"/>
              </a:ext>
            </a:extLst>
          </p:cNvPr>
          <p:cNvSpPr txBox="1"/>
          <p:nvPr/>
        </p:nvSpPr>
        <p:spPr>
          <a:xfrm>
            <a:off x="4591721" y="6210834"/>
            <a:ext cx="6798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/>
              <a:t>IDEO.org</a:t>
            </a:r>
            <a:r>
              <a:rPr lang="en-US" sz="1200" dirty="0"/>
              <a:t>, 2015</a:t>
            </a:r>
          </a:p>
        </p:txBody>
      </p:sp>
    </p:spTree>
    <p:extLst>
      <p:ext uri="{BB962C8B-B14F-4D97-AF65-F5344CB8AC3E}">
        <p14:creationId xmlns:p14="http://schemas.microsoft.com/office/powerpoint/2010/main" val="308945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E1A066-6499-0D4E-BBBE-B7EB2839B8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A2A152-88F4-3648-8573-BD00CE8D6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process look like?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C60A1A-378E-BA4C-85CC-9CDC55350C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INTRODUCTION TO design thinking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6AAB1D-DD67-4843-856A-D724A3713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121" y="2070171"/>
            <a:ext cx="6710804" cy="37695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A30B21-C5B3-4E45-8BF0-8AF53287324D}"/>
              </a:ext>
            </a:extLst>
          </p:cNvPr>
          <p:cNvSpPr txBox="1"/>
          <p:nvPr/>
        </p:nvSpPr>
        <p:spPr>
          <a:xfrm>
            <a:off x="4591721" y="6210834"/>
            <a:ext cx="6798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/>
              <a:t>IDEO.org</a:t>
            </a:r>
            <a:r>
              <a:rPr lang="en-US" sz="1200" dirty="0"/>
              <a:t>, 2015</a:t>
            </a:r>
          </a:p>
        </p:txBody>
      </p:sp>
    </p:spTree>
    <p:extLst>
      <p:ext uri="{BB962C8B-B14F-4D97-AF65-F5344CB8AC3E}">
        <p14:creationId xmlns:p14="http://schemas.microsoft.com/office/powerpoint/2010/main" val="159732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E1A066-6499-0D4E-BBBE-B7EB2839B8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A2A152-88F4-3648-8573-BD00CE8D6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focus on building design thinking skills?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E61B00-49B3-0344-B71F-ABA5067F71CE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We want students to: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Develop a deep understanding of the problem and focus on meeting genuine human needs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Create space and time to explore multiple options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Place small bets fast through experimentation using a “prototyping” approach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Emphasize collaboration and diversity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C60A1A-378E-BA4C-85CC-9CDC55350C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INTRODUCTION TO design thinking</a:t>
            </a:r>
          </a:p>
        </p:txBody>
      </p:sp>
    </p:spTree>
    <p:extLst>
      <p:ext uri="{BB962C8B-B14F-4D97-AF65-F5344CB8AC3E}">
        <p14:creationId xmlns:p14="http://schemas.microsoft.com/office/powerpoint/2010/main" val="1847569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E1A066-6499-0D4E-BBBE-B7EB2839B8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A2A152-88F4-3648-8573-BD00CE8D6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 your design challenge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235E259-C21A-DC4E-8223-44D1F39A844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99175" y="2208807"/>
            <a:ext cx="10219625" cy="353318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Think about the design challenge for your project.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What is the specific challenge?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How do you know this is a challenge?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Who else is trying to address this challenge already and how have they tried?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BC9672-8B60-A746-A8C4-B7A7659B807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Inspiration method </a:t>
            </a:r>
          </a:p>
        </p:txBody>
      </p:sp>
    </p:spTree>
    <p:extLst>
      <p:ext uri="{BB962C8B-B14F-4D97-AF65-F5344CB8AC3E}">
        <p14:creationId xmlns:p14="http://schemas.microsoft.com/office/powerpoint/2010/main" val="3420784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E1A066-6499-0D4E-BBBE-B7EB2839B8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A2A152-88F4-3648-8573-BD00CE8D6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writing ambitious yet actionable questions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C60A1A-378E-BA4C-85CC-9CDC55350C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Inspiration method 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235E259-C21A-DC4E-8223-44D1F39A844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99175" y="2208807"/>
            <a:ext cx="10219625" cy="3533182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Questions should be generative (open-ended).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Common question stems include “How might we…?”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Questions should not specify solutions.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Include who you are designing with.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 specific about what you want to achieve.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817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B2B477-89B8-BE4C-87BF-D7EE9D1D3C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BBBD6A-8244-AB4B-99DB-A19272703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sprint challenge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4FB477-579D-B84D-8B44-653BA1187DC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99175" y="1778084"/>
            <a:ext cx="11189905" cy="3533182"/>
          </a:xfrm>
        </p:spPr>
        <p:txBody>
          <a:bodyPr/>
          <a:lstStyle/>
          <a:p>
            <a:r>
              <a:rPr lang="en-US" dirty="0"/>
              <a:t>Too broad: How might we better student well-being at UNC?</a:t>
            </a:r>
          </a:p>
          <a:p>
            <a:r>
              <a:rPr lang="en-US" dirty="0"/>
              <a:t>Too specific: How might we better fourth year nursing students’ well-being as they being searching for a job using existing career support services?</a:t>
            </a:r>
          </a:p>
          <a:p>
            <a:r>
              <a:rPr lang="en-US" dirty="0"/>
              <a:t>Better: How might we leverage existing and innovative support services to better UNC SON student well-being?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It’s open-ended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Doesn’t specify an exact solution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Includes who we’re designing with/for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Specifies what you want to achieve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B55FD9-181E-B54E-835C-2A05E288521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Inspiration example</a:t>
            </a:r>
          </a:p>
        </p:txBody>
      </p:sp>
    </p:spTree>
    <p:extLst>
      <p:ext uri="{BB962C8B-B14F-4D97-AF65-F5344CB8AC3E}">
        <p14:creationId xmlns:p14="http://schemas.microsoft.com/office/powerpoint/2010/main" val="409527325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NEW BRAND">
      <a:dk1>
        <a:srgbClr val="13284B"/>
      </a:dk1>
      <a:lt1>
        <a:srgbClr val="FFFFFF"/>
      </a:lt1>
      <a:dk2>
        <a:srgbClr val="151515"/>
      </a:dk2>
      <a:lt2>
        <a:srgbClr val="E1E1E1"/>
      </a:lt2>
      <a:accent1>
        <a:srgbClr val="4B9CD3"/>
      </a:accent1>
      <a:accent2>
        <a:srgbClr val="13294B"/>
      </a:accent2>
      <a:accent3>
        <a:srgbClr val="EF446F"/>
      </a:accent3>
      <a:accent4>
        <a:srgbClr val="4F758B"/>
      </a:accent4>
      <a:accent5>
        <a:srgbClr val="C3D600"/>
      </a:accent5>
      <a:accent6>
        <a:srgbClr val="00594C"/>
      </a:accent6>
      <a:hlink>
        <a:srgbClr val="007FAE"/>
      </a:hlink>
      <a:folHlink>
        <a:srgbClr val="007FAE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067965B03715439678AD508A0ECD45" ma:contentTypeVersion="14" ma:contentTypeDescription="Create a new document." ma:contentTypeScope="" ma:versionID="cf89b73c4beba192bd4a1b5bed20a430">
  <xsd:schema xmlns:xsd="http://www.w3.org/2001/XMLSchema" xmlns:xs="http://www.w3.org/2001/XMLSchema" xmlns:p="http://schemas.microsoft.com/office/2006/metadata/properties" xmlns:ns2="0ebe4478-da11-42d0-8534-b4cf1f080978" xmlns:ns3="06059edb-154c-4f29-9b1f-5a808a2ec44c" targetNamespace="http://schemas.microsoft.com/office/2006/metadata/properties" ma:root="true" ma:fieldsID="2bd2751ec140f90e4c2670c28b04ea76" ns2:_="" ns3:_="">
    <xsd:import namespace="0ebe4478-da11-42d0-8534-b4cf1f080978"/>
    <xsd:import namespace="06059edb-154c-4f29-9b1f-5a808a2ec4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be4478-da11-42d0-8534-b4cf1f0809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33fdc6da-32ca-4a2b-983e-32d6a4a8ae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059edb-154c-4f29-9b1f-5a808a2ec44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683bc0f-a5b9-4d74-8efb-1c6131584162}" ma:internalName="TaxCatchAll" ma:showField="CatchAllData" ma:web="06059edb-154c-4f29-9b1f-5a808a2ec4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ebe4478-da11-42d0-8534-b4cf1f080978">
      <Terms xmlns="http://schemas.microsoft.com/office/infopath/2007/PartnerControls"/>
    </lcf76f155ced4ddcb4097134ff3c332f>
    <TaxCatchAll xmlns="06059edb-154c-4f29-9b1f-5a808a2ec44c" xsi:nil="true"/>
    <SharedWithUsers xmlns="06059edb-154c-4f29-9b1f-5a808a2ec44c">
      <UserInfo>
        <DisplayName>Stewart, Marissa</DisplayName>
        <AccountId>28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23AA1621-84A6-4C5C-9FAF-6DD5D43130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be4478-da11-42d0-8534-b4cf1f080978"/>
    <ds:schemaRef ds:uri="06059edb-154c-4f29-9b1f-5a808a2ec4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6BDEDD4-C7B3-4E90-9D95-3A605AEDE5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C523E2-F628-4312-89DC-2BFBE45825CC}">
  <ds:schemaRefs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06059edb-154c-4f29-9b1f-5a808a2ec44c"/>
    <ds:schemaRef ds:uri="http://purl.org/dc/dcmitype/"/>
    <ds:schemaRef ds:uri="0ebe4478-da11-42d0-8534-b4cf1f080978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</TotalTime>
  <Words>545</Words>
  <Application>Microsoft Macintosh PowerPoint</Application>
  <PresentationFormat>Widescreen</PresentationFormat>
  <Paragraphs>89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Custom Design</vt:lpstr>
      <vt:lpstr>Teaching Demonstrations</vt:lpstr>
      <vt:lpstr>Presenters</vt:lpstr>
      <vt:lpstr>Demonstration objectives  Participants will be able to:</vt:lpstr>
      <vt:lpstr>Design thinking is…</vt:lpstr>
      <vt:lpstr>What does the process look like?</vt:lpstr>
      <vt:lpstr>Why focus on building design thinking skills?</vt:lpstr>
      <vt:lpstr>Frame your design challenge</vt:lpstr>
      <vt:lpstr>Tips for writing ambitious yet actionable questions</vt:lpstr>
      <vt:lpstr>Design sprint challenge</vt:lpstr>
      <vt:lpstr>Your turn! </vt:lpstr>
      <vt:lpstr>Ideation Method : Brainstorming</vt:lpstr>
      <vt:lpstr>Overall, how might we…</vt:lpstr>
      <vt:lpstr>References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Jacobs, Andrew</dc:creator>
  <cp:lastModifiedBy>Mcquillan, Kyle Sloane</cp:lastModifiedBy>
  <cp:revision>78</cp:revision>
  <dcterms:created xsi:type="dcterms:W3CDTF">2018-12-12T18:27:48Z</dcterms:created>
  <dcterms:modified xsi:type="dcterms:W3CDTF">2023-03-22T14:18:54Z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0x01010062067965B03715439678AD508A0ECD45</vt:lpwstr>
  </property>
  <property fmtid="{D5CDD505-2E9C-101B-9397-08002B2CF9AE}" pid="3" name="MediaServiceImageTags">
    <vt:lpwstr/>
  </property>
</Properties>
</file>