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9" r:id="rId2"/>
    <p:sldId id="262" r:id="rId3"/>
    <p:sldId id="263" r:id="rId4"/>
    <p:sldId id="267" r:id="rId5"/>
    <p:sldId id="268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7"/>
    <p:restoredTop sz="75786"/>
  </p:normalViewPr>
  <p:slideViewPr>
    <p:cSldViewPr snapToGrid="0">
      <p:cViewPr varScale="1">
        <p:scale>
          <a:sx n="90" d="100"/>
          <a:sy n="90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843D3-E25F-C44F-85D4-275FEFE2192B}" type="datetimeFigureOut">
              <a:rPr lang="en-US" smtClean="0"/>
              <a:t>3/21/23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25280-0429-624F-8317-419E11B0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2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>
                <a:effectLst/>
                <a:latin typeface="+mn-lt"/>
              </a:rPr>
              <a:t>Of the five communication modes used within the study, the discussion board, GroupMe</a:t>
            </a:r>
          </a:p>
          <a:p>
            <a:r>
              <a:rPr lang="en-US" i="0" dirty="0">
                <a:effectLst/>
                <a:latin typeface="+mn-lt"/>
              </a:rPr>
              <a:t>chat, and synchronous video lectures were consistently described. These three communication</a:t>
            </a:r>
          </a:p>
          <a:p>
            <a:r>
              <a:rPr lang="en-US" i="0" dirty="0">
                <a:effectLst/>
                <a:latin typeface="+mn-lt"/>
              </a:rPr>
              <a:t>modes created frequent dialogue exchange and an interactive social environment for students that</a:t>
            </a:r>
          </a:p>
          <a:p>
            <a:r>
              <a:rPr lang="en-US" i="0" dirty="0">
                <a:effectLst/>
                <a:latin typeface="+mn-lt"/>
              </a:rPr>
              <a:t>facilitated students’ learning, provided an opportunity for collaboration among students and</a:t>
            </a:r>
          </a:p>
          <a:p>
            <a:r>
              <a:rPr lang="en-US" i="0" dirty="0">
                <a:effectLst/>
                <a:latin typeface="+mn-lt"/>
              </a:rPr>
              <a:t>between students and I and created a course environment for open communication.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25280-0429-624F-8317-419E11B0E0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>
                <a:solidFill>
                  <a:srgbClr val="222222"/>
                </a:solidFill>
                <a:effectLst/>
                <a:latin typeface="+mn-lt"/>
              </a:rPr>
              <a:t>No single communication mode created an optimal course experience. However, when various</a:t>
            </a:r>
          </a:p>
          <a:p>
            <a:r>
              <a:rPr lang="en-US" i="0" dirty="0">
                <a:solidFill>
                  <a:srgbClr val="222222"/>
                </a:solidFill>
                <a:effectLst/>
                <a:latin typeface="+mn-lt"/>
              </a:rPr>
              <a:t>communication modes were used within the course, they were paramount in fulfilling the various</a:t>
            </a:r>
          </a:p>
          <a:p>
            <a:r>
              <a:rPr lang="en-US" i="0" dirty="0">
                <a:solidFill>
                  <a:srgbClr val="222222"/>
                </a:solidFill>
                <a:effectLst/>
                <a:latin typeface="+mn-lt"/>
              </a:rPr>
              <a:t>needs of students within the online course, leading to greater opportunities for interaction,</a:t>
            </a:r>
          </a:p>
          <a:p>
            <a:r>
              <a:rPr lang="en-US" i="0" dirty="0">
                <a:solidFill>
                  <a:srgbClr val="222222"/>
                </a:solidFill>
                <a:effectLst/>
                <a:latin typeface="+mn-lt"/>
              </a:rPr>
              <a:t>learning, and participation within the course.</a:t>
            </a:r>
          </a:p>
          <a:p>
            <a:endParaRPr lang="en-US" i="0" dirty="0">
              <a:solidFill>
                <a:srgbClr val="222222"/>
              </a:solidFill>
              <a:effectLst/>
              <a:latin typeface="+mn-lt"/>
            </a:endParaRPr>
          </a:p>
          <a:p>
            <a:r>
              <a:rPr lang="en-US" i="0" dirty="0">
                <a:solidFill>
                  <a:srgbClr val="222222"/>
                </a:solidFill>
                <a:effectLst/>
                <a:latin typeface="+mn-lt"/>
              </a:rPr>
              <a:t>When used consistently, the communication modes created an environment where the participants felt</a:t>
            </a:r>
          </a:p>
          <a:p>
            <a:r>
              <a:rPr lang="en-US" i="0" dirty="0">
                <a:solidFill>
                  <a:srgbClr val="222222"/>
                </a:solidFill>
                <a:effectLst/>
                <a:latin typeface="+mn-lt"/>
              </a:rPr>
              <a:t>motivated to ask questions and encouraged to persist and participate within and throughout the</a:t>
            </a:r>
          </a:p>
          <a:p>
            <a:r>
              <a:rPr lang="en-US" i="0" dirty="0">
                <a:solidFill>
                  <a:srgbClr val="222222"/>
                </a:solidFill>
                <a:effectLst/>
                <a:latin typeface="+mn-lt"/>
              </a:rPr>
              <a:t>duration of the course.</a:t>
            </a:r>
          </a:p>
          <a:p>
            <a:endParaRPr lang="en-US" dirty="0">
              <a:solidFill>
                <a:srgbClr val="222222"/>
              </a:solidFill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25280-0429-624F-8317-419E11B0E0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27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>
                <a:effectLst/>
                <a:latin typeface="+mn-lt"/>
              </a:rPr>
              <a:t>my personality, demeanor, expression of self, and</a:t>
            </a:r>
          </a:p>
          <a:p>
            <a:r>
              <a:rPr lang="en-US" i="0" dirty="0">
                <a:effectLst/>
                <a:latin typeface="+mn-lt"/>
              </a:rPr>
              <a:t>showcasing of care towards the participants, were features of my presence that supported student</a:t>
            </a:r>
          </a:p>
          <a:p>
            <a:r>
              <a:rPr lang="en-US" i="0" dirty="0">
                <a:effectLst/>
                <a:latin typeface="+mn-lt"/>
              </a:rPr>
              <a:t>motivation, learning, participation and satisfaction within the course.</a:t>
            </a:r>
          </a:p>
          <a:p>
            <a:endParaRPr lang="en-US" i="0" dirty="0">
              <a:solidFill>
                <a:srgbClr val="222222"/>
              </a:solidFill>
              <a:effectLst/>
              <a:latin typeface="+mn-lt"/>
            </a:endParaRPr>
          </a:p>
          <a:p>
            <a:r>
              <a:rPr lang="en-US" b="1" i="0" dirty="0">
                <a:effectLst/>
                <a:latin typeface="+mn-lt"/>
              </a:rPr>
              <a:t>Self-Disclosure as Presence</a:t>
            </a:r>
          </a:p>
          <a:p>
            <a:r>
              <a:rPr lang="en-US" i="0" dirty="0">
                <a:effectLst/>
                <a:latin typeface="+mn-lt"/>
              </a:rPr>
              <a:t>Sharing stories about my personal and professional life was an indicator of my presence</a:t>
            </a:r>
          </a:p>
          <a:p>
            <a:r>
              <a:rPr lang="en-US" i="0" dirty="0">
                <a:effectLst/>
                <a:latin typeface="+mn-lt"/>
              </a:rPr>
              <a:t>that humanized the course environment and allowed the participants to in turn share personal and</a:t>
            </a:r>
          </a:p>
          <a:p>
            <a:r>
              <a:rPr lang="en-US" i="0" dirty="0">
                <a:effectLst/>
                <a:latin typeface="+mn-lt"/>
              </a:rPr>
              <a:t>professional aspects of themselves.</a:t>
            </a:r>
          </a:p>
          <a:p>
            <a:endParaRPr lang="en-US" i="0" dirty="0">
              <a:solidFill>
                <a:srgbClr val="222222"/>
              </a:solidFill>
              <a:effectLst/>
              <a:latin typeface="+mn-lt"/>
            </a:endParaRPr>
          </a:p>
          <a:p>
            <a:r>
              <a:rPr lang="en-US" b="1" i="0" dirty="0">
                <a:effectLst/>
                <a:latin typeface="+mn-lt"/>
              </a:rPr>
              <a:t>Care as Presence</a:t>
            </a:r>
          </a:p>
          <a:p>
            <a:r>
              <a:rPr lang="en-US" i="0" dirty="0">
                <a:effectLst/>
                <a:latin typeface="+mn-lt"/>
              </a:rPr>
              <a:t>Showing that I was interested and invested in the success of the participants was a feature</a:t>
            </a:r>
          </a:p>
          <a:p>
            <a:r>
              <a:rPr lang="en-US" i="0" dirty="0">
                <a:effectLst/>
                <a:latin typeface="+mn-lt"/>
              </a:rPr>
              <a:t>of my presence that supported their participation and satisfaction within the course.</a:t>
            </a:r>
          </a:p>
          <a:p>
            <a:endParaRPr lang="en-US" i="0" dirty="0">
              <a:solidFill>
                <a:srgbClr val="222222"/>
              </a:solidFill>
              <a:effectLst/>
              <a:latin typeface="+mn-lt"/>
            </a:endParaRPr>
          </a:p>
          <a:p>
            <a:r>
              <a:rPr lang="en-US" b="1" i="0" dirty="0">
                <a:effectLst/>
                <a:latin typeface="+mn-lt"/>
              </a:rPr>
              <a:t>Feedback as Presence</a:t>
            </a:r>
          </a:p>
          <a:p>
            <a:r>
              <a:rPr lang="en-US" i="0" dirty="0">
                <a:effectLst/>
                <a:latin typeface="+mn-lt"/>
              </a:rPr>
              <a:t>Providing consistent feedback within the course was a feature of my presence that</a:t>
            </a:r>
          </a:p>
          <a:p>
            <a:r>
              <a:rPr lang="en-US" i="0" dirty="0">
                <a:effectLst/>
                <a:latin typeface="+mn-lt"/>
              </a:rPr>
              <a:t>facilitated the participants' learning and direction within the course.</a:t>
            </a:r>
          </a:p>
          <a:p>
            <a:endParaRPr lang="en-US" dirty="0">
              <a:solidFill>
                <a:srgbClr val="222222"/>
              </a:solidFill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25280-0429-624F-8317-419E11B0E0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8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9567-B0D2-72C8-A4B7-87FD22B6D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CF418-2D8C-B47A-E543-0728132F4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A0F05-F665-91A4-C99E-BB8BC955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8C9B-B7ED-0346-92FA-7C3DF9D84AD1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23A0B-003E-C2F4-BE94-5EF6D0EAF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B1358-5532-BAC3-98F7-4B2DE86C4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16BC-F9B3-CF41-B351-5052AD87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4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213B-5C74-0ADE-9575-F989EB25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CCA82-1C49-F552-0955-0D6CC1B3F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6640E-24F2-0992-0AAE-A682BC38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8C9B-B7ED-0346-92FA-7C3DF9D84AD1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20656-BD77-769C-EC98-B3411EA32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B12F-1861-3584-3830-66FBF64B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16BC-F9B3-CF41-B351-5052AD87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4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6E8021-089F-C136-069F-53FF2BCB7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E8FDA-58A6-15C1-B091-CE384C87F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D30AE-EB91-30A2-134D-096F9773D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8C9B-B7ED-0346-92FA-7C3DF9D84AD1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8EA1A-D27C-F0A7-0173-467F4337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0EDA9-A78E-A155-5968-E31CFA64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16BC-F9B3-CF41-B351-5052AD87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2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A7D7-3207-AD99-4040-D75EB09B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0219D-0453-D2E5-8C7C-4747BB04D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D50CB-1A43-30B8-3483-FFF2617D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8C9B-B7ED-0346-92FA-7C3DF9D84AD1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0BB5A-97AD-1516-571F-6D51DD137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8B2F4-4646-1FB5-E4A4-485BB900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16BC-F9B3-CF41-B351-5052AD87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2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7055F-D39F-F8D4-A654-A66508CB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003B6-FBFD-71B8-8083-9961944A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8B3FB-7FE4-2F35-5FF6-E04050D2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8C9B-B7ED-0346-92FA-7C3DF9D84AD1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FBCA9-2F50-DF82-2D4F-88D7C5D61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9233A-EE69-90FD-D5A4-7A03E047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16BC-F9B3-CF41-B351-5052AD87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0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9C510-F3C7-9E95-66D7-86E86E936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D76E4-6D2C-5A25-7EF2-57C3B83E2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3E81B-E8E8-D978-2CED-C2DC5D6A6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14B21-7E34-287B-C6E9-ACF142B9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8C9B-B7ED-0346-92FA-7C3DF9D84AD1}" type="datetimeFigureOut">
              <a:rPr lang="en-US" smtClean="0"/>
              <a:t>3/21/23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A1845-CACD-3D68-9A79-0B790DCC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DF29A-2BAC-AF3F-E9B8-E9BFB664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16BC-F9B3-CF41-B351-5052AD87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9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C40A-A92F-F642-E065-58AE4FB2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3269D-0791-2EB9-4187-2DD3324F9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66CA8-885E-801E-6810-DE2D02DE2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86042-66BD-6B7B-AF95-98222E4F0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19DDD3-6532-8C86-121D-1DFE6BCEA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301A01-7852-11C1-7F0B-BC1CEDAFE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8C9B-B7ED-0346-92FA-7C3DF9D84AD1}" type="datetimeFigureOut">
              <a:rPr lang="en-US" smtClean="0"/>
              <a:t>3/21/23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3ED9E8-C88E-E21E-C939-4A2511371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CC5A6F-2C17-52B0-6003-9A3AC84B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16BC-F9B3-CF41-B351-5052AD87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1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2CAD3-0442-781A-DBCC-2EA823D7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3C3326-4CE6-C667-31E6-7CB0A9EF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8C9B-B7ED-0346-92FA-7C3DF9D84AD1}" type="datetimeFigureOut">
              <a:rPr lang="en-US" smtClean="0"/>
              <a:t>3/21/23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6F297-644B-DE7B-3430-9BB5FD01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225E7-CA29-239D-21F3-C4FB1CF3C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16BC-F9B3-CF41-B351-5052AD87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0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1639DF-D703-1F0B-C1D1-155EFCB1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8C9B-B7ED-0346-92FA-7C3DF9D84AD1}" type="datetimeFigureOut">
              <a:rPr lang="en-US" smtClean="0"/>
              <a:t>3/21/23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12FDF-611E-D0F9-520D-4D8C3458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2F95E-4E98-F9D9-C725-6FDF545A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16BC-F9B3-CF41-B351-5052AD87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8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BCFD1-9036-D9F0-50CB-1BB00337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047A9-496F-078D-8483-96C684004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DE228-E0D5-EBA9-1603-6FF490FFA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133DA-1582-796D-0A0F-B7AFB2C2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8C9B-B7ED-0346-92FA-7C3DF9D84AD1}" type="datetimeFigureOut">
              <a:rPr lang="en-US" smtClean="0"/>
              <a:t>3/21/23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763D5-30AD-BAA5-5162-D495033FB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74E85-35AF-6007-B1FD-5032C595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16BC-F9B3-CF41-B351-5052AD87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A870-A43D-ED8F-9FCE-A5B565A4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A172C-2E65-5471-49DA-0B2112532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23D39-D46C-4AA8-D659-F2B9E4D1C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23352-3F5D-EFC1-94B9-5FE12EF8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8C9B-B7ED-0346-92FA-7C3DF9D84AD1}" type="datetimeFigureOut">
              <a:rPr lang="en-US" smtClean="0"/>
              <a:t>3/21/23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EFA5E-F07C-84F8-2207-83D890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66CB0-68C3-E9C1-1D4B-B1B7F9F61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16BC-F9B3-CF41-B351-5052AD87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3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67633D-0E46-69C0-7898-CD45A5B4B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F97DD-7312-EDF0-2910-C785260F0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264B4-82CD-2BB9-2437-737898D3B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8C9B-B7ED-0346-92FA-7C3DF9D84AD1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C7960-5BC7-9593-BB45-29582DB4A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F0D5F-9704-79AC-C1CA-C845F65C1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116BC-F9B3-CF41-B351-5052AD87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3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5 Practical Tips for Online Business Presentations - ManyCam Blog ManyCam  Blog">
            <a:extLst>
              <a:ext uri="{FF2B5EF4-FFF2-40B4-BE49-F238E27FC236}">
                <a16:creationId xmlns:a16="http://schemas.microsoft.com/office/drawing/2014/main" id="{873E5763-9783-F245-AD16-50630771E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4" t="6484" r="29066" b="1"/>
          <a:stretch/>
        </p:blipFill>
        <p:spPr bwMode="auto">
          <a:xfrm>
            <a:off x="3857625" y="18288"/>
            <a:ext cx="839138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Rectangle 308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0D630-24FD-F44E-9886-443DD0AF2054}"/>
              </a:ext>
            </a:extLst>
          </p:cNvPr>
          <p:cNvSpPr txBox="1"/>
          <p:nvPr/>
        </p:nvSpPr>
        <p:spPr>
          <a:xfrm>
            <a:off x="-57005" y="1526259"/>
            <a:ext cx="6038995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Student Perceptions of Instructor Communication and Instructor Presence Online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56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Purpose of Research Questions – Choosing &amp; Using Sources: A Guide to  Academic Research">
            <a:extLst>
              <a:ext uri="{FF2B5EF4-FFF2-40B4-BE49-F238E27FC236}">
                <a16:creationId xmlns:a16="http://schemas.microsoft.com/office/drawing/2014/main" id="{1F96810B-F7A6-164A-9757-283D6493B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7" r="4572"/>
          <a:stretch/>
        </p:blipFill>
        <p:spPr bwMode="auto">
          <a:xfrm>
            <a:off x="1" y="0"/>
            <a:ext cx="3392178" cy="3803374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7D808-E3BC-1D43-B096-6AA23DC4B5FA}"/>
              </a:ext>
            </a:extLst>
          </p:cNvPr>
          <p:cNvSpPr txBox="1"/>
          <p:nvPr/>
        </p:nvSpPr>
        <p:spPr>
          <a:xfrm>
            <a:off x="3600450" y="2724148"/>
            <a:ext cx="8258177" cy="3076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dirty="0">
                <a:effectLst/>
                <a:latin typeface="Century Gothic" panose="020B0502020202020204" pitchFamily="34" charset="0"/>
              </a:rPr>
              <a:t>RQ 1:</a:t>
            </a:r>
            <a:r>
              <a:rPr lang="en-US" sz="2800" dirty="0">
                <a:effectLst/>
                <a:latin typeface="Century Gothic" panose="020B0502020202020204" pitchFamily="34" charset="0"/>
              </a:rPr>
              <a:t> How do the communication modes I used shape students’ online course experience?</a:t>
            </a:r>
          </a:p>
          <a:p>
            <a:endParaRPr lang="en-US" sz="2800" dirty="0">
              <a:effectLst/>
              <a:latin typeface="Century Gothic" panose="020B0502020202020204" pitchFamily="34" charset="0"/>
            </a:endParaRPr>
          </a:p>
          <a:p>
            <a:r>
              <a:rPr lang="en-US" sz="2800" b="1" dirty="0">
                <a:effectLst/>
                <a:latin typeface="Century Gothic" panose="020B0502020202020204" pitchFamily="34" charset="0"/>
              </a:rPr>
              <a:t>RQ 2:</a:t>
            </a:r>
            <a:r>
              <a:rPr lang="en-US" sz="2800" dirty="0">
                <a:effectLst/>
                <a:latin typeface="Century Gothic" panose="020B0502020202020204" pitchFamily="34" charset="0"/>
              </a:rPr>
              <a:t> How does my presence shape students’ online course experience?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047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653D2-3522-7BFF-1EDB-FB539F185565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Century Gothic" panose="020B0502020202020204" pitchFamily="34" charset="0"/>
                <a:ea typeface="+mj-ea"/>
                <a:cs typeface="+mj-cs"/>
              </a:rPr>
              <a:t>Communication Modes</a:t>
            </a:r>
          </a:p>
        </p:txBody>
      </p:sp>
      <p:sp>
        <p:nvSpPr>
          <p:cNvPr id="4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A17EA0-682A-532C-FA1F-97185E9C333D}"/>
              </a:ext>
            </a:extLst>
          </p:cNvPr>
          <p:cNvSpPr txBox="1"/>
          <p:nvPr/>
        </p:nvSpPr>
        <p:spPr>
          <a:xfrm>
            <a:off x="200026" y="2872899"/>
            <a:ext cx="5110152" cy="3320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effectLst/>
                <a:latin typeface="Century Gothic" panose="020B0502020202020204" pitchFamily="34" charset="0"/>
              </a:rPr>
              <a:t>communication tools</a:t>
            </a:r>
            <a:r>
              <a:rPr lang="en-US" sz="3000" dirty="0">
                <a:latin typeface="Century Gothic" panose="020B0502020202020204" pitchFamily="34" charset="0"/>
              </a:rPr>
              <a:t> </a:t>
            </a:r>
            <a:r>
              <a:rPr lang="en-US" sz="3000" dirty="0">
                <a:effectLst/>
                <a:latin typeface="Century Gothic" panose="020B0502020202020204" pitchFamily="34" charset="0"/>
              </a:rPr>
              <a:t>used to facilitate instruction, establish presence, create dialogue, and generally communicate with students,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dirty="0">
                <a:effectLst/>
                <a:latin typeface="Century Gothic" panose="020B0502020202020204" pitchFamily="34" charset="0"/>
              </a:rPr>
              <a:t>(</a:t>
            </a:r>
            <a:r>
              <a:rPr lang="en-US" sz="1300" dirty="0" err="1">
                <a:effectLst/>
                <a:latin typeface="Century Gothic" panose="020B0502020202020204" pitchFamily="34" charset="0"/>
              </a:rPr>
              <a:t>Kozark</a:t>
            </a:r>
            <a:r>
              <a:rPr lang="en-US" sz="1300" dirty="0">
                <a:effectLst/>
                <a:latin typeface="Century Gothic" panose="020B0502020202020204" pitchFamily="34" charset="0"/>
              </a:rPr>
              <a:t> &amp; Lum, 2015; see also Madden et al., 2017)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8" name="Picture 4" descr="illustration abstrait - Hauts de Garonne Développement">
            <a:extLst>
              <a:ext uri="{FF2B5EF4-FFF2-40B4-BE49-F238E27FC236}">
                <a16:creationId xmlns:a16="http://schemas.microsoft.com/office/drawing/2014/main" id="{E7CF9EE1-9C36-1E0E-A643-BC59FE414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D913F0-C375-8B48-8AD9-761B3278FBBD}"/>
              </a:ext>
            </a:extLst>
          </p:cNvPr>
          <p:cNvSpPr txBox="1"/>
          <p:nvPr/>
        </p:nvSpPr>
        <p:spPr>
          <a:xfrm>
            <a:off x="-30056" y="271462"/>
            <a:ext cx="5429250" cy="472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600" b="1" dirty="0">
                <a:latin typeface="Century Gothic" panose="020B0502020202020204" pitchFamily="34" charset="0"/>
              </a:rPr>
              <a:t>Instructor Communication Modes:</a:t>
            </a:r>
          </a:p>
          <a:p>
            <a:pPr marL="342900" lvl="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Email </a:t>
            </a:r>
          </a:p>
          <a:p>
            <a:pPr marL="342900" lvl="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Synchronous video lectures </a:t>
            </a:r>
          </a:p>
          <a:p>
            <a:pPr marL="342900" lvl="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Discussion boards</a:t>
            </a:r>
          </a:p>
          <a:p>
            <a:pPr marL="342900" lvl="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GroupMe chat </a:t>
            </a:r>
          </a:p>
          <a:p>
            <a:pPr marL="342900" lvl="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Asynchronous video lectures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1268" name="Picture 4" descr="illustration abstrait - Hauts de Garonne Développement">
            <a:extLst>
              <a:ext uri="{FF2B5EF4-FFF2-40B4-BE49-F238E27FC236}">
                <a16:creationId xmlns:a16="http://schemas.microsoft.com/office/drawing/2014/main" id="{772843CF-2784-4245-8FAA-DEE8CF74F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" r="3" b="3854"/>
          <a:stretch/>
        </p:blipFill>
        <p:spPr bwMode="auto">
          <a:xfrm>
            <a:off x="4957763" y="0"/>
            <a:ext cx="7234237" cy="6848934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8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CC45DF-2041-A333-6AD4-2B1E1CD45B69}"/>
              </a:ext>
            </a:extLst>
          </p:cNvPr>
          <p:cNvSpPr txBox="1"/>
          <p:nvPr/>
        </p:nvSpPr>
        <p:spPr>
          <a:xfrm>
            <a:off x="3386320" y="499525"/>
            <a:ext cx="6905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FINDINGS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186E13-BB6A-C2EC-2FFB-02742D1E0EF4}"/>
              </a:ext>
            </a:extLst>
          </p:cNvPr>
          <p:cNvSpPr txBox="1"/>
          <p:nvPr/>
        </p:nvSpPr>
        <p:spPr>
          <a:xfrm>
            <a:off x="2924966" y="4034025"/>
            <a:ext cx="877329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Communication Modes: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Promote student interaction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Create consistent dialogue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Provided self-expression and collaboration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Created a face to face feeling online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38E6A-7DED-E533-8CEF-A4982CF1CD93}"/>
              </a:ext>
            </a:extLst>
          </p:cNvPr>
          <p:cNvSpPr txBox="1"/>
          <p:nvPr/>
        </p:nvSpPr>
        <p:spPr>
          <a:xfrm>
            <a:off x="567914" y="1562091"/>
            <a:ext cx="62710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Century Gothic" panose="020B0502020202020204" pitchFamily="34" charset="0"/>
              </a:rPr>
              <a:t>RQ 1:</a:t>
            </a:r>
            <a:r>
              <a:rPr lang="en-US" sz="2800" dirty="0">
                <a:effectLst/>
                <a:latin typeface="Century Gothic" panose="020B0502020202020204" pitchFamily="34" charset="0"/>
              </a:rPr>
              <a:t> How do the communication modes I used shape students’ online course experience?</a:t>
            </a:r>
          </a:p>
        </p:txBody>
      </p:sp>
    </p:spTree>
    <p:extLst>
      <p:ext uri="{BB962C8B-B14F-4D97-AF65-F5344CB8AC3E}">
        <p14:creationId xmlns:p14="http://schemas.microsoft.com/office/powerpoint/2010/main" val="361820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54600B6-1D42-AA02-1952-A42E3D87D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17" b="4207"/>
          <a:stretch/>
        </p:blipFill>
        <p:spPr>
          <a:xfrm>
            <a:off x="0" y="643466"/>
            <a:ext cx="4843528" cy="5571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B5B9C-A52F-6568-7E6E-755F59637481}"/>
              </a:ext>
            </a:extLst>
          </p:cNvPr>
          <p:cNvSpPr txBox="1"/>
          <p:nvPr/>
        </p:nvSpPr>
        <p:spPr>
          <a:xfrm>
            <a:off x="5406886" y="712834"/>
            <a:ext cx="6149008" cy="4364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Aft>
                <a:spcPts val="600"/>
              </a:spcAft>
            </a:pPr>
            <a:r>
              <a:rPr lang="en-US" sz="3200" dirty="0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Instructor presence focuses on 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“how an instructor positions [themselves] socially and pedagogically in an online community” </a:t>
            </a:r>
          </a:p>
          <a:p>
            <a:pPr algn="ctr">
              <a:lnSpc>
                <a:spcPct val="160000"/>
              </a:lnSpc>
              <a:spcAft>
                <a:spcPts val="600"/>
              </a:spcAft>
            </a:pPr>
            <a:r>
              <a:rPr lang="en-US" sz="1200" dirty="0">
                <a:effectLst/>
                <a:latin typeface="Century Gothic" panose="020B0502020202020204" pitchFamily="34" charset="0"/>
              </a:rPr>
              <a:t>(Richardson et al., 2016, p. 259).</a:t>
            </a:r>
            <a:r>
              <a:rPr lang="en-US" sz="1200" dirty="0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4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CC45DF-2041-A333-6AD4-2B1E1CD45B69}"/>
              </a:ext>
            </a:extLst>
          </p:cNvPr>
          <p:cNvSpPr txBox="1"/>
          <p:nvPr/>
        </p:nvSpPr>
        <p:spPr>
          <a:xfrm>
            <a:off x="3386320" y="499525"/>
            <a:ext cx="6905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FINDINGS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186E13-BB6A-C2EC-2FFB-02742D1E0EF4}"/>
              </a:ext>
            </a:extLst>
          </p:cNvPr>
          <p:cNvSpPr txBox="1"/>
          <p:nvPr/>
        </p:nvSpPr>
        <p:spPr>
          <a:xfrm>
            <a:off x="2924966" y="4034025"/>
            <a:ext cx="877329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Instructor Presence: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Elicited feelings of mattering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Humanized the course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Created an environment of care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38E6A-7DED-E533-8CEF-A4982CF1CD93}"/>
              </a:ext>
            </a:extLst>
          </p:cNvPr>
          <p:cNvSpPr txBox="1"/>
          <p:nvPr/>
        </p:nvSpPr>
        <p:spPr>
          <a:xfrm>
            <a:off x="567914" y="1562091"/>
            <a:ext cx="62710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Century Gothic" panose="020B0502020202020204" pitchFamily="34" charset="0"/>
              </a:rPr>
              <a:t>RQ 2:</a:t>
            </a:r>
            <a:r>
              <a:rPr lang="en-US" sz="2800" dirty="0">
                <a:effectLst/>
                <a:latin typeface="Century Gothic" panose="020B0502020202020204" pitchFamily="34" charset="0"/>
              </a:rPr>
              <a:t> How does my presence shape students’ online course experience?</a:t>
            </a:r>
          </a:p>
        </p:txBody>
      </p:sp>
    </p:spTree>
    <p:extLst>
      <p:ext uri="{BB962C8B-B14F-4D97-AF65-F5344CB8AC3E}">
        <p14:creationId xmlns:p14="http://schemas.microsoft.com/office/powerpoint/2010/main" val="6381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EFB9C4-3656-77F5-8A0B-A6C25476EB37}"/>
              </a:ext>
            </a:extLst>
          </p:cNvPr>
          <p:cNvSpPr txBox="1"/>
          <p:nvPr/>
        </p:nvSpPr>
        <p:spPr>
          <a:xfrm>
            <a:off x="675861" y="3568007"/>
            <a:ext cx="1109206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entury Gothic" panose="020B0502020202020204" pitchFamily="34" charset="0"/>
              </a:rPr>
              <a:t>Include both </a:t>
            </a:r>
            <a:r>
              <a:rPr lang="en-US" sz="2800" dirty="0">
                <a:latin typeface="Century Gothic" panose="020B0502020202020204" pitchFamily="34" charset="0"/>
              </a:rPr>
              <a:t>s</a:t>
            </a:r>
            <a:r>
              <a:rPr lang="en-US" sz="2800" dirty="0">
                <a:effectLst/>
                <a:latin typeface="Century Gothic" panose="020B0502020202020204" pitchFamily="34" charset="0"/>
              </a:rPr>
              <a:t>ynchronous and </a:t>
            </a:r>
            <a:r>
              <a:rPr lang="en-US" sz="2800">
                <a:effectLst/>
                <a:latin typeface="Century Gothic" panose="020B0502020202020204" pitchFamily="34" charset="0"/>
              </a:rPr>
              <a:t>asynchronous videos</a:t>
            </a:r>
            <a:endParaRPr lang="en-US" sz="2800" dirty="0">
              <a:effectLst/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Create environments with multiple exploratory pathways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entury Gothic" panose="020B0502020202020204" pitchFamily="34" charset="0"/>
              </a:rPr>
              <a:t>Humanize your course by inserting yourself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entury Gothic" panose="020B0502020202020204" pitchFamily="34" charset="0"/>
              </a:rPr>
              <a:t>Communicate beyond the LMS</a:t>
            </a:r>
          </a:p>
          <a:p>
            <a:endParaRPr lang="en-US" dirty="0"/>
          </a:p>
        </p:txBody>
      </p:sp>
      <p:pic>
        <p:nvPicPr>
          <p:cNvPr id="1026" name="Picture 2" descr="1,243,100+ Advice Stock Photos, Pictures &amp; Royalty-Free Images - iStock |  Consulting services, Business consulting, Feedback icon">
            <a:extLst>
              <a:ext uri="{FF2B5EF4-FFF2-40B4-BE49-F238E27FC236}">
                <a16:creationId xmlns:a16="http://schemas.microsoft.com/office/drawing/2014/main" id="{14FEBE3E-9387-F795-5A62-C08127965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07" y="0"/>
            <a:ext cx="5196584" cy="357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651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500</Words>
  <Application>Microsoft Macintosh PowerPoint</Application>
  <PresentationFormat>Widescreen</PresentationFormat>
  <Paragraphs>65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Kimberley</dc:creator>
  <cp:lastModifiedBy>Williams, Kimberley</cp:lastModifiedBy>
  <cp:revision>2</cp:revision>
  <dcterms:created xsi:type="dcterms:W3CDTF">2023-03-21T23:58:44Z</dcterms:created>
  <dcterms:modified xsi:type="dcterms:W3CDTF">2023-03-22T01:14:08Z</dcterms:modified>
</cp:coreProperties>
</file>