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0"/>
  </p:notesMasterIdLst>
  <p:sldIdLst>
    <p:sldId id="278" r:id="rId2"/>
    <p:sldId id="279" r:id="rId3"/>
    <p:sldId id="280" r:id="rId4"/>
    <p:sldId id="281" r:id="rId5"/>
    <p:sldId id="290" r:id="rId6"/>
    <p:sldId id="292" r:id="rId7"/>
    <p:sldId id="282" r:id="rId8"/>
    <p:sldId id="293" r:id="rId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p:restoredTop sz="56803" autoAdjust="0"/>
  </p:normalViewPr>
  <p:slideViewPr>
    <p:cSldViewPr snapToGrid="0" snapToObjects="1">
      <p:cViewPr varScale="1">
        <p:scale>
          <a:sx n="69" d="100"/>
          <a:sy n="69" d="100"/>
        </p:scale>
        <p:origin x="2464" y="19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 think grades are tangential to the learning process, but ultimately unnecessary and in some cases detrimental (i.e., forces students to focus on the wrong things – or, at the very least, things I don’t care about)</a:t>
            </a:r>
          </a:p>
          <a:p>
            <a:endParaRPr lang="en-US" dirty="0"/>
          </a:p>
        </p:txBody>
      </p:sp>
    </p:spTree>
    <p:extLst>
      <p:ext uri="{BB962C8B-B14F-4D97-AF65-F5344CB8AC3E}">
        <p14:creationId xmlns:p14="http://schemas.microsoft.com/office/powerpoint/2010/main" val="301886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buFont typeface="+mj-lt"/>
              <a:buAutoNum type="arabicPeriod"/>
            </a:pPr>
            <a:r>
              <a:rPr lang="en-US" dirty="0">
                <a:effectLst/>
                <a:latin typeface="Helvetica Neue" panose="02000503000000020004" pitchFamily="2" charset="0"/>
              </a:rPr>
              <a:t>My Findings</a:t>
            </a:r>
          </a:p>
          <a:p>
            <a:pPr marL="742950" lvl="1" indent="-285750">
              <a:buFont typeface="Arial" panose="020B0604020202020204" pitchFamily="34" charset="0"/>
              <a:buChar char="•"/>
            </a:pPr>
            <a:r>
              <a:rPr lang="en-US" dirty="0">
                <a:effectLst/>
                <a:latin typeface="Helvetica Neue" panose="02000503000000020004" pitchFamily="2" charset="0"/>
              </a:rPr>
              <a:t>Students seem to really like this grading model (nominated for teaching award this year), with one major reservation</a:t>
            </a:r>
          </a:p>
          <a:p>
            <a:pPr marL="742950" lvl="1" indent="-285750">
              <a:buFont typeface="Arial" panose="020B0604020202020204" pitchFamily="34" charset="0"/>
              <a:buChar char="•"/>
            </a:pPr>
            <a:r>
              <a:rPr lang="en-US" dirty="0">
                <a:effectLst/>
                <a:latin typeface="Helvetica Neue" panose="02000503000000020004" pitchFamily="2" charset="0"/>
              </a:rPr>
              <a:t>They wish that the whole school would do one thing or the other (P/F or “grades”)</a:t>
            </a:r>
          </a:p>
          <a:p>
            <a:endParaRPr lang="en-US" dirty="0">
              <a:effectLst/>
              <a:latin typeface="Helvetica Neue" panose="02000503000000020004" pitchFamily="2" charset="0"/>
            </a:endParaRPr>
          </a:p>
          <a:p>
            <a:r>
              <a:rPr lang="en-US" dirty="0">
                <a:effectLst/>
                <a:latin typeface="Helvetica Neue" panose="02000503000000020004" pitchFamily="2" charset="0"/>
              </a:rPr>
              <a:t>(If I’m ever forced to give graduate students grades (Hs), then I’ll make the base grade an H. I honestly think that grading people at the graduate level is counterproductive. </a:t>
            </a:r>
          </a:p>
          <a:p>
            <a:endParaRPr lang="en-US" dirty="0">
              <a:effectLst/>
              <a:latin typeface="Helvetica Neue" panose="02000503000000020004" pitchFamily="2" charset="0"/>
            </a:endParaRPr>
          </a:p>
          <a:p>
            <a:r>
              <a:rPr lang="en-US" dirty="0">
                <a:effectLst/>
                <a:latin typeface="Helvetica Neue" panose="02000503000000020004" pitchFamily="2" charset="0"/>
              </a:rPr>
              <a:t>I suppose if the base grade is an H, then they should also be given the opportunity to get an L (which doesn’t happen now) – which would probably be based on turning things in late.)</a:t>
            </a:r>
          </a:p>
          <a:p>
            <a:endParaRPr lang="en-US" dirty="0">
              <a:effectLst/>
              <a:latin typeface="Helvetica Neue" panose="02000503000000020004" pitchFamily="2" charset="0"/>
            </a:endParaRPr>
          </a:p>
          <a:p>
            <a:r>
              <a:rPr lang="en-US" dirty="0">
                <a:effectLst/>
                <a:latin typeface="Helvetica Neue" panose="02000503000000020004" pitchFamily="2" charset="0"/>
              </a:rPr>
              <a:t>I’m conducting an experiment this semester, allowing graduate students to accrue 12 mutual aid points to get an H, and I’ve had more students feeling anxious and fretting about their mutual aid points than I have had in the past. </a:t>
            </a:r>
          </a:p>
          <a:p>
            <a:endParaRPr lang="en-US" dirty="0">
              <a:effectLst/>
              <a:latin typeface="Helvetica Neue" panose="02000503000000020004" pitchFamily="2" charset="0"/>
            </a:endParaRPr>
          </a:p>
          <a:p>
            <a:r>
              <a:rPr lang="en-US" dirty="0">
                <a:effectLst/>
                <a:latin typeface="Helvetica Neue" panose="02000503000000020004" pitchFamily="2" charset="0"/>
              </a:rPr>
              <a:t>It’s a failed experiment. I won’t be doing that again, unless forced to by the administration.</a:t>
            </a:r>
          </a:p>
          <a:p>
            <a:endParaRPr lang="en-US" dirty="0"/>
          </a:p>
        </p:txBody>
      </p:sp>
    </p:spTree>
    <p:extLst>
      <p:ext uri="{BB962C8B-B14F-4D97-AF65-F5344CB8AC3E}">
        <p14:creationId xmlns:p14="http://schemas.microsoft.com/office/powerpoint/2010/main" val="242478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94945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1371600"/>
            <a:ext cx="5385816" cy="1225296"/>
          </a:xfrm>
        </p:spPr>
        <p:txBody>
          <a:bodyPr/>
          <a:lstStyle/>
          <a:p>
            <a:r>
              <a:rPr lang="en-US" cap="none" dirty="0"/>
              <a:t>My </a:t>
            </a:r>
            <a:r>
              <a:rPr lang="en-US" cap="none" dirty="0" err="1"/>
              <a:t>alt.Grading</a:t>
            </a:r>
            <a:r>
              <a:rPr lang="en-US" cap="none" dirty="0"/>
              <a:t> Methods</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150705" y="3429000"/>
            <a:ext cx="6102625" cy="1225296"/>
          </a:xfrm>
        </p:spPr>
        <p:txBody>
          <a:bodyPr/>
          <a:lstStyle/>
          <a:p>
            <a:r>
              <a:rPr lang="en-US" dirty="0"/>
              <a:t>Megan </a:t>
            </a:r>
            <a:r>
              <a:rPr lang="en-US" dirty="0" err="1"/>
              <a:t>Winget</a:t>
            </a:r>
            <a:br>
              <a:rPr lang="en-US" dirty="0"/>
            </a:br>
            <a:r>
              <a:rPr lang="en-US" dirty="0"/>
              <a:t>Teaching Assistant Professor</a:t>
            </a:r>
            <a:br>
              <a:rPr lang="en-US" dirty="0"/>
            </a:br>
            <a:r>
              <a:rPr lang="en-US" dirty="0"/>
              <a:t>SILS</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Constraints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pPr marL="342900" indent="-342900">
              <a:buFont typeface="Arial" panose="020B0604020202020204" pitchFamily="34" charset="0"/>
              <a:buChar char="•"/>
            </a:pPr>
            <a:r>
              <a:rPr lang="en-US" dirty="0"/>
              <a:t>Teach mostly “</a:t>
            </a:r>
            <a:r>
              <a:rPr lang="en-US" dirty="0" err="1"/>
              <a:t>thinky</a:t>
            </a:r>
            <a:r>
              <a:rPr lang="en-US" dirty="0"/>
              <a:t>” graduate classes</a:t>
            </a:r>
          </a:p>
          <a:p>
            <a:pPr marL="342900" indent="-342900">
              <a:buFont typeface="Arial" panose="020B0604020202020204" pitchFamily="34" charset="0"/>
              <a:buChar char="•"/>
            </a:pPr>
            <a:r>
              <a:rPr lang="en-US" dirty="0"/>
              <a:t>SILS is a small professional school, where we’re given a lot of leeway in our approach to teaching and assessment. </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p:txBody>
          <a:bodyPr/>
          <a:lstStyle/>
          <a:p>
            <a:r>
              <a:rPr lang="en-US" dirty="0"/>
              <a:t>Why </a:t>
            </a:r>
            <a:r>
              <a:rPr lang="en-US" dirty="0" err="1"/>
              <a:t>alt.grades</a:t>
            </a:r>
            <a:r>
              <a:rPr lang="en-US" dirty="0"/>
              <a:t>?</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3222752"/>
            <a:ext cx="6766560" cy="3378464"/>
          </a:xfrm>
        </p:spPr>
        <p:txBody>
          <a:bodyPr/>
          <a:lstStyle/>
          <a:p>
            <a:r>
              <a:rPr lang="en-US" sz="2400" dirty="0"/>
              <a:t>Students are already more anxious and overwhelmed than before the pandemic.  Grades exacerbate that anxiety. </a:t>
            </a:r>
          </a:p>
          <a:p>
            <a:endParaRPr lang="en-US" sz="2400" dirty="0"/>
          </a:p>
          <a:p>
            <a:r>
              <a:rPr lang="en-US" sz="2400" dirty="0"/>
              <a:t>Grades are tangential / unnecessary / detrimental </a:t>
            </a:r>
          </a:p>
          <a:p>
            <a:endParaRPr lang="en-US" sz="2400" dirty="0"/>
          </a:p>
          <a:p>
            <a:r>
              <a:rPr lang="en-US" sz="2400" dirty="0"/>
              <a:t>Reifies a version of teaching and learning that I do not want to model.</a:t>
            </a:r>
          </a:p>
          <a:p>
            <a:endParaRPr lang="en-US" sz="2400"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179529" y="3776472"/>
            <a:ext cx="7653403"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My grading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p:txBody>
          <a:bodyPr/>
          <a:lstStyle/>
          <a:p>
            <a:pPr algn="ctr"/>
            <a:r>
              <a:rPr lang="en-US" dirty="0">
                <a:latin typeface="Sabon Next LT" panose="02000500000000000000" pitchFamily="2" charset="0"/>
                <a:cs typeface="Sabon Next LT" panose="02000500000000000000" pitchFamily="2" charset="0"/>
              </a:rPr>
              <a:t>“</a:t>
            </a:r>
            <a:r>
              <a:rPr lang="en-US" sz="2400" dirty="0">
                <a:solidFill>
                  <a:schemeClr val="accent6"/>
                </a:solidFill>
                <a:latin typeface="Sabon Next LT" panose="02000500000000000000" pitchFamily="2" charset="0"/>
                <a:cs typeface="Sabon Next LT" panose="02000500000000000000" pitchFamily="2" charset="0"/>
              </a:rPr>
              <a:t>Base Grade” with options</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p:txBody>
          <a:bodyPr/>
          <a:lstStyle/>
          <a:p>
            <a:r>
              <a:rPr lang="en-US" dirty="0"/>
              <a:t>Base Grade</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p:txBody>
          <a:bodyPr/>
          <a:lstStyle/>
          <a:p>
            <a:r>
              <a:rPr lang="en-US" sz="2800" dirty="0"/>
              <a:t>Assumptions</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p:txBody>
          <a:bodyPr/>
          <a:lstStyle/>
          <a:p>
            <a:r>
              <a:rPr lang="en-US" sz="2400" dirty="0"/>
              <a:t>Students turn in all their work</a:t>
            </a:r>
          </a:p>
          <a:p>
            <a:r>
              <a:rPr lang="en-US" sz="2400" dirty="0"/>
              <a:t>”Participate in class discussions” </a:t>
            </a:r>
          </a:p>
          <a:p>
            <a:r>
              <a:rPr lang="en-US" sz="2400" dirty="0"/>
              <a:t>Accrue a minimum number of  “mutual aid points” </a:t>
            </a:r>
          </a:p>
          <a:p>
            <a:pPr lvl="1"/>
            <a:r>
              <a:rPr lang="en-US" sz="2200" dirty="0"/>
              <a:t>(6, for both graduates and undergraduates)</a:t>
            </a:r>
          </a:p>
          <a:p>
            <a:endParaRPr lang="en-US" sz="2400" dirty="0"/>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p:txBody>
          <a:bodyPr/>
          <a:lstStyle/>
          <a:p>
            <a:r>
              <a:rPr lang="en-US" sz="2800" dirty="0"/>
              <a:t>Grades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754112" y="2877312"/>
            <a:ext cx="4114800" cy="3684588"/>
          </a:xfrm>
        </p:spPr>
        <p:txBody>
          <a:bodyPr/>
          <a:lstStyle/>
          <a:p>
            <a:r>
              <a:rPr lang="en-US" sz="2400" dirty="0"/>
              <a:t>The highest grade a graduate student can receive in my classes is P </a:t>
            </a:r>
          </a:p>
          <a:p>
            <a:r>
              <a:rPr lang="en-US" sz="2400" dirty="0"/>
              <a:t>Base grade for undergraduates is a B+</a:t>
            </a:r>
          </a:p>
          <a:p>
            <a:r>
              <a:rPr lang="en-US" sz="2400" dirty="0"/>
              <a:t>For undergraduate students to get an A- = 8 mutual aid points / A = 12 mutual aid points</a:t>
            </a:r>
          </a:p>
        </p:txBody>
      </p:sp>
    </p:spTree>
    <p:extLst>
      <p:ext uri="{BB962C8B-B14F-4D97-AF65-F5344CB8AC3E}">
        <p14:creationId xmlns:p14="http://schemas.microsoft.com/office/powerpoint/2010/main" val="317028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977030" y="1125340"/>
            <a:ext cx="6766560" cy="768096"/>
          </a:xfrm>
        </p:spPr>
        <p:txBody>
          <a:bodyPr/>
          <a:lstStyle/>
          <a:p>
            <a:r>
              <a:rPr lang="en-US" dirty="0"/>
              <a:t>Mutual Aid Points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6</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977030" y="2023495"/>
            <a:ext cx="7962169" cy="3325117"/>
          </a:xfrm>
        </p:spPr>
        <p:txBody>
          <a:bodyPr/>
          <a:lstStyle/>
          <a:p>
            <a:r>
              <a:rPr lang="en-US" sz="2400" dirty="0"/>
              <a:t>Anything that students do to show engagement with the materials, or make the class better for other students (or me). </a:t>
            </a:r>
            <a:br>
              <a:rPr lang="en-US" sz="2400" dirty="0"/>
            </a:br>
            <a:endParaRPr lang="en-US" sz="2400" dirty="0"/>
          </a:p>
          <a:p>
            <a:pPr marL="342900" indent="-342900">
              <a:buFont typeface="Arial" panose="020B0604020202020204" pitchFamily="34" charset="0"/>
              <a:buChar char="•"/>
            </a:pPr>
            <a:r>
              <a:rPr lang="en-US" sz="2400" dirty="0"/>
              <a:t>“Work with Me!”</a:t>
            </a:r>
          </a:p>
          <a:p>
            <a:pPr marL="342900" indent="-342900">
              <a:buFont typeface="Arial" panose="020B0604020202020204" pitchFamily="34" charset="0"/>
              <a:buChar char="•"/>
            </a:pPr>
            <a:r>
              <a:rPr lang="en-US" sz="2400" dirty="0"/>
              <a:t>“Scribe”</a:t>
            </a:r>
          </a:p>
          <a:p>
            <a:pPr marL="342900" indent="-342900">
              <a:buFont typeface="Arial" panose="020B0604020202020204" pitchFamily="34" charset="0"/>
              <a:buChar char="•"/>
            </a:pPr>
            <a:r>
              <a:rPr lang="en-US" sz="2400" dirty="0"/>
              <a:t>“Sharing is Caring” </a:t>
            </a:r>
          </a:p>
          <a:p>
            <a:pPr marL="342900" indent="-342900">
              <a:buFont typeface="Arial" panose="020B0604020202020204" pitchFamily="34" charset="0"/>
              <a:buChar char="•"/>
            </a:pPr>
            <a:r>
              <a:rPr lang="en-US" sz="2400" dirty="0"/>
              <a:t>Perfect Attendance! </a:t>
            </a:r>
          </a:p>
          <a:p>
            <a:pPr marL="342900" indent="-342900">
              <a:buFont typeface="Arial" panose="020B0604020202020204" pitchFamily="34" charset="0"/>
              <a:buChar char="•"/>
            </a:pPr>
            <a:r>
              <a:rPr lang="en-US" sz="2400" dirty="0"/>
              <a:t>Note to Future Students </a:t>
            </a:r>
          </a:p>
          <a:p>
            <a:endParaRPr lang="en-US" sz="2400" dirty="0"/>
          </a:p>
        </p:txBody>
      </p:sp>
    </p:spTree>
    <p:extLst>
      <p:ext uri="{BB962C8B-B14F-4D97-AF65-F5344CB8AC3E}">
        <p14:creationId xmlns:p14="http://schemas.microsoft.com/office/powerpoint/2010/main" val="9481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379976" y="2208276"/>
            <a:ext cx="7013448" cy="2441448"/>
          </a:xfrm>
        </p:spPr>
        <p:txBody>
          <a:bodyPr/>
          <a:lstStyle/>
          <a:p>
            <a:r>
              <a:rPr lang="en-US" dirty="0"/>
              <a:t>I love the mutual aid points. It gives people who don’t like to talk Different ways to meaningfully engage with the material.</a:t>
            </a:r>
          </a:p>
        </p:txBody>
      </p:sp>
      <p:sp>
        <p:nvSpPr>
          <p:cNvPr id="6" name="Text Placeholder 5">
            <a:extLst>
              <a:ext uri="{FF2B5EF4-FFF2-40B4-BE49-F238E27FC236}">
                <a16:creationId xmlns:a16="http://schemas.microsoft.com/office/drawing/2014/main" id="{8E016EE4-D06F-BB48-F27D-14F290F0FE86}"/>
              </a:ext>
            </a:extLst>
          </p:cNvPr>
          <p:cNvSpPr>
            <a:spLocks noGrp="1"/>
          </p:cNvSpPr>
          <p:nvPr>
            <p:ph type="body" sz="quarter" idx="15"/>
          </p:nvPr>
        </p:nvSpPr>
        <p:spPr>
          <a:xfrm>
            <a:off x="3611880" y="1801368"/>
            <a:ext cx="768096" cy="1627632"/>
          </a:xfrm>
        </p:spPr>
        <p:txBody>
          <a:bodyPr/>
          <a:lstStyle/>
          <a:p>
            <a:r>
              <a:rPr lang="en-US" dirty="0"/>
              <a:t>“</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379976" y="4905756"/>
            <a:ext cx="6565392" cy="588963"/>
          </a:xfrm>
        </p:spPr>
        <p:txBody>
          <a:bodyPr/>
          <a:lstStyle/>
          <a:p>
            <a:r>
              <a:rPr lang="en-US" dirty="0"/>
              <a:t>~Midterm Teaching Evaluation Comment</a:t>
            </a:r>
          </a:p>
        </p:txBody>
      </p:sp>
      <p:sp>
        <p:nvSpPr>
          <p:cNvPr id="5" name="Text Placeholder 4">
            <a:extLst>
              <a:ext uri="{FF2B5EF4-FFF2-40B4-BE49-F238E27FC236}">
                <a16:creationId xmlns:a16="http://schemas.microsoft.com/office/drawing/2014/main" id="{EEE736C0-59DE-A4DF-7A05-6F22D48CC0D3}"/>
              </a:ext>
            </a:extLst>
          </p:cNvPr>
          <p:cNvSpPr>
            <a:spLocks noGrp="1"/>
          </p:cNvSpPr>
          <p:nvPr>
            <p:ph type="body" sz="quarter" idx="14"/>
          </p:nvPr>
        </p:nvSpPr>
        <p:spPr>
          <a:xfrm>
            <a:off x="8836650" y="3960177"/>
            <a:ext cx="768096" cy="1627632"/>
          </a:xfrm>
        </p:spPr>
        <p:txBody>
          <a:bodyPr/>
          <a:lstStyle/>
          <a:p>
            <a:r>
              <a:rPr lang="en-US" dirty="0"/>
              <a:t>”</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r>
              <a:rPr lang="en-US" dirty="0"/>
              <a:t>Megan </a:t>
            </a:r>
            <a:r>
              <a:rPr lang="en-US" dirty="0" err="1"/>
              <a:t>Winget</a:t>
            </a:r>
            <a:endParaRPr lang="en-US" dirty="0"/>
          </a:p>
          <a:p>
            <a:r>
              <a:rPr lang="en-US" dirty="0" err="1"/>
              <a:t>Megan.winget@unc.edu</a:t>
            </a:r>
            <a:endParaRPr lang="en-US" dirty="0"/>
          </a:p>
        </p:txBody>
      </p:sp>
    </p:spTree>
    <p:extLst>
      <p:ext uri="{BB962C8B-B14F-4D97-AF65-F5344CB8AC3E}">
        <p14:creationId xmlns:p14="http://schemas.microsoft.com/office/powerpoint/2010/main" val="100396242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1364</TotalTime>
  <Words>490</Words>
  <Application>Microsoft Macintosh PowerPoint</Application>
  <PresentationFormat>Widescreen</PresentationFormat>
  <Paragraphs>53</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Helvetica Neue</vt:lpstr>
      <vt:lpstr>Sabon Next LT</vt:lpstr>
      <vt:lpstr>Office Theme</vt:lpstr>
      <vt:lpstr>My alt.Grading Methods</vt:lpstr>
      <vt:lpstr>Constraints</vt:lpstr>
      <vt:lpstr>Why alt.grades?</vt:lpstr>
      <vt:lpstr>My grading process</vt:lpstr>
      <vt:lpstr>Base Grade </vt:lpstr>
      <vt:lpstr>Mutual Aid Points </vt:lpstr>
      <vt:lpstr>I love the mutual aid points. It gives people who don’t like to talk Different ways to meaningfully engage with the material.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alt.Grading Methods</dc:title>
  <dc:subject/>
  <dc:creator>Winget, Megan A</dc:creator>
  <cp:lastModifiedBy>Winget, Megan A</cp:lastModifiedBy>
  <cp:revision>1</cp:revision>
  <dcterms:created xsi:type="dcterms:W3CDTF">2023-03-21T19:44:12Z</dcterms:created>
  <dcterms:modified xsi:type="dcterms:W3CDTF">2023-03-22T18:29:01Z</dcterms:modified>
</cp:coreProperties>
</file>