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8" r:id="rId6"/>
    <p:sldId id="259" r:id="rId7"/>
    <p:sldId id="263" r:id="rId8"/>
    <p:sldId id="257" r:id="rId9"/>
    <p:sldId id="265" r:id="rId10"/>
    <p:sldId id="278" r:id="rId11"/>
    <p:sldId id="264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D38025-C183-4726-9DA8-9E9D05BC7786}">
          <p14:sldIdLst>
            <p14:sldId id="256"/>
            <p14:sldId id="258"/>
            <p14:sldId id="259"/>
            <p14:sldId id="263"/>
            <p14:sldId id="257"/>
            <p14:sldId id="265"/>
            <p14:sldId id="278"/>
            <p14:sldId id="264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EF8D4B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3883" autoAdjust="0"/>
  </p:normalViewPr>
  <p:slideViewPr>
    <p:cSldViewPr snapToGrid="0">
      <p:cViewPr varScale="1">
        <p:scale>
          <a:sx n="153" d="100"/>
          <a:sy n="153" d="100"/>
        </p:scale>
        <p:origin x="46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6B87A-C19B-4AAC-9B10-F95576710EC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546AA0-2AAC-476C-908C-2A71863EB43E}">
      <dgm:prSet/>
      <dgm:spPr/>
      <dgm:t>
        <a:bodyPr/>
        <a:lstStyle/>
        <a:p>
          <a:pPr algn="ctr"/>
          <a:r>
            <a:rPr lang="en-US" b="1" dirty="0">
              <a:latin typeface="Calibri"/>
              <a:ea typeface="Calibri"/>
              <a:cs typeface="Calibri"/>
            </a:rPr>
            <a:t>Problem posed</a:t>
          </a:r>
          <a:endParaRPr lang="en-US" b="1" dirty="0"/>
        </a:p>
      </dgm:t>
    </dgm:pt>
    <dgm:pt modelId="{FDD22390-B56A-4321-8EA6-0AB25081EF77}" type="parTrans" cxnId="{62FB81C3-6FEF-4FC8-A7FA-6353D1EF019E}">
      <dgm:prSet/>
      <dgm:spPr/>
      <dgm:t>
        <a:bodyPr/>
        <a:lstStyle/>
        <a:p>
          <a:endParaRPr lang="en-US" b="1"/>
        </a:p>
      </dgm:t>
    </dgm:pt>
    <dgm:pt modelId="{F9478F53-7057-47F7-8480-79A69CA40D5A}" type="sibTrans" cxnId="{62FB81C3-6FEF-4FC8-A7FA-6353D1EF019E}">
      <dgm:prSet/>
      <dgm:spPr/>
      <dgm:t>
        <a:bodyPr/>
        <a:lstStyle/>
        <a:p>
          <a:endParaRPr lang="en-US" b="1"/>
        </a:p>
      </dgm:t>
    </dgm:pt>
    <dgm:pt modelId="{D8A29FD1-CFFA-42D8-BF28-EEE9B499E39D}">
      <dgm:prSet/>
      <dgm:spPr/>
      <dgm:t>
        <a:bodyPr/>
        <a:lstStyle/>
        <a:p>
          <a:pPr algn="ctr"/>
          <a:r>
            <a:rPr lang="en-US" b="1" dirty="0">
              <a:latin typeface="Calibri"/>
              <a:ea typeface="Calibri"/>
              <a:cs typeface="Calibri"/>
            </a:rPr>
            <a:t>Whole class debrief</a:t>
          </a:r>
          <a:endParaRPr lang="en-US" b="1" dirty="0"/>
        </a:p>
      </dgm:t>
    </dgm:pt>
    <dgm:pt modelId="{1193763A-266A-41D5-ADFC-26BBA03F0032}" type="parTrans" cxnId="{C716DB84-6750-49B8-971F-06931532E581}">
      <dgm:prSet/>
      <dgm:spPr/>
      <dgm:t>
        <a:bodyPr/>
        <a:lstStyle/>
        <a:p>
          <a:endParaRPr lang="en-US" b="1"/>
        </a:p>
      </dgm:t>
    </dgm:pt>
    <dgm:pt modelId="{00BBB2C1-2779-4501-8EEB-58D49438C810}" type="sibTrans" cxnId="{C716DB84-6750-49B8-971F-06931532E581}">
      <dgm:prSet/>
      <dgm:spPr/>
      <dgm:t>
        <a:bodyPr/>
        <a:lstStyle/>
        <a:p>
          <a:endParaRPr lang="en-US" b="1"/>
        </a:p>
      </dgm:t>
    </dgm:pt>
    <dgm:pt modelId="{895A5C1A-9F80-4AE1-88A8-56F1A540A661}">
      <dgm:prSet/>
      <dgm:spPr/>
      <dgm:t>
        <a:bodyPr/>
        <a:lstStyle/>
        <a:p>
          <a:pPr algn="ctr"/>
          <a:r>
            <a:rPr lang="en-US" b="1" dirty="0">
              <a:latin typeface="Calibri"/>
              <a:ea typeface="Calibri"/>
              <a:cs typeface="Calibri"/>
            </a:rPr>
            <a:t>Set up next problem (mini lecture if needed)</a:t>
          </a:r>
          <a:endParaRPr lang="en-US" b="1" dirty="0"/>
        </a:p>
      </dgm:t>
    </dgm:pt>
    <dgm:pt modelId="{F59CA872-074E-447F-B722-72AB6492E42E}" type="parTrans" cxnId="{0307669A-1FB3-4707-8FDD-6D1BFF931100}">
      <dgm:prSet/>
      <dgm:spPr/>
      <dgm:t>
        <a:bodyPr/>
        <a:lstStyle/>
        <a:p>
          <a:endParaRPr lang="en-US" b="1"/>
        </a:p>
      </dgm:t>
    </dgm:pt>
    <dgm:pt modelId="{5EE20C36-ADC0-41B5-94F5-C0E21AB27BF4}" type="sibTrans" cxnId="{0307669A-1FB3-4707-8FDD-6D1BFF931100}">
      <dgm:prSet/>
      <dgm:spPr/>
      <dgm:t>
        <a:bodyPr/>
        <a:lstStyle/>
        <a:p>
          <a:endParaRPr lang="en-US" b="1"/>
        </a:p>
      </dgm:t>
    </dgm:pt>
    <dgm:pt modelId="{23A2DE99-A1FE-4069-AF10-AB0C0DA6B7DB}">
      <dgm:prSet/>
      <dgm:spPr/>
      <dgm:t>
        <a:bodyPr/>
        <a:lstStyle/>
        <a:p>
          <a:pPr algn="ctr"/>
          <a:r>
            <a:rPr lang="en-US" b="1" dirty="0">
              <a:latin typeface="Calibri"/>
              <a:ea typeface="Calibri"/>
              <a:cs typeface="Calibri"/>
            </a:rPr>
            <a:t>Time to solve individually</a:t>
          </a:r>
          <a:endParaRPr lang="en-US" b="1" dirty="0"/>
        </a:p>
      </dgm:t>
    </dgm:pt>
    <dgm:pt modelId="{4B178902-FDC9-4D6D-9675-A42B9254EE73}" type="parTrans" cxnId="{ECCFD078-08E2-458B-B0BF-53B6CCCB634C}">
      <dgm:prSet/>
      <dgm:spPr/>
      <dgm:t>
        <a:bodyPr/>
        <a:lstStyle/>
        <a:p>
          <a:endParaRPr lang="en-US" b="1"/>
        </a:p>
      </dgm:t>
    </dgm:pt>
    <dgm:pt modelId="{B09FE48B-1C1A-4FAF-8624-71A81579F923}" type="sibTrans" cxnId="{ECCFD078-08E2-458B-B0BF-53B6CCCB634C}">
      <dgm:prSet/>
      <dgm:spPr/>
      <dgm:t>
        <a:bodyPr/>
        <a:lstStyle/>
        <a:p>
          <a:endParaRPr lang="en-US" b="1"/>
        </a:p>
      </dgm:t>
    </dgm:pt>
    <dgm:pt modelId="{7BE1E5DE-BCC7-4058-BD91-8DEA55468613}">
      <dgm:prSet phldr="0"/>
      <dgm:spPr/>
      <dgm:t>
        <a:bodyPr/>
        <a:lstStyle/>
        <a:p>
          <a:pPr algn="ctr"/>
          <a:r>
            <a:rPr lang="en-US" b="1" dirty="0">
              <a:latin typeface="Calibri"/>
              <a:ea typeface="Calibri"/>
              <a:cs typeface="Calibri"/>
            </a:rPr>
            <a:t>Group based discussion </a:t>
          </a:r>
          <a:endParaRPr lang="en-US" b="1" dirty="0"/>
        </a:p>
      </dgm:t>
    </dgm:pt>
    <dgm:pt modelId="{A332D7F7-455F-42FD-9599-3781F5BF54E6}" type="parTrans" cxnId="{583C20E4-D857-4672-8D89-332BA670D5BF}">
      <dgm:prSet/>
      <dgm:spPr/>
      <dgm:t>
        <a:bodyPr/>
        <a:lstStyle/>
        <a:p>
          <a:endParaRPr lang="en-US" b="1"/>
        </a:p>
      </dgm:t>
    </dgm:pt>
    <dgm:pt modelId="{B86ACE86-B92A-495D-A12C-83B6B58CD91C}" type="sibTrans" cxnId="{583C20E4-D857-4672-8D89-332BA670D5BF}">
      <dgm:prSet/>
      <dgm:spPr/>
      <dgm:t>
        <a:bodyPr/>
        <a:lstStyle/>
        <a:p>
          <a:endParaRPr lang="en-US" b="1"/>
        </a:p>
      </dgm:t>
    </dgm:pt>
    <dgm:pt modelId="{240CF6AB-6C1D-404A-849C-F6A1CECCB927}" type="pres">
      <dgm:prSet presAssocID="{FEA6B87A-C19B-4AAC-9B10-F95576710EC7}" presName="cycle" presStyleCnt="0">
        <dgm:presLayoutVars>
          <dgm:dir/>
          <dgm:resizeHandles val="exact"/>
        </dgm:presLayoutVars>
      </dgm:prSet>
      <dgm:spPr/>
    </dgm:pt>
    <dgm:pt modelId="{CA78AF32-828C-4814-AFFC-60A8FE701916}" type="pres">
      <dgm:prSet presAssocID="{D5546AA0-2AAC-476C-908C-2A71863EB43E}" presName="node" presStyleLbl="node1" presStyleIdx="0" presStyleCnt="5">
        <dgm:presLayoutVars>
          <dgm:bulletEnabled val="1"/>
        </dgm:presLayoutVars>
      </dgm:prSet>
      <dgm:spPr/>
    </dgm:pt>
    <dgm:pt modelId="{EB4D505A-6EE9-498E-A298-A5E5D3BC7060}" type="pres">
      <dgm:prSet presAssocID="{F9478F53-7057-47F7-8480-79A69CA40D5A}" presName="sibTrans" presStyleLbl="sibTrans2D1" presStyleIdx="0" presStyleCnt="5"/>
      <dgm:spPr/>
    </dgm:pt>
    <dgm:pt modelId="{F4EE9DE1-7F1E-494A-A6FF-155357354112}" type="pres">
      <dgm:prSet presAssocID="{F9478F53-7057-47F7-8480-79A69CA40D5A}" presName="connectorText" presStyleLbl="sibTrans2D1" presStyleIdx="0" presStyleCnt="5"/>
      <dgm:spPr/>
    </dgm:pt>
    <dgm:pt modelId="{9B9E26E7-5356-4BC6-8501-8EA8BB442211}" type="pres">
      <dgm:prSet presAssocID="{23A2DE99-A1FE-4069-AF10-AB0C0DA6B7DB}" presName="node" presStyleLbl="node1" presStyleIdx="1" presStyleCnt="5">
        <dgm:presLayoutVars>
          <dgm:bulletEnabled val="1"/>
        </dgm:presLayoutVars>
      </dgm:prSet>
      <dgm:spPr/>
    </dgm:pt>
    <dgm:pt modelId="{7FFE4861-3D87-49A4-8EDA-1AEB661FC60A}" type="pres">
      <dgm:prSet presAssocID="{B09FE48B-1C1A-4FAF-8624-71A81579F923}" presName="sibTrans" presStyleLbl="sibTrans2D1" presStyleIdx="1" presStyleCnt="5"/>
      <dgm:spPr/>
    </dgm:pt>
    <dgm:pt modelId="{EC491ACB-2442-4EE4-96C5-CC41C6A44F6B}" type="pres">
      <dgm:prSet presAssocID="{B09FE48B-1C1A-4FAF-8624-71A81579F923}" presName="connectorText" presStyleLbl="sibTrans2D1" presStyleIdx="1" presStyleCnt="5"/>
      <dgm:spPr/>
    </dgm:pt>
    <dgm:pt modelId="{F02A3089-6531-41BC-84D5-889AE85BE06F}" type="pres">
      <dgm:prSet presAssocID="{7BE1E5DE-BCC7-4058-BD91-8DEA55468613}" presName="node" presStyleLbl="node1" presStyleIdx="2" presStyleCnt="5">
        <dgm:presLayoutVars>
          <dgm:bulletEnabled val="1"/>
        </dgm:presLayoutVars>
      </dgm:prSet>
      <dgm:spPr/>
    </dgm:pt>
    <dgm:pt modelId="{F1049D51-421D-4D50-A995-403ACF7B6F56}" type="pres">
      <dgm:prSet presAssocID="{B86ACE86-B92A-495D-A12C-83B6B58CD91C}" presName="sibTrans" presStyleLbl="sibTrans2D1" presStyleIdx="2" presStyleCnt="5"/>
      <dgm:spPr/>
    </dgm:pt>
    <dgm:pt modelId="{3017659D-3AC7-4641-9A38-DB137A6EE1A7}" type="pres">
      <dgm:prSet presAssocID="{B86ACE86-B92A-495D-A12C-83B6B58CD91C}" presName="connectorText" presStyleLbl="sibTrans2D1" presStyleIdx="2" presStyleCnt="5"/>
      <dgm:spPr/>
    </dgm:pt>
    <dgm:pt modelId="{F8078605-BF41-43FD-A544-BE8BD3C0FC29}" type="pres">
      <dgm:prSet presAssocID="{D8A29FD1-CFFA-42D8-BF28-EEE9B499E39D}" presName="node" presStyleLbl="node1" presStyleIdx="3" presStyleCnt="5">
        <dgm:presLayoutVars>
          <dgm:bulletEnabled val="1"/>
        </dgm:presLayoutVars>
      </dgm:prSet>
      <dgm:spPr/>
    </dgm:pt>
    <dgm:pt modelId="{30B91FE1-D99D-4C77-B100-2E52BB357C22}" type="pres">
      <dgm:prSet presAssocID="{00BBB2C1-2779-4501-8EEB-58D49438C810}" presName="sibTrans" presStyleLbl="sibTrans2D1" presStyleIdx="3" presStyleCnt="5"/>
      <dgm:spPr/>
    </dgm:pt>
    <dgm:pt modelId="{C8E1209F-C004-4848-A5D9-E5BFD3915A06}" type="pres">
      <dgm:prSet presAssocID="{00BBB2C1-2779-4501-8EEB-58D49438C810}" presName="connectorText" presStyleLbl="sibTrans2D1" presStyleIdx="3" presStyleCnt="5"/>
      <dgm:spPr/>
    </dgm:pt>
    <dgm:pt modelId="{0F8465A0-DB51-40BE-BFDD-9361DD900EB2}" type="pres">
      <dgm:prSet presAssocID="{895A5C1A-9F80-4AE1-88A8-56F1A540A661}" presName="node" presStyleLbl="node1" presStyleIdx="4" presStyleCnt="5">
        <dgm:presLayoutVars>
          <dgm:bulletEnabled val="1"/>
        </dgm:presLayoutVars>
      </dgm:prSet>
      <dgm:spPr/>
    </dgm:pt>
    <dgm:pt modelId="{4791BE10-D9B4-45D4-84F8-F8BA775626D5}" type="pres">
      <dgm:prSet presAssocID="{5EE20C36-ADC0-41B5-94F5-C0E21AB27BF4}" presName="sibTrans" presStyleLbl="sibTrans2D1" presStyleIdx="4" presStyleCnt="5"/>
      <dgm:spPr/>
    </dgm:pt>
    <dgm:pt modelId="{D24EA715-279E-49E1-B760-4EAB2C0ED30E}" type="pres">
      <dgm:prSet presAssocID="{5EE20C36-ADC0-41B5-94F5-C0E21AB27BF4}" presName="connectorText" presStyleLbl="sibTrans2D1" presStyleIdx="4" presStyleCnt="5"/>
      <dgm:spPr/>
    </dgm:pt>
  </dgm:ptLst>
  <dgm:cxnLst>
    <dgm:cxn modelId="{63F0061A-57B6-4580-B7FB-C9085E3AE193}" type="presOf" srcId="{B86ACE86-B92A-495D-A12C-83B6B58CD91C}" destId="{F1049D51-421D-4D50-A995-403ACF7B6F56}" srcOrd="0" destOrd="0" presId="urn:microsoft.com/office/officeart/2005/8/layout/cycle2"/>
    <dgm:cxn modelId="{76E41B22-3B52-4432-9379-8EB786A1AEEB}" type="presOf" srcId="{5EE20C36-ADC0-41B5-94F5-C0E21AB27BF4}" destId="{D24EA715-279E-49E1-B760-4EAB2C0ED30E}" srcOrd="1" destOrd="0" presId="urn:microsoft.com/office/officeart/2005/8/layout/cycle2"/>
    <dgm:cxn modelId="{39B65236-D146-462A-A121-9CA3CF5F5A02}" type="presOf" srcId="{D8A29FD1-CFFA-42D8-BF28-EEE9B499E39D}" destId="{F8078605-BF41-43FD-A544-BE8BD3C0FC29}" srcOrd="0" destOrd="0" presId="urn:microsoft.com/office/officeart/2005/8/layout/cycle2"/>
    <dgm:cxn modelId="{45464D3B-DF3E-4312-AC3F-281D77C64C5C}" type="presOf" srcId="{00BBB2C1-2779-4501-8EEB-58D49438C810}" destId="{30B91FE1-D99D-4C77-B100-2E52BB357C22}" srcOrd="0" destOrd="0" presId="urn:microsoft.com/office/officeart/2005/8/layout/cycle2"/>
    <dgm:cxn modelId="{06357B63-339D-4241-BD12-4C675D6E9E27}" type="presOf" srcId="{7BE1E5DE-BCC7-4058-BD91-8DEA55468613}" destId="{F02A3089-6531-41BC-84D5-889AE85BE06F}" srcOrd="0" destOrd="0" presId="urn:microsoft.com/office/officeart/2005/8/layout/cycle2"/>
    <dgm:cxn modelId="{E6230370-95EA-4151-A2E0-7772CFB8430E}" type="presOf" srcId="{D5546AA0-2AAC-476C-908C-2A71863EB43E}" destId="{CA78AF32-828C-4814-AFFC-60A8FE701916}" srcOrd="0" destOrd="0" presId="urn:microsoft.com/office/officeart/2005/8/layout/cycle2"/>
    <dgm:cxn modelId="{ECCFD078-08E2-458B-B0BF-53B6CCCB634C}" srcId="{FEA6B87A-C19B-4AAC-9B10-F95576710EC7}" destId="{23A2DE99-A1FE-4069-AF10-AB0C0DA6B7DB}" srcOrd="1" destOrd="0" parTransId="{4B178902-FDC9-4D6D-9675-A42B9254EE73}" sibTransId="{B09FE48B-1C1A-4FAF-8624-71A81579F923}"/>
    <dgm:cxn modelId="{C716DB84-6750-49B8-971F-06931532E581}" srcId="{FEA6B87A-C19B-4AAC-9B10-F95576710EC7}" destId="{D8A29FD1-CFFA-42D8-BF28-EEE9B499E39D}" srcOrd="3" destOrd="0" parTransId="{1193763A-266A-41D5-ADFC-26BBA03F0032}" sibTransId="{00BBB2C1-2779-4501-8EEB-58D49438C810}"/>
    <dgm:cxn modelId="{B78A7F89-ABCB-496F-B5B3-D16A18B06240}" type="presOf" srcId="{895A5C1A-9F80-4AE1-88A8-56F1A540A661}" destId="{0F8465A0-DB51-40BE-BFDD-9361DD900EB2}" srcOrd="0" destOrd="0" presId="urn:microsoft.com/office/officeart/2005/8/layout/cycle2"/>
    <dgm:cxn modelId="{C9669A90-0D0A-41AE-AADE-7822AFE12ADC}" type="presOf" srcId="{5EE20C36-ADC0-41B5-94F5-C0E21AB27BF4}" destId="{4791BE10-D9B4-45D4-84F8-F8BA775626D5}" srcOrd="0" destOrd="0" presId="urn:microsoft.com/office/officeart/2005/8/layout/cycle2"/>
    <dgm:cxn modelId="{0307669A-1FB3-4707-8FDD-6D1BFF931100}" srcId="{FEA6B87A-C19B-4AAC-9B10-F95576710EC7}" destId="{895A5C1A-9F80-4AE1-88A8-56F1A540A661}" srcOrd="4" destOrd="0" parTransId="{F59CA872-074E-447F-B722-72AB6492E42E}" sibTransId="{5EE20C36-ADC0-41B5-94F5-C0E21AB27BF4}"/>
    <dgm:cxn modelId="{451AC9A0-E32E-4C9D-91BE-CA8836F6112B}" type="presOf" srcId="{F9478F53-7057-47F7-8480-79A69CA40D5A}" destId="{F4EE9DE1-7F1E-494A-A6FF-155357354112}" srcOrd="1" destOrd="0" presId="urn:microsoft.com/office/officeart/2005/8/layout/cycle2"/>
    <dgm:cxn modelId="{952DD4AB-08D5-498A-8688-0D5F482AEB1B}" type="presOf" srcId="{F9478F53-7057-47F7-8480-79A69CA40D5A}" destId="{EB4D505A-6EE9-498E-A298-A5E5D3BC7060}" srcOrd="0" destOrd="0" presId="urn:microsoft.com/office/officeart/2005/8/layout/cycle2"/>
    <dgm:cxn modelId="{04AEBCB4-4CBB-49AD-9C3E-3659AE16E36D}" type="presOf" srcId="{23A2DE99-A1FE-4069-AF10-AB0C0DA6B7DB}" destId="{9B9E26E7-5356-4BC6-8501-8EA8BB442211}" srcOrd="0" destOrd="0" presId="urn:microsoft.com/office/officeart/2005/8/layout/cycle2"/>
    <dgm:cxn modelId="{ED8FBAB9-8AD8-42F4-98FC-A936B8F775DA}" type="presOf" srcId="{B09FE48B-1C1A-4FAF-8624-71A81579F923}" destId="{EC491ACB-2442-4EE4-96C5-CC41C6A44F6B}" srcOrd="1" destOrd="0" presId="urn:microsoft.com/office/officeart/2005/8/layout/cycle2"/>
    <dgm:cxn modelId="{21D0B6BB-1AD3-4255-9159-31564462F590}" type="presOf" srcId="{FEA6B87A-C19B-4AAC-9B10-F95576710EC7}" destId="{240CF6AB-6C1D-404A-849C-F6A1CECCB927}" srcOrd="0" destOrd="0" presId="urn:microsoft.com/office/officeart/2005/8/layout/cycle2"/>
    <dgm:cxn modelId="{62FB81C3-6FEF-4FC8-A7FA-6353D1EF019E}" srcId="{FEA6B87A-C19B-4AAC-9B10-F95576710EC7}" destId="{D5546AA0-2AAC-476C-908C-2A71863EB43E}" srcOrd="0" destOrd="0" parTransId="{FDD22390-B56A-4321-8EA6-0AB25081EF77}" sibTransId="{F9478F53-7057-47F7-8480-79A69CA40D5A}"/>
    <dgm:cxn modelId="{D19785D0-4CBD-4D18-B93B-B0B60C9CDE8A}" type="presOf" srcId="{00BBB2C1-2779-4501-8EEB-58D49438C810}" destId="{C8E1209F-C004-4848-A5D9-E5BFD3915A06}" srcOrd="1" destOrd="0" presId="urn:microsoft.com/office/officeart/2005/8/layout/cycle2"/>
    <dgm:cxn modelId="{583C20E4-D857-4672-8D89-332BA670D5BF}" srcId="{FEA6B87A-C19B-4AAC-9B10-F95576710EC7}" destId="{7BE1E5DE-BCC7-4058-BD91-8DEA55468613}" srcOrd="2" destOrd="0" parTransId="{A332D7F7-455F-42FD-9599-3781F5BF54E6}" sibTransId="{B86ACE86-B92A-495D-A12C-83B6B58CD91C}"/>
    <dgm:cxn modelId="{199072F5-514B-4ECA-9E61-3FFC887F4252}" type="presOf" srcId="{B09FE48B-1C1A-4FAF-8624-71A81579F923}" destId="{7FFE4861-3D87-49A4-8EDA-1AEB661FC60A}" srcOrd="0" destOrd="0" presId="urn:microsoft.com/office/officeart/2005/8/layout/cycle2"/>
    <dgm:cxn modelId="{FE1D28FF-E96E-450C-9930-1C1FDC0E1358}" type="presOf" srcId="{B86ACE86-B92A-495D-A12C-83B6B58CD91C}" destId="{3017659D-3AC7-4641-9A38-DB137A6EE1A7}" srcOrd="1" destOrd="0" presId="urn:microsoft.com/office/officeart/2005/8/layout/cycle2"/>
    <dgm:cxn modelId="{10B54687-C846-4CA5-A135-F6A65EC4EE07}" type="presParOf" srcId="{240CF6AB-6C1D-404A-849C-F6A1CECCB927}" destId="{CA78AF32-828C-4814-AFFC-60A8FE701916}" srcOrd="0" destOrd="0" presId="urn:microsoft.com/office/officeart/2005/8/layout/cycle2"/>
    <dgm:cxn modelId="{D22D70CF-18F8-4B5E-ACF9-3CAC23BB748D}" type="presParOf" srcId="{240CF6AB-6C1D-404A-849C-F6A1CECCB927}" destId="{EB4D505A-6EE9-498E-A298-A5E5D3BC7060}" srcOrd="1" destOrd="0" presId="urn:microsoft.com/office/officeart/2005/8/layout/cycle2"/>
    <dgm:cxn modelId="{D395BB5D-48B1-4658-B0C4-B52CE83A88F9}" type="presParOf" srcId="{EB4D505A-6EE9-498E-A298-A5E5D3BC7060}" destId="{F4EE9DE1-7F1E-494A-A6FF-155357354112}" srcOrd="0" destOrd="0" presId="urn:microsoft.com/office/officeart/2005/8/layout/cycle2"/>
    <dgm:cxn modelId="{C1D75618-9DDC-4D11-A6E6-914690F59654}" type="presParOf" srcId="{240CF6AB-6C1D-404A-849C-F6A1CECCB927}" destId="{9B9E26E7-5356-4BC6-8501-8EA8BB442211}" srcOrd="2" destOrd="0" presId="urn:microsoft.com/office/officeart/2005/8/layout/cycle2"/>
    <dgm:cxn modelId="{D510F9AE-B12E-409F-B204-2FCD48E20F42}" type="presParOf" srcId="{240CF6AB-6C1D-404A-849C-F6A1CECCB927}" destId="{7FFE4861-3D87-49A4-8EDA-1AEB661FC60A}" srcOrd="3" destOrd="0" presId="urn:microsoft.com/office/officeart/2005/8/layout/cycle2"/>
    <dgm:cxn modelId="{58A7FCA7-25AF-4FD8-9B46-EB359064397F}" type="presParOf" srcId="{7FFE4861-3D87-49A4-8EDA-1AEB661FC60A}" destId="{EC491ACB-2442-4EE4-96C5-CC41C6A44F6B}" srcOrd="0" destOrd="0" presId="urn:microsoft.com/office/officeart/2005/8/layout/cycle2"/>
    <dgm:cxn modelId="{3565C50E-9B9B-4D7D-B403-4C8F618EA546}" type="presParOf" srcId="{240CF6AB-6C1D-404A-849C-F6A1CECCB927}" destId="{F02A3089-6531-41BC-84D5-889AE85BE06F}" srcOrd="4" destOrd="0" presId="urn:microsoft.com/office/officeart/2005/8/layout/cycle2"/>
    <dgm:cxn modelId="{806C9D03-7233-4117-85F0-6012E3722D6E}" type="presParOf" srcId="{240CF6AB-6C1D-404A-849C-F6A1CECCB927}" destId="{F1049D51-421D-4D50-A995-403ACF7B6F56}" srcOrd="5" destOrd="0" presId="urn:microsoft.com/office/officeart/2005/8/layout/cycle2"/>
    <dgm:cxn modelId="{4C218927-4900-406E-98BE-60F98396DD73}" type="presParOf" srcId="{F1049D51-421D-4D50-A995-403ACF7B6F56}" destId="{3017659D-3AC7-4641-9A38-DB137A6EE1A7}" srcOrd="0" destOrd="0" presId="urn:microsoft.com/office/officeart/2005/8/layout/cycle2"/>
    <dgm:cxn modelId="{B44101BB-D3F1-46C2-B985-88E63578364B}" type="presParOf" srcId="{240CF6AB-6C1D-404A-849C-F6A1CECCB927}" destId="{F8078605-BF41-43FD-A544-BE8BD3C0FC29}" srcOrd="6" destOrd="0" presId="urn:microsoft.com/office/officeart/2005/8/layout/cycle2"/>
    <dgm:cxn modelId="{C079E349-B787-4C42-BD45-62255B8051E6}" type="presParOf" srcId="{240CF6AB-6C1D-404A-849C-F6A1CECCB927}" destId="{30B91FE1-D99D-4C77-B100-2E52BB357C22}" srcOrd="7" destOrd="0" presId="urn:microsoft.com/office/officeart/2005/8/layout/cycle2"/>
    <dgm:cxn modelId="{B87D4048-9CEE-4041-831D-7B620A99CAAB}" type="presParOf" srcId="{30B91FE1-D99D-4C77-B100-2E52BB357C22}" destId="{C8E1209F-C004-4848-A5D9-E5BFD3915A06}" srcOrd="0" destOrd="0" presId="urn:microsoft.com/office/officeart/2005/8/layout/cycle2"/>
    <dgm:cxn modelId="{01B4911F-B5F6-4706-8225-01C580F0D2D2}" type="presParOf" srcId="{240CF6AB-6C1D-404A-849C-F6A1CECCB927}" destId="{0F8465A0-DB51-40BE-BFDD-9361DD900EB2}" srcOrd="8" destOrd="0" presId="urn:microsoft.com/office/officeart/2005/8/layout/cycle2"/>
    <dgm:cxn modelId="{54027C74-EBC5-47AC-A3AC-7AD16A69AE42}" type="presParOf" srcId="{240CF6AB-6C1D-404A-849C-F6A1CECCB927}" destId="{4791BE10-D9B4-45D4-84F8-F8BA775626D5}" srcOrd="9" destOrd="0" presId="urn:microsoft.com/office/officeart/2005/8/layout/cycle2"/>
    <dgm:cxn modelId="{D727A051-F902-433F-BC5C-05C3026F8A8E}" type="presParOf" srcId="{4791BE10-D9B4-45D4-84F8-F8BA775626D5}" destId="{D24EA715-279E-49E1-B760-4EAB2C0ED3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27109-2295-49A4-BD31-9772A19ED66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9697DB-A4E0-4182-B41C-0F9C73C95965}">
      <dgm:prSet/>
      <dgm:spPr/>
      <dgm:t>
        <a:bodyPr/>
        <a:lstStyle/>
        <a:p>
          <a:pPr rtl="0"/>
          <a:r>
            <a:rPr lang="en-US" b="0" dirty="0">
              <a:latin typeface="+mj-lt"/>
            </a:rPr>
            <a:t>Student Perception Survey </a:t>
          </a:r>
        </a:p>
      </dgm:t>
    </dgm:pt>
    <dgm:pt modelId="{4926972A-FD2E-4D86-90D6-15332FBF9861}" type="parTrans" cxnId="{BA3920E5-A693-45ED-9321-9E7BEA1C9685}">
      <dgm:prSet/>
      <dgm:spPr/>
      <dgm:t>
        <a:bodyPr/>
        <a:lstStyle/>
        <a:p>
          <a:endParaRPr lang="en-US"/>
        </a:p>
      </dgm:t>
    </dgm:pt>
    <dgm:pt modelId="{DA6EA087-65DF-429A-9307-7193CF38BB3A}" type="sibTrans" cxnId="{BA3920E5-A693-45ED-9321-9E7BEA1C9685}">
      <dgm:prSet/>
      <dgm:spPr/>
      <dgm:t>
        <a:bodyPr/>
        <a:lstStyle/>
        <a:p>
          <a:endParaRPr lang="en-US"/>
        </a:p>
      </dgm:t>
    </dgm:pt>
    <dgm:pt modelId="{7C7B1C71-A808-481C-9220-9E8878C1BB40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ULA Perception Survey</a:t>
          </a:r>
        </a:p>
      </dgm:t>
    </dgm:pt>
    <dgm:pt modelId="{6FB51174-28B8-4EA0-8005-12F2D9E04908}" type="parTrans" cxnId="{2C54A022-0D98-4698-8124-5D8D66281032}">
      <dgm:prSet/>
      <dgm:spPr/>
      <dgm:t>
        <a:bodyPr/>
        <a:lstStyle/>
        <a:p>
          <a:endParaRPr lang="en-US"/>
        </a:p>
      </dgm:t>
    </dgm:pt>
    <dgm:pt modelId="{AFE47726-24BA-4EAF-98F3-6366F7EB20DA}" type="sibTrans" cxnId="{2C54A022-0D98-4698-8124-5D8D66281032}">
      <dgm:prSet/>
      <dgm:spPr/>
      <dgm:t>
        <a:bodyPr/>
        <a:lstStyle/>
        <a:p>
          <a:endParaRPr lang="en-US"/>
        </a:p>
      </dgm:t>
    </dgm:pt>
    <dgm:pt modelId="{81A6B8E0-D088-432F-BAAB-38DA626658D8}">
      <dgm:prSet/>
      <dgm:spPr/>
      <dgm:t>
        <a:bodyPr/>
        <a:lstStyle/>
        <a:p>
          <a:pPr rtl="0"/>
          <a:r>
            <a:rPr lang="en-US" dirty="0">
              <a:latin typeface="+mj-lt"/>
            </a:rPr>
            <a:t>ULA focus group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305FBA01-C563-4544-A806-4F0EEABB7FD6}" type="parTrans" cxnId="{5E709467-D0B4-4D33-BBE6-5EF3C35E50D5}">
      <dgm:prSet/>
      <dgm:spPr/>
      <dgm:t>
        <a:bodyPr/>
        <a:lstStyle/>
        <a:p>
          <a:endParaRPr lang="en-US"/>
        </a:p>
      </dgm:t>
    </dgm:pt>
    <dgm:pt modelId="{6DEE2A2E-0BCF-4E8E-BF3A-B67558B0A5D7}" type="sibTrans" cxnId="{5E709467-D0B4-4D33-BBE6-5EF3C35E50D5}">
      <dgm:prSet/>
      <dgm:spPr/>
      <dgm:t>
        <a:bodyPr/>
        <a:lstStyle/>
        <a:p>
          <a:endParaRPr lang="en-US"/>
        </a:p>
      </dgm:t>
    </dgm:pt>
    <dgm:pt modelId="{070F4324-BC91-4554-AAA4-7D216DAD5C7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Observe/Record ULA-student interactions</a:t>
          </a:r>
        </a:p>
      </dgm:t>
    </dgm:pt>
    <dgm:pt modelId="{08D2E418-E9BA-4AE1-A315-55E1D9F8BA04}" type="parTrans" cxnId="{53ABA9C8-C83F-468E-BBFD-4EACC3E3A865}">
      <dgm:prSet/>
      <dgm:spPr/>
      <dgm:t>
        <a:bodyPr/>
        <a:lstStyle/>
        <a:p>
          <a:endParaRPr lang="en-US"/>
        </a:p>
      </dgm:t>
    </dgm:pt>
    <dgm:pt modelId="{FA5F3719-A8BA-488E-9720-1131367304FB}" type="sibTrans" cxnId="{53ABA9C8-C83F-468E-BBFD-4EACC3E3A865}">
      <dgm:prSet/>
      <dgm:spPr/>
      <dgm:t>
        <a:bodyPr/>
        <a:lstStyle/>
        <a:p>
          <a:endParaRPr lang="en-US"/>
        </a:p>
      </dgm:t>
    </dgm:pt>
    <dgm:pt modelId="{28BC5CA5-EF59-45B1-841D-EA2B9A050F35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ULAs record interaction context</a:t>
          </a:r>
        </a:p>
      </dgm:t>
    </dgm:pt>
    <dgm:pt modelId="{FCC8B637-F6C0-4374-8659-F458399CAC2F}" type="parTrans" cxnId="{5030E79A-083B-48F9-A7F4-B8EE18815EFB}">
      <dgm:prSet/>
      <dgm:spPr/>
      <dgm:t>
        <a:bodyPr/>
        <a:lstStyle/>
        <a:p>
          <a:endParaRPr lang="en-US"/>
        </a:p>
      </dgm:t>
    </dgm:pt>
    <dgm:pt modelId="{F4A1D2CB-6877-4DE1-AE5B-3EC2C0623E27}" type="sibTrans" cxnId="{5030E79A-083B-48F9-A7F4-B8EE18815EFB}">
      <dgm:prSet/>
      <dgm:spPr/>
      <dgm:t>
        <a:bodyPr/>
        <a:lstStyle/>
        <a:p>
          <a:endParaRPr lang="en-US"/>
        </a:p>
      </dgm:t>
    </dgm:pt>
    <dgm:pt modelId="{7BBC32E0-B10C-4D78-A76E-FF2CC139AD1D}" type="pres">
      <dgm:prSet presAssocID="{C8727109-2295-49A4-BD31-9772A19ED66D}" presName="diagram" presStyleCnt="0">
        <dgm:presLayoutVars>
          <dgm:dir/>
          <dgm:resizeHandles val="exact"/>
        </dgm:presLayoutVars>
      </dgm:prSet>
      <dgm:spPr/>
    </dgm:pt>
    <dgm:pt modelId="{710B8560-211F-4B59-8CE6-B035F6FB4C29}" type="pres">
      <dgm:prSet presAssocID="{329697DB-A4E0-4182-B41C-0F9C73C95965}" presName="node" presStyleLbl="node1" presStyleIdx="0" presStyleCnt="5">
        <dgm:presLayoutVars>
          <dgm:bulletEnabled val="1"/>
        </dgm:presLayoutVars>
      </dgm:prSet>
      <dgm:spPr/>
    </dgm:pt>
    <dgm:pt modelId="{634A9AF0-F470-4EFD-ABCC-6FC254518217}" type="pres">
      <dgm:prSet presAssocID="{DA6EA087-65DF-429A-9307-7193CF38BB3A}" presName="sibTrans" presStyleCnt="0"/>
      <dgm:spPr/>
    </dgm:pt>
    <dgm:pt modelId="{80091A4F-08E1-4B8B-AC12-569E50BD1472}" type="pres">
      <dgm:prSet presAssocID="{7C7B1C71-A808-481C-9220-9E8878C1BB40}" presName="node" presStyleLbl="node1" presStyleIdx="1" presStyleCnt="5">
        <dgm:presLayoutVars>
          <dgm:bulletEnabled val="1"/>
        </dgm:presLayoutVars>
      </dgm:prSet>
      <dgm:spPr/>
    </dgm:pt>
    <dgm:pt modelId="{EACF92BB-F9AB-4691-888F-B913817F7A91}" type="pres">
      <dgm:prSet presAssocID="{AFE47726-24BA-4EAF-98F3-6366F7EB20DA}" presName="sibTrans" presStyleCnt="0"/>
      <dgm:spPr/>
    </dgm:pt>
    <dgm:pt modelId="{228004FC-579C-4F34-AB1E-652BDA3F6B07}" type="pres">
      <dgm:prSet presAssocID="{070F4324-BC91-4554-AAA4-7D216DAD5C71}" presName="node" presStyleLbl="node1" presStyleIdx="2" presStyleCnt="5">
        <dgm:presLayoutVars>
          <dgm:bulletEnabled val="1"/>
        </dgm:presLayoutVars>
      </dgm:prSet>
      <dgm:spPr/>
    </dgm:pt>
    <dgm:pt modelId="{E6C6A4D9-0E87-46BD-B5C5-DB83E72BD5EB}" type="pres">
      <dgm:prSet presAssocID="{FA5F3719-A8BA-488E-9720-1131367304FB}" presName="sibTrans" presStyleCnt="0"/>
      <dgm:spPr/>
    </dgm:pt>
    <dgm:pt modelId="{9573A062-1591-45FE-83B9-DA0947422911}" type="pres">
      <dgm:prSet presAssocID="{28BC5CA5-EF59-45B1-841D-EA2B9A050F35}" presName="node" presStyleLbl="node1" presStyleIdx="3" presStyleCnt="5">
        <dgm:presLayoutVars>
          <dgm:bulletEnabled val="1"/>
        </dgm:presLayoutVars>
      </dgm:prSet>
      <dgm:spPr/>
    </dgm:pt>
    <dgm:pt modelId="{80D68E59-992E-427D-91AE-F578BE5BA613}" type="pres">
      <dgm:prSet presAssocID="{F4A1D2CB-6877-4DE1-AE5B-3EC2C0623E27}" presName="sibTrans" presStyleCnt="0"/>
      <dgm:spPr/>
    </dgm:pt>
    <dgm:pt modelId="{D3EEEBC9-C18A-42FF-AD2A-A3F745C747A2}" type="pres">
      <dgm:prSet presAssocID="{81A6B8E0-D088-432F-BAAB-38DA626658D8}" presName="node" presStyleLbl="node1" presStyleIdx="4" presStyleCnt="5">
        <dgm:presLayoutVars>
          <dgm:bulletEnabled val="1"/>
        </dgm:presLayoutVars>
      </dgm:prSet>
      <dgm:spPr/>
    </dgm:pt>
  </dgm:ptLst>
  <dgm:cxnLst>
    <dgm:cxn modelId="{536C6E0B-FE08-4D6E-AC10-4CBBEA220BAE}" type="presOf" srcId="{070F4324-BC91-4554-AAA4-7D216DAD5C71}" destId="{228004FC-579C-4F34-AB1E-652BDA3F6B07}" srcOrd="0" destOrd="0" presId="urn:microsoft.com/office/officeart/2005/8/layout/default"/>
    <dgm:cxn modelId="{2C54A022-0D98-4698-8124-5D8D66281032}" srcId="{C8727109-2295-49A4-BD31-9772A19ED66D}" destId="{7C7B1C71-A808-481C-9220-9E8878C1BB40}" srcOrd="1" destOrd="0" parTransId="{6FB51174-28B8-4EA0-8005-12F2D9E04908}" sibTransId="{AFE47726-24BA-4EAF-98F3-6366F7EB20DA}"/>
    <dgm:cxn modelId="{A2B67762-4404-4B83-8F75-6DAF69D3062A}" type="presOf" srcId="{28BC5CA5-EF59-45B1-841D-EA2B9A050F35}" destId="{9573A062-1591-45FE-83B9-DA0947422911}" srcOrd="0" destOrd="0" presId="urn:microsoft.com/office/officeart/2005/8/layout/default"/>
    <dgm:cxn modelId="{5E709467-D0B4-4D33-BBE6-5EF3C35E50D5}" srcId="{C8727109-2295-49A4-BD31-9772A19ED66D}" destId="{81A6B8E0-D088-432F-BAAB-38DA626658D8}" srcOrd="4" destOrd="0" parTransId="{305FBA01-C563-4544-A806-4F0EEABB7FD6}" sibTransId="{6DEE2A2E-0BCF-4E8E-BF3A-B67558B0A5D7}"/>
    <dgm:cxn modelId="{1659854D-2BAB-41C2-B402-D605D1EC84E9}" type="presOf" srcId="{C8727109-2295-49A4-BD31-9772A19ED66D}" destId="{7BBC32E0-B10C-4D78-A76E-FF2CC139AD1D}" srcOrd="0" destOrd="0" presId="urn:microsoft.com/office/officeart/2005/8/layout/default"/>
    <dgm:cxn modelId="{5030E79A-083B-48F9-A7F4-B8EE18815EFB}" srcId="{C8727109-2295-49A4-BD31-9772A19ED66D}" destId="{28BC5CA5-EF59-45B1-841D-EA2B9A050F35}" srcOrd="3" destOrd="0" parTransId="{FCC8B637-F6C0-4374-8659-F458399CAC2F}" sibTransId="{F4A1D2CB-6877-4DE1-AE5B-3EC2C0623E27}"/>
    <dgm:cxn modelId="{A83FEFBB-ED77-46B1-A804-29ACB63F4A69}" type="presOf" srcId="{7C7B1C71-A808-481C-9220-9E8878C1BB40}" destId="{80091A4F-08E1-4B8B-AC12-569E50BD1472}" srcOrd="0" destOrd="0" presId="urn:microsoft.com/office/officeart/2005/8/layout/default"/>
    <dgm:cxn modelId="{53ABA9C8-C83F-468E-BBFD-4EACC3E3A865}" srcId="{C8727109-2295-49A4-BD31-9772A19ED66D}" destId="{070F4324-BC91-4554-AAA4-7D216DAD5C71}" srcOrd="2" destOrd="0" parTransId="{08D2E418-E9BA-4AE1-A315-55E1D9F8BA04}" sibTransId="{FA5F3719-A8BA-488E-9720-1131367304FB}"/>
    <dgm:cxn modelId="{4C0500CC-D846-4F37-80AD-AF635CBA352F}" type="presOf" srcId="{81A6B8E0-D088-432F-BAAB-38DA626658D8}" destId="{D3EEEBC9-C18A-42FF-AD2A-A3F745C747A2}" srcOrd="0" destOrd="0" presId="urn:microsoft.com/office/officeart/2005/8/layout/default"/>
    <dgm:cxn modelId="{4C6370CD-ACB4-40E8-922E-C9F5461F966A}" type="presOf" srcId="{329697DB-A4E0-4182-B41C-0F9C73C95965}" destId="{710B8560-211F-4B59-8CE6-B035F6FB4C29}" srcOrd="0" destOrd="0" presId="urn:microsoft.com/office/officeart/2005/8/layout/default"/>
    <dgm:cxn modelId="{BA3920E5-A693-45ED-9321-9E7BEA1C9685}" srcId="{C8727109-2295-49A4-BD31-9772A19ED66D}" destId="{329697DB-A4E0-4182-B41C-0F9C73C95965}" srcOrd="0" destOrd="0" parTransId="{4926972A-FD2E-4D86-90D6-15332FBF9861}" sibTransId="{DA6EA087-65DF-429A-9307-7193CF38BB3A}"/>
    <dgm:cxn modelId="{5B157F8B-07E3-444C-8D6A-150BA03BF0FF}" type="presParOf" srcId="{7BBC32E0-B10C-4D78-A76E-FF2CC139AD1D}" destId="{710B8560-211F-4B59-8CE6-B035F6FB4C29}" srcOrd="0" destOrd="0" presId="urn:microsoft.com/office/officeart/2005/8/layout/default"/>
    <dgm:cxn modelId="{5A3A7BDC-C7ED-4B05-B1FB-58E71AC1C32F}" type="presParOf" srcId="{7BBC32E0-B10C-4D78-A76E-FF2CC139AD1D}" destId="{634A9AF0-F470-4EFD-ABCC-6FC254518217}" srcOrd="1" destOrd="0" presId="urn:microsoft.com/office/officeart/2005/8/layout/default"/>
    <dgm:cxn modelId="{422D5C24-89BA-4A4D-9C7F-4C66AA53F09A}" type="presParOf" srcId="{7BBC32E0-B10C-4D78-A76E-FF2CC139AD1D}" destId="{80091A4F-08E1-4B8B-AC12-569E50BD1472}" srcOrd="2" destOrd="0" presId="urn:microsoft.com/office/officeart/2005/8/layout/default"/>
    <dgm:cxn modelId="{48678893-BDAA-4252-B711-F06F70013F27}" type="presParOf" srcId="{7BBC32E0-B10C-4D78-A76E-FF2CC139AD1D}" destId="{EACF92BB-F9AB-4691-888F-B913817F7A91}" srcOrd="3" destOrd="0" presId="urn:microsoft.com/office/officeart/2005/8/layout/default"/>
    <dgm:cxn modelId="{208CB2E5-357E-4446-A522-DAC7CE676625}" type="presParOf" srcId="{7BBC32E0-B10C-4D78-A76E-FF2CC139AD1D}" destId="{228004FC-579C-4F34-AB1E-652BDA3F6B07}" srcOrd="4" destOrd="0" presId="urn:microsoft.com/office/officeart/2005/8/layout/default"/>
    <dgm:cxn modelId="{928EA41D-BD7B-4F33-8C9B-7DC62094B867}" type="presParOf" srcId="{7BBC32E0-B10C-4D78-A76E-FF2CC139AD1D}" destId="{E6C6A4D9-0E87-46BD-B5C5-DB83E72BD5EB}" srcOrd="5" destOrd="0" presId="urn:microsoft.com/office/officeart/2005/8/layout/default"/>
    <dgm:cxn modelId="{53B49651-EDD2-4998-B389-BD6FA2C70DBB}" type="presParOf" srcId="{7BBC32E0-B10C-4D78-A76E-FF2CC139AD1D}" destId="{9573A062-1591-45FE-83B9-DA0947422911}" srcOrd="6" destOrd="0" presId="urn:microsoft.com/office/officeart/2005/8/layout/default"/>
    <dgm:cxn modelId="{9F70DFBD-2C4E-4487-8FC8-9FE638C1A69E}" type="presParOf" srcId="{7BBC32E0-B10C-4D78-A76E-FF2CC139AD1D}" destId="{80D68E59-992E-427D-91AE-F578BE5BA613}" srcOrd="7" destOrd="0" presId="urn:microsoft.com/office/officeart/2005/8/layout/default"/>
    <dgm:cxn modelId="{BF2095C6-1233-46FF-9F18-4EE97F566D12}" type="presParOf" srcId="{7BBC32E0-B10C-4D78-A76E-FF2CC139AD1D}" destId="{D3EEEBC9-C18A-42FF-AD2A-A3F745C747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AF32-828C-4814-AFFC-60A8FE701916}">
      <dsp:nvSpPr>
        <dsp:cNvPr id="0" name=""/>
        <dsp:cNvSpPr/>
      </dsp:nvSpPr>
      <dsp:spPr>
        <a:xfrm>
          <a:off x="2294928" y="783"/>
          <a:ext cx="1529952" cy="1529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Problem posed</a:t>
          </a:r>
          <a:endParaRPr lang="en-US" sz="1500" b="1" kern="1200" dirty="0"/>
        </a:p>
      </dsp:txBody>
      <dsp:txXfrm>
        <a:off x="2518984" y="224839"/>
        <a:ext cx="1081840" cy="1081840"/>
      </dsp:txXfrm>
    </dsp:sp>
    <dsp:sp modelId="{EB4D505A-6EE9-498E-A298-A5E5D3BC7060}">
      <dsp:nvSpPr>
        <dsp:cNvPr id="0" name=""/>
        <dsp:cNvSpPr/>
      </dsp:nvSpPr>
      <dsp:spPr>
        <a:xfrm rot="2160000">
          <a:off x="3776641" y="1176239"/>
          <a:ext cx="407188" cy="516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3788306" y="1243610"/>
        <a:ext cx="285032" cy="309814"/>
      </dsp:txXfrm>
    </dsp:sp>
    <dsp:sp modelId="{9B9E26E7-5356-4BC6-8501-8EA8BB442211}">
      <dsp:nvSpPr>
        <dsp:cNvPr id="0" name=""/>
        <dsp:cNvSpPr/>
      </dsp:nvSpPr>
      <dsp:spPr>
        <a:xfrm>
          <a:off x="4154237" y="1351650"/>
          <a:ext cx="1529952" cy="1529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Time to solve individually</a:t>
          </a:r>
          <a:endParaRPr lang="en-US" sz="1500" b="1" kern="1200" dirty="0"/>
        </a:p>
      </dsp:txBody>
      <dsp:txXfrm>
        <a:off x="4378293" y="1575706"/>
        <a:ext cx="1081840" cy="1081840"/>
      </dsp:txXfrm>
    </dsp:sp>
    <dsp:sp modelId="{7FFE4861-3D87-49A4-8EDA-1AEB661FC60A}">
      <dsp:nvSpPr>
        <dsp:cNvPr id="0" name=""/>
        <dsp:cNvSpPr/>
      </dsp:nvSpPr>
      <dsp:spPr>
        <a:xfrm rot="6480000">
          <a:off x="4364083" y="2940360"/>
          <a:ext cx="407188" cy="516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4444035" y="2985543"/>
        <a:ext cx="285032" cy="309814"/>
      </dsp:txXfrm>
    </dsp:sp>
    <dsp:sp modelId="{F02A3089-6531-41BC-84D5-889AE85BE06F}">
      <dsp:nvSpPr>
        <dsp:cNvPr id="0" name=""/>
        <dsp:cNvSpPr/>
      </dsp:nvSpPr>
      <dsp:spPr>
        <a:xfrm>
          <a:off x="3444044" y="3537398"/>
          <a:ext cx="1529952" cy="1529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Group based discussion </a:t>
          </a:r>
          <a:endParaRPr lang="en-US" sz="1500" b="1" kern="1200" dirty="0"/>
        </a:p>
      </dsp:txBody>
      <dsp:txXfrm>
        <a:off x="3668100" y="3761454"/>
        <a:ext cx="1081840" cy="1081840"/>
      </dsp:txXfrm>
    </dsp:sp>
    <dsp:sp modelId="{F1049D51-421D-4D50-A995-403ACF7B6F56}">
      <dsp:nvSpPr>
        <dsp:cNvPr id="0" name=""/>
        <dsp:cNvSpPr/>
      </dsp:nvSpPr>
      <dsp:spPr>
        <a:xfrm rot="10800000">
          <a:off x="2867834" y="4044195"/>
          <a:ext cx="407188" cy="516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2989990" y="4147467"/>
        <a:ext cx="285032" cy="309814"/>
      </dsp:txXfrm>
    </dsp:sp>
    <dsp:sp modelId="{F8078605-BF41-43FD-A544-BE8BD3C0FC29}">
      <dsp:nvSpPr>
        <dsp:cNvPr id="0" name=""/>
        <dsp:cNvSpPr/>
      </dsp:nvSpPr>
      <dsp:spPr>
        <a:xfrm>
          <a:off x="1145812" y="3537398"/>
          <a:ext cx="1529952" cy="1529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Whole class debrief</a:t>
          </a:r>
          <a:endParaRPr lang="en-US" sz="1500" b="1" kern="1200" dirty="0"/>
        </a:p>
      </dsp:txBody>
      <dsp:txXfrm>
        <a:off x="1369868" y="3761454"/>
        <a:ext cx="1081840" cy="1081840"/>
      </dsp:txXfrm>
    </dsp:sp>
    <dsp:sp modelId="{30B91FE1-D99D-4C77-B100-2E52BB357C22}">
      <dsp:nvSpPr>
        <dsp:cNvPr id="0" name=""/>
        <dsp:cNvSpPr/>
      </dsp:nvSpPr>
      <dsp:spPr>
        <a:xfrm rot="15120000">
          <a:off x="1355658" y="2962281"/>
          <a:ext cx="407188" cy="516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1435610" y="3123642"/>
        <a:ext cx="285032" cy="309814"/>
      </dsp:txXfrm>
    </dsp:sp>
    <dsp:sp modelId="{0F8465A0-DB51-40BE-BFDD-9361DD900EB2}">
      <dsp:nvSpPr>
        <dsp:cNvPr id="0" name=""/>
        <dsp:cNvSpPr/>
      </dsp:nvSpPr>
      <dsp:spPr>
        <a:xfrm>
          <a:off x="435619" y="1351650"/>
          <a:ext cx="1529952" cy="1529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"/>
              <a:ea typeface="Calibri"/>
              <a:cs typeface="Calibri"/>
            </a:rPr>
            <a:t>Set up next problem (mini lecture if needed)</a:t>
          </a:r>
          <a:endParaRPr lang="en-US" sz="1500" b="1" kern="1200" dirty="0"/>
        </a:p>
      </dsp:txBody>
      <dsp:txXfrm>
        <a:off x="659675" y="1575706"/>
        <a:ext cx="1081840" cy="1081840"/>
      </dsp:txXfrm>
    </dsp:sp>
    <dsp:sp modelId="{4791BE10-D9B4-45D4-84F8-F8BA775626D5}">
      <dsp:nvSpPr>
        <dsp:cNvPr id="0" name=""/>
        <dsp:cNvSpPr/>
      </dsp:nvSpPr>
      <dsp:spPr>
        <a:xfrm rot="19440000">
          <a:off x="1917332" y="1189786"/>
          <a:ext cx="407188" cy="516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1928997" y="1328959"/>
        <a:ext cx="285032" cy="309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B8560-211F-4B59-8CE6-B035F6FB4C29}">
      <dsp:nvSpPr>
        <dsp:cNvPr id="0" name=""/>
        <dsp:cNvSpPr/>
      </dsp:nvSpPr>
      <dsp:spPr>
        <a:xfrm>
          <a:off x="699737" y="727"/>
          <a:ext cx="3151061" cy="189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latin typeface="+mj-lt"/>
            </a:rPr>
            <a:t>Student Perception Survey </a:t>
          </a:r>
        </a:p>
      </dsp:txBody>
      <dsp:txXfrm>
        <a:off x="699737" y="727"/>
        <a:ext cx="3151061" cy="1890636"/>
      </dsp:txXfrm>
    </dsp:sp>
    <dsp:sp modelId="{80091A4F-08E1-4B8B-AC12-569E50BD1472}">
      <dsp:nvSpPr>
        <dsp:cNvPr id="0" name=""/>
        <dsp:cNvSpPr/>
      </dsp:nvSpPr>
      <dsp:spPr>
        <a:xfrm>
          <a:off x="4165904" y="727"/>
          <a:ext cx="3151061" cy="189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 Light" panose="020F0302020204030204"/>
            </a:rPr>
            <a:t>ULA Perception Survey</a:t>
          </a:r>
        </a:p>
      </dsp:txBody>
      <dsp:txXfrm>
        <a:off x="4165904" y="727"/>
        <a:ext cx="3151061" cy="1890636"/>
      </dsp:txXfrm>
    </dsp:sp>
    <dsp:sp modelId="{228004FC-579C-4F34-AB1E-652BDA3F6B07}">
      <dsp:nvSpPr>
        <dsp:cNvPr id="0" name=""/>
        <dsp:cNvSpPr/>
      </dsp:nvSpPr>
      <dsp:spPr>
        <a:xfrm>
          <a:off x="7632071" y="727"/>
          <a:ext cx="3151061" cy="189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 Light" panose="020F0302020204030204"/>
            </a:rPr>
            <a:t>Observe/Record ULA-student interactions</a:t>
          </a:r>
        </a:p>
      </dsp:txBody>
      <dsp:txXfrm>
        <a:off x="7632071" y="727"/>
        <a:ext cx="3151061" cy="1890636"/>
      </dsp:txXfrm>
    </dsp:sp>
    <dsp:sp modelId="{9573A062-1591-45FE-83B9-DA0947422911}">
      <dsp:nvSpPr>
        <dsp:cNvPr id="0" name=""/>
        <dsp:cNvSpPr/>
      </dsp:nvSpPr>
      <dsp:spPr>
        <a:xfrm>
          <a:off x="2432820" y="2206470"/>
          <a:ext cx="3151061" cy="189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Calibri Light" panose="020F0302020204030204"/>
            </a:rPr>
            <a:t>ULAs record interaction context</a:t>
          </a:r>
        </a:p>
      </dsp:txBody>
      <dsp:txXfrm>
        <a:off x="2432820" y="2206470"/>
        <a:ext cx="3151061" cy="1890636"/>
      </dsp:txXfrm>
    </dsp:sp>
    <dsp:sp modelId="{D3EEEBC9-C18A-42FF-AD2A-A3F745C747A2}">
      <dsp:nvSpPr>
        <dsp:cNvPr id="0" name=""/>
        <dsp:cNvSpPr/>
      </dsp:nvSpPr>
      <dsp:spPr>
        <a:xfrm>
          <a:off x="5898988" y="2206470"/>
          <a:ext cx="3151061" cy="1890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ULA focus group</a:t>
          </a:r>
          <a:r>
            <a:rPr lang="en-US" sz="3500" kern="1200" dirty="0">
              <a:latin typeface="Calibri Light" panose="020F0302020204030204"/>
            </a:rPr>
            <a:t> </a:t>
          </a:r>
          <a:endParaRPr lang="en-US" sz="3500" kern="1200" dirty="0"/>
        </a:p>
      </dsp:txBody>
      <dsp:txXfrm>
        <a:off x="5898988" y="2206470"/>
        <a:ext cx="3151061" cy="189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66452-6D87-4371-9DFB-1A79247721A7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93BD-4641-4144-B865-E00EDACDE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make ULAs more effective by changing the classroom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F93BD-4641-4144-B865-E00EDACDE2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Calibri" panose="020F0502020204030204"/>
                <a:cs typeface="Calibri" panose="020F0502020204030204"/>
              </a:rPr>
              <a:t>Included questions about the classroom space not just about ULAs as part of a larger study on effectiveness of classroom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F93BD-4641-4144-B865-E00EDACDE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2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 rate &gt; 80% </a:t>
            </a:r>
          </a:p>
          <a:p>
            <a:r>
              <a:rPr lang="en-US" dirty="0"/>
              <a:t>Significant difference based on independent t-test (p &lt; 0.001)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2A0C2-3B5B-43C2-879D-F77F992D2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F93BD-4641-4144-B865-E00EDACDE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9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3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8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B0CB-7BA0-44BE-A0A1-0251AC98607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99A3-00C1-432A-891D-7E861EC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ndergrad-ed.unc.edu/townsend-progra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sitn.hms.harvard.edu/flash/2011/nuclear-chemistry-lessons-from-the-fukushima-daiichi-disaste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://sitn.hms.harvard.edu/flash/2011/nuclear-chemistry-lessons-from-the-fukushima-daiichi-disast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sitn.hms.harvard.edu/flash/2011/nuclear-chemistry-lessons-from-the-fukushima-daiichi-disas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sitn.hms.harvard.edu/flash/2011/nuclear-chemistry-lessons-from-the-fukushima-daiichi-disaste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sitn.hms.harvard.edu/flash/2011/nuclear-chemistry-lessons-from-the-fukushima-daiichi-disaste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://sitn.hms.harvard.edu/flash/2011/nuclear-chemistry-lessons-from-the-fukushima-daiichi-disast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002" t="-130" r="18745" b="-193"/>
          <a:stretch/>
        </p:blipFill>
        <p:spPr>
          <a:xfrm>
            <a:off x="5415379" y="-41874"/>
            <a:ext cx="6746833" cy="7008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8806" r="29879" b="-457"/>
          <a:stretch/>
        </p:blipFill>
        <p:spPr>
          <a:xfrm>
            <a:off x="-62144" y="-41874"/>
            <a:ext cx="6374690" cy="6982340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0589"/>
            <a:ext cx="9144000" cy="192086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4000" dirty="0"/>
              <a:t> The Effectiveness of Undergraduate Learning Assistants in Large-Enrollment Courses Across Different Learning Spaces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32106"/>
          </a:xfrm>
          <a:solidFill>
            <a:schemeClr val="bg1"/>
          </a:solidFill>
        </p:spPr>
        <p:txBody>
          <a:bodyPr anchor="ctr"/>
          <a:lstStyle/>
          <a:p>
            <a:r>
              <a:rPr lang="en-US" dirty="0"/>
              <a:t>Danielle Zurcher, Chemistry</a:t>
            </a:r>
          </a:p>
          <a:p>
            <a:r>
              <a:rPr lang="en-US" dirty="0"/>
              <a:t>Anna Curtis, Chemistry</a:t>
            </a:r>
          </a:p>
        </p:txBody>
      </p:sp>
    </p:spTree>
    <p:extLst>
      <p:ext uri="{BB962C8B-B14F-4D97-AF65-F5344CB8AC3E}">
        <p14:creationId xmlns:p14="http://schemas.microsoft.com/office/powerpoint/2010/main" val="274493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99819" y="543118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Next Steps</a:t>
            </a:r>
            <a:endParaRPr lang="en-US" dirty="0">
              <a:ea typeface="Calibri Light"/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99819" y="1201574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501418" y="802822"/>
            <a:ext cx="757786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Present 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Tomorrow’s Panel “</a:t>
            </a:r>
            <a:r>
              <a:rPr lang="en-US" sz="2400" i="1" dirty="0">
                <a:ea typeface="Calibri" panose="020F0502020204030204"/>
                <a:cs typeface="Calibri" panose="020F0502020204030204"/>
              </a:rPr>
              <a:t>Peer to Peer: Supporting Student Learning with Undergraduate Learning Assistants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” (Presenter: Carribeth Bliem)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UNC System Learning and Technology Symposium (April 2023)</a:t>
            </a: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In-depth data analysis and discussion </a:t>
            </a:r>
          </a:p>
          <a:p>
            <a:r>
              <a:rPr lang="en-US" sz="2400" dirty="0">
                <a:ea typeface="Calibri" panose="020F0502020204030204"/>
                <a:cs typeface="Calibri" panose="020F0502020204030204"/>
              </a:rPr>
              <a:t>    (Townsend Fellowship, Summer 2023)</a:t>
            </a: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Future publication</a:t>
            </a:r>
          </a:p>
        </p:txBody>
      </p:sp>
      <p:pic>
        <p:nvPicPr>
          <p:cNvPr id="8" name="Graphic 7" descr="Research">
            <a:extLst>
              <a:ext uri="{FF2B5EF4-FFF2-40B4-BE49-F238E27FC236}">
                <a16:creationId xmlns:a16="http://schemas.microsoft.com/office/drawing/2014/main" id="{4B3C91CD-B06F-4396-8700-CFE1CD8FC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8919" y="3594209"/>
            <a:ext cx="1577673" cy="1577673"/>
          </a:xfrm>
          <a:prstGeom prst="rect">
            <a:avLst/>
          </a:prstGeom>
        </p:spPr>
      </p:pic>
      <p:pic>
        <p:nvPicPr>
          <p:cNvPr id="10" name="Graphic 9" descr="Newspaper">
            <a:extLst>
              <a:ext uri="{FF2B5EF4-FFF2-40B4-BE49-F238E27FC236}">
                <a16:creationId xmlns:a16="http://schemas.microsoft.com/office/drawing/2014/main" id="{28C3E660-79EE-4BBD-82DE-DF52A7498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7799" y="5138086"/>
            <a:ext cx="1719914" cy="1719914"/>
          </a:xfrm>
          <a:prstGeom prst="rect">
            <a:avLst/>
          </a:prstGeom>
        </p:spPr>
      </p:pic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id="{36BBAD4C-1D2E-49FA-B830-57B7403EC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2133" y="1686118"/>
            <a:ext cx="1806273" cy="18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634558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Acknowledgements</a:t>
            </a:r>
            <a:endParaRPr lang="en-US" dirty="0">
              <a:ea typeface="Calibri Light"/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389659" y="1473799"/>
            <a:ext cx="4934181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Carribeth Bliem, Chemistry</a:t>
            </a:r>
          </a:p>
          <a:p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Viji Sathy, Director, </a:t>
            </a:r>
            <a:r>
              <a:rPr lang="en-US" sz="3200" u="sng" dirty="0">
                <a:hlinkClick r:id="rId2"/>
              </a:rPr>
              <a:t>Townsend Program for Education Research.</a:t>
            </a:r>
            <a:endParaRPr lang="en-US" sz="3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Bob Henshaw, UNC Center for Faculty Excellence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384F2-A023-4642-99E1-72B3535BA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1" b="15715"/>
          <a:stretch/>
        </p:blipFill>
        <p:spPr>
          <a:xfrm>
            <a:off x="5866667" y="1427601"/>
            <a:ext cx="5797848" cy="1186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60FF6-6BA1-431E-8046-369D920CF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33" b="22342"/>
          <a:stretch/>
        </p:blipFill>
        <p:spPr>
          <a:xfrm>
            <a:off x="5866667" y="3274095"/>
            <a:ext cx="3764331" cy="131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1148C-B3FF-45B1-9D14-854C835A4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667" y="5244687"/>
            <a:ext cx="5935674" cy="9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403789" y="278921"/>
            <a:ext cx="5690568" cy="133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Background: Chemistry Course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507" y="2050330"/>
            <a:ext cx="5775129" cy="4383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Class sizes </a:t>
            </a:r>
            <a:r>
              <a:rPr lang="en-US" sz="2800" b="1" dirty="0"/>
              <a:t>200-400</a:t>
            </a:r>
            <a:r>
              <a:rPr lang="en-US" sz="2800" dirty="0"/>
              <a:t> students per section</a:t>
            </a:r>
          </a:p>
          <a:p>
            <a:pPr marL="34290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Introductory chemistry courses have a </a:t>
            </a:r>
            <a:r>
              <a:rPr lang="en-US" sz="2800" b="1" dirty="0"/>
              <a:t>standardized</a:t>
            </a:r>
            <a:r>
              <a:rPr lang="en-US" sz="2800" dirty="0"/>
              <a:t> curriculum </a:t>
            </a:r>
          </a:p>
          <a:p>
            <a:pPr marL="34290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Introductory chemistry courses are taught using </a:t>
            </a:r>
            <a:r>
              <a:rPr lang="en-US" sz="2800" b="1" dirty="0"/>
              <a:t>high structure active learning </a:t>
            </a:r>
            <a:r>
              <a:rPr lang="en-US" sz="2800" dirty="0"/>
              <a:t>techniques</a:t>
            </a:r>
          </a:p>
          <a:p>
            <a:pPr marL="3429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Undergraduate Learning Assistants (</a:t>
            </a:r>
            <a:r>
              <a:rPr lang="en-US" sz="2800" b="1" dirty="0"/>
              <a:t>ULAs</a:t>
            </a:r>
            <a:r>
              <a:rPr lang="en-US" sz="2800" dirty="0"/>
              <a:t>) have been utilized in introductory large chemistry courses since 2015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70ACDA8-F559-4E71-BB75-23E9BADD1F64}" type="slidenum">
              <a:rPr lang="en-US" sz="1000"/>
              <a:pPr>
                <a:spcAft>
                  <a:spcPts val="600"/>
                </a:spcAft>
                <a:defRPr/>
              </a:pPr>
              <a:t>2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9751908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2" tooltip="http://sitn.hms.harvard.edu/flash/2011/nuclear-chemistry-lessons-from-the-fukushima-daiichi-disas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84A25E-1ADE-97F7-6A84-E8D3F15A9221}"/>
              </a:ext>
            </a:extLst>
          </p:cNvPr>
          <p:cNvCxnSpPr>
            <a:cxnSpLocks/>
          </p:cNvCxnSpPr>
          <p:nvPr/>
        </p:nvCxnSpPr>
        <p:spPr>
          <a:xfrm flipV="1">
            <a:off x="322997" y="1627131"/>
            <a:ext cx="5851251" cy="2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53209E8-DC1B-44E6-B66D-C5406D626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3296" r="4202" b="22810"/>
          <a:stretch/>
        </p:blipFill>
        <p:spPr>
          <a:xfrm rot="5400000">
            <a:off x="6203844" y="1325881"/>
            <a:ext cx="6526304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8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389659" y="6858000"/>
            <a:ext cx="114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sitn.hms.harvard.edu/flash/2011/nuclear-chemistry-lessons-from-the-fukushima-daiichi-disas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254621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Background: Chemistry Course Structure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CEE1063-50FB-CDA3-B952-AA6C56AB5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252925"/>
              </p:ext>
            </p:extLst>
          </p:nvPr>
        </p:nvGraphicFramePr>
        <p:xfrm>
          <a:off x="2960010" y="1711826"/>
          <a:ext cx="6119809" cy="506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18234F4-E6D9-CB63-1C56-A16A4FEAAB1C}"/>
              </a:ext>
            </a:extLst>
          </p:cNvPr>
          <p:cNvSpPr/>
          <p:nvPr/>
        </p:nvSpPr>
        <p:spPr>
          <a:xfrm>
            <a:off x="565586" y="1638554"/>
            <a:ext cx="2142227" cy="12109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</a:rPr>
              <a:t>Assigned readings and assignment</a:t>
            </a:r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6E1A304D-8615-C7A0-83C9-65DF47D1F089}"/>
              </a:ext>
            </a:extLst>
          </p:cNvPr>
          <p:cNvSpPr/>
          <p:nvPr/>
        </p:nvSpPr>
        <p:spPr>
          <a:xfrm>
            <a:off x="9332016" y="1645451"/>
            <a:ext cx="2185358" cy="12040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assignment due weekly 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1663D92-BCBF-D2BE-046F-291E525DBFD6}"/>
              </a:ext>
            </a:extLst>
          </p:cNvPr>
          <p:cNvCxnSpPr>
            <a:cxnSpLocks/>
          </p:cNvCxnSpPr>
          <p:nvPr/>
        </p:nvCxnSpPr>
        <p:spPr>
          <a:xfrm>
            <a:off x="394884" y="965772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BBEA00DF-37FF-DA02-A34E-78F49F33B63D}"/>
              </a:ext>
            </a:extLst>
          </p:cNvPr>
          <p:cNvSpPr txBox="1"/>
          <p:nvPr/>
        </p:nvSpPr>
        <p:spPr>
          <a:xfrm>
            <a:off x="434798" y="1060676"/>
            <a:ext cx="31094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 Before Class</a:t>
            </a:r>
            <a:endParaRPr lang="en-US" sz="32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65F3B86-8D7A-FB7B-1E53-06CEBFD4C9FB}"/>
              </a:ext>
            </a:extLst>
          </p:cNvPr>
          <p:cNvSpPr txBox="1"/>
          <p:nvPr/>
        </p:nvSpPr>
        <p:spPr>
          <a:xfrm>
            <a:off x="5287940" y="1060676"/>
            <a:ext cx="31094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In Class</a:t>
            </a:r>
            <a:endParaRPr lang="en-US" sz="32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1DAE5A2-7A36-0F44-8529-116D8A731F01}"/>
              </a:ext>
            </a:extLst>
          </p:cNvPr>
          <p:cNvSpPr txBox="1"/>
          <p:nvPr/>
        </p:nvSpPr>
        <p:spPr>
          <a:xfrm>
            <a:off x="9420647" y="1060676"/>
            <a:ext cx="310945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After Class</a:t>
            </a:r>
            <a:endParaRPr lang="en-US" sz="3200" dirty="0"/>
          </a:p>
        </p:txBody>
      </p:sp>
      <p:sp>
        <p:nvSpPr>
          <p:cNvPr id="181" name="Arrow: Left 180">
            <a:extLst>
              <a:ext uri="{FF2B5EF4-FFF2-40B4-BE49-F238E27FC236}">
                <a16:creationId xmlns:a16="http://schemas.microsoft.com/office/drawing/2014/main" id="{4731C9C2-BA28-59F4-5867-8106E8F7969D}"/>
              </a:ext>
            </a:extLst>
          </p:cNvPr>
          <p:cNvSpPr/>
          <p:nvPr/>
        </p:nvSpPr>
        <p:spPr>
          <a:xfrm>
            <a:off x="8062451" y="5985387"/>
            <a:ext cx="1092679" cy="301924"/>
          </a:xfrm>
          <a:prstGeom prst="leftArrow">
            <a:avLst/>
          </a:prstGeom>
          <a:solidFill>
            <a:srgbClr val="7030A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164E88ED-B86D-643B-646C-7E1525A198B3}"/>
              </a:ext>
            </a:extLst>
          </p:cNvPr>
          <p:cNvSpPr/>
          <p:nvPr/>
        </p:nvSpPr>
        <p:spPr>
          <a:xfrm>
            <a:off x="9307019" y="5764855"/>
            <a:ext cx="2142227" cy="891396"/>
          </a:xfrm>
          <a:prstGeom prst="roundRect">
            <a:avLst/>
          </a:prstGeom>
          <a:solidFill>
            <a:srgbClr val="7030A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ULAs most active here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9245" y="1109771"/>
            <a:ext cx="2793095" cy="18548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973" y="1109771"/>
            <a:ext cx="2793095" cy="185481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 blurred public library with bookshelves">
            <a:extLst>
              <a:ext uri="{FF2B5EF4-FFF2-40B4-BE49-F238E27FC236}">
                <a16:creationId xmlns:a16="http://schemas.microsoft.com/office/drawing/2014/main" id="{994C54D5-A5EB-910C-5733-15B1533AF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9" r="-2" b="129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960144" y="313136"/>
            <a:ext cx="10271712" cy="6231727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  <a:defRPr/>
            </a:pPr>
            <a:r>
              <a:rPr lang="en-US" sz="4800" b="1" dirty="0">
                <a:solidFill>
                  <a:srgbClr val="262626"/>
                </a:solidFill>
              </a:rPr>
              <a:t>Study Goal: </a:t>
            </a:r>
            <a:r>
              <a:rPr lang="en-US" sz="4800" dirty="0">
                <a:solidFill>
                  <a:srgbClr val="262626"/>
                </a:solidFill>
              </a:rPr>
              <a:t>Assess how ULA-student interactions during class are influenced by classroom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D70ACDA8-F559-4E71-BB75-23E9BADD1F64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9751908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itn.hms.harvard.edu/flash/2011/nuclear-chemistry-lessons-from-the-fukushima-daiichi-disas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389659" y="6858000"/>
            <a:ext cx="114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sitn.hms.harvard.edu/flash/2011/nuclear-chemistry-lessons-from-the-fukushima-daiichi-disas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254621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/>
              <a:t>Different Learning Spaces for Large Lectures on Campus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89659" y="913077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7682501" y="5318143"/>
            <a:ext cx="27989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 tables of four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2013F-3152-3304-898A-88F659FA8EB0}"/>
              </a:ext>
            </a:extLst>
          </p:cNvPr>
          <p:cNvSpPr txBox="1"/>
          <p:nvPr/>
        </p:nvSpPr>
        <p:spPr>
          <a:xfrm>
            <a:off x="767955" y="5231237"/>
            <a:ext cx="47686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traditional stadium seating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34" y="1762818"/>
            <a:ext cx="5885084" cy="3242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9236"/>
          <a:stretch/>
        </p:blipFill>
        <p:spPr>
          <a:xfrm>
            <a:off x="389659" y="1749698"/>
            <a:ext cx="5525238" cy="32420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2BDD-501C-4771-DE13-7A9103C2782C}"/>
              </a:ext>
            </a:extLst>
          </p:cNvPr>
          <p:cNvSpPr txBox="1"/>
          <p:nvPr/>
        </p:nvSpPr>
        <p:spPr>
          <a:xfrm>
            <a:off x="210916" y="6373457"/>
            <a:ext cx="482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Photos from Spring 2022 CHEM 261 Courses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7733302" y="1049603"/>
            <a:ext cx="27989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Calibri"/>
                <a:cs typeface="Calibri"/>
              </a:rPr>
              <a:t> Carroll 111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1498546" y="1049603"/>
            <a:ext cx="279894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Murray G202</a:t>
            </a:r>
          </a:p>
        </p:txBody>
      </p:sp>
    </p:spTree>
    <p:extLst>
      <p:ext uri="{BB962C8B-B14F-4D97-AF65-F5344CB8AC3E}">
        <p14:creationId xmlns:p14="http://schemas.microsoft.com/office/powerpoint/2010/main" val="257737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-384631" y="7116097"/>
            <a:ext cx="114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sitn.hms.harvard.edu/flash/2011/nuclear-chemistry-lessons-from-the-fukushima-daiichi-disas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254621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Full Study Carried out in Fall 2022</a:t>
            </a:r>
            <a:endParaRPr lang="en-US" sz="4000" dirty="0">
              <a:ea typeface="Calibri Light"/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37375" y="908262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168274" y="1180837"/>
            <a:ext cx="118546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Calibri" panose="020F0502020204030204"/>
                <a:cs typeface="Calibri" panose="020F0502020204030204"/>
              </a:rPr>
              <a:t>Pilot Study in Spring 2022 which we redesigned before implementing in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42C00-3DBC-EEA0-D6DD-9C09D1DF08C5}"/>
              </a:ext>
            </a:extLst>
          </p:cNvPr>
          <p:cNvSpPr txBox="1"/>
          <p:nvPr/>
        </p:nvSpPr>
        <p:spPr>
          <a:xfrm>
            <a:off x="168273" y="1852880"/>
            <a:ext cx="794232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Segoe UI"/>
              </a:rPr>
              <a:t>​</a:t>
            </a:r>
            <a:r>
              <a:rPr lang="en-US" sz="2800" b="1" u="sng" dirty="0">
                <a:cs typeface="Segoe UI"/>
              </a:rPr>
              <a:t>Fall 2022​ Study</a:t>
            </a:r>
            <a:endParaRPr lang="en-US" sz="2800" b="1" u="sng" dirty="0">
              <a:ea typeface="Calibri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Segoe UI"/>
              </a:rPr>
              <a:t>Two sections of CHEM 261: Organic Chemistry I ​</a:t>
            </a:r>
            <a:endParaRPr lang="en-US" sz="2800" dirty="0">
              <a:ea typeface="Calibri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egoe UI"/>
              </a:rPr>
              <a:t>Instructor the same </a:t>
            </a:r>
            <a:r>
              <a:rPr lang="en-US" sz="2800" dirty="0">
                <a:cs typeface="Segoe UI"/>
              </a:rPr>
              <a:t>for both ​</a:t>
            </a:r>
            <a:endParaRPr lang="en-US" sz="2800" dirty="0">
              <a:ea typeface="Calibri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cs typeface="Segoe UI"/>
              </a:rPr>
              <a:t>One section </a:t>
            </a:r>
            <a:r>
              <a:rPr lang="en-US" sz="2800" dirty="0">
                <a:cs typeface="Segoe UI"/>
              </a:rPr>
              <a:t>taught in </a:t>
            </a:r>
            <a:r>
              <a:rPr lang="en-US" sz="2800" b="1" dirty="0">
                <a:cs typeface="Segoe UI"/>
              </a:rPr>
              <a:t>Carroll 111 </a:t>
            </a:r>
            <a:r>
              <a:rPr lang="en-US" sz="2800" dirty="0">
                <a:cs typeface="Segoe UI"/>
              </a:rPr>
              <a:t>(205 students)</a:t>
            </a:r>
            <a:endParaRPr lang="en-US" sz="2800" dirty="0">
              <a:ea typeface="Calibri"/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ea typeface="Calibri"/>
                <a:cs typeface="Segoe UI"/>
              </a:rPr>
              <a:t>One section </a:t>
            </a:r>
            <a:r>
              <a:rPr lang="en-US" sz="2800" dirty="0">
                <a:ea typeface="Calibri"/>
                <a:cs typeface="Segoe UI"/>
              </a:rPr>
              <a:t>taught in </a:t>
            </a:r>
            <a:r>
              <a:rPr lang="en-US" sz="2800" b="1" dirty="0">
                <a:ea typeface="Calibri"/>
                <a:cs typeface="Segoe UI"/>
              </a:rPr>
              <a:t>Murray G202 </a:t>
            </a:r>
            <a:r>
              <a:rPr lang="en-US" sz="2800" dirty="0">
                <a:ea typeface="Calibri"/>
                <a:cs typeface="Segoe UI"/>
              </a:rPr>
              <a:t>(227 students)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Segoe UI"/>
              </a:rPr>
              <a:t>9 learning assistants in each classroom (18 total)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37EA1B5-BD1F-C178-A23A-77193D2EA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834" y="2516357"/>
            <a:ext cx="3566140" cy="18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2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A6C01-7513-4BC0-8A8B-A957CD7950C6}"/>
              </a:ext>
            </a:extLst>
          </p:cNvPr>
          <p:cNvSpPr txBox="1"/>
          <p:nvPr/>
        </p:nvSpPr>
        <p:spPr>
          <a:xfrm>
            <a:off x="389659" y="6858000"/>
            <a:ext cx="114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sitn.hms.harvard.edu/flash/2011/nuclear-chemistry-lessons-from-the-fukushima-daiichi-disas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254621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/>
              <a:t>Study Design: A Mixed Method Approach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279864" y="908262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CA46FFD8-218A-67F1-629C-4A08C566A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528899"/>
              </p:ext>
            </p:extLst>
          </p:nvPr>
        </p:nvGraphicFramePr>
        <p:xfrm>
          <a:off x="302489" y="1402413"/>
          <a:ext cx="11482870" cy="409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8" name="TextBox 217">
            <a:extLst>
              <a:ext uri="{FF2B5EF4-FFF2-40B4-BE49-F238E27FC236}">
                <a16:creationId xmlns:a16="http://schemas.microsoft.com/office/drawing/2014/main" id="{11902BDD-501C-4771-DE13-7A9103C2782C}"/>
              </a:ext>
            </a:extLst>
          </p:cNvPr>
          <p:cNvSpPr txBox="1"/>
          <p:nvPr/>
        </p:nvSpPr>
        <p:spPr>
          <a:xfrm>
            <a:off x="226289" y="6234047"/>
            <a:ext cx="482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IRB: 21-3323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412" y="6356350"/>
            <a:ext cx="2743200" cy="365125"/>
          </a:xfrm>
        </p:spPr>
        <p:txBody>
          <a:bodyPr/>
          <a:lstStyle/>
          <a:p>
            <a:fld id="{D70ACDA8-F559-4E71-BB75-23E9BADD1F6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268798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Student Perception Survey</a:t>
            </a:r>
            <a:endParaRPr lang="en-US" sz="4000" dirty="0">
              <a:ea typeface="Calibri Light"/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89659" y="927254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195464" y="1252585"/>
            <a:ext cx="497195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Administered on the last day of the semester </a:t>
            </a:r>
            <a:r>
              <a:rPr lang="en-US" sz="2800" b="1" dirty="0">
                <a:ea typeface="Calibri" panose="020F0502020204030204"/>
                <a:cs typeface="Calibri" panose="020F0502020204030204"/>
              </a:rPr>
              <a:t>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Collected student responses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Statements using a Likert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Open-ended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Demographic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ADA50E-219C-4389-9C27-8FEEA7769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308" y="-26656"/>
            <a:ext cx="1670983" cy="173390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36B0D5-6DA7-498E-9677-11C52D1F2314}"/>
              </a:ext>
            </a:extLst>
          </p:cNvPr>
          <p:cNvGrpSpPr/>
          <p:nvPr/>
        </p:nvGrpSpPr>
        <p:grpSpPr>
          <a:xfrm>
            <a:off x="5110480" y="1696986"/>
            <a:ext cx="7001567" cy="4666310"/>
            <a:chOff x="5049520" y="1707146"/>
            <a:chExt cx="7001567" cy="46663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35025D-30AC-49BE-AB02-ACD7D0A0607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49520" y="1707146"/>
              <a:ext cx="7001567" cy="4659365"/>
              <a:chOff x="5673083" y="1411798"/>
              <a:chExt cx="5875034" cy="390968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44D24D4-0E2C-4612-95FE-26EB822F7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3083" y="1411798"/>
                <a:ext cx="5875034" cy="274066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391D78F-5B8F-4263-AFC1-E07C6D757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4536" y="4117341"/>
                <a:ext cx="5833867" cy="1204143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ED0041-06A7-4CDE-BEA9-526DFFE9B46E}"/>
                </a:ext>
              </a:extLst>
            </p:cNvPr>
            <p:cNvSpPr/>
            <p:nvPr/>
          </p:nvSpPr>
          <p:spPr>
            <a:xfrm>
              <a:off x="5064925" y="1707146"/>
              <a:ext cx="6955682" cy="4666310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C0C78DA-90D9-4B39-905D-8C1A0913D356}"/>
              </a:ext>
            </a:extLst>
          </p:cNvPr>
          <p:cNvSpPr/>
          <p:nvPr/>
        </p:nvSpPr>
        <p:spPr>
          <a:xfrm>
            <a:off x="5110480" y="6404536"/>
            <a:ext cx="6530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a typeface="Calibri" panose="020F0502020204030204"/>
                <a:cs typeface="Calibri" panose="020F0502020204030204"/>
              </a:rPr>
              <a:t>*Note ULAs were referred to as peer mentors during Spring 2022</a:t>
            </a:r>
          </a:p>
        </p:txBody>
      </p:sp>
    </p:spTree>
    <p:extLst>
      <p:ext uri="{BB962C8B-B14F-4D97-AF65-F5344CB8AC3E}">
        <p14:creationId xmlns:p14="http://schemas.microsoft.com/office/powerpoint/2010/main" val="103132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D98B-A385-E215-E656-23EEDAC1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Classroom design makes a difference!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252FA-769A-1516-5F9E-B3AEBC4BE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7900" y="1843087"/>
            <a:ext cx="4985431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CFB62-7F9C-2410-89CE-14E551A4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86" y="1843088"/>
            <a:ext cx="5303520" cy="2924302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C77EB4B-FF86-A136-9164-FE4D01BAD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97568"/>
              </p:ext>
            </p:extLst>
          </p:nvPr>
        </p:nvGraphicFramePr>
        <p:xfrm>
          <a:off x="444200" y="4867815"/>
          <a:ext cx="1107876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8677">
                  <a:extLst>
                    <a:ext uri="{9D8B030D-6E8A-4147-A177-3AD203B41FA5}">
                      <a16:colId xmlns:a16="http://schemas.microsoft.com/office/drawing/2014/main" val="1038398131"/>
                    </a:ext>
                  </a:extLst>
                </a:gridCol>
                <a:gridCol w="1505043">
                  <a:extLst>
                    <a:ext uri="{9D8B030D-6E8A-4147-A177-3AD203B41FA5}">
                      <a16:colId xmlns:a16="http://schemas.microsoft.com/office/drawing/2014/main" val="3116142467"/>
                    </a:ext>
                  </a:extLst>
                </a:gridCol>
                <a:gridCol w="1505043">
                  <a:extLst>
                    <a:ext uri="{9D8B030D-6E8A-4147-A177-3AD203B41FA5}">
                      <a16:colId xmlns:a16="http://schemas.microsoft.com/office/drawing/2014/main" val="1906020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87070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CA 111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MY G202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84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5888" indent="0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Based on where I usually sit during class, it is easy for ULAs to access my area and work with me. </a:t>
                      </a:r>
                      <a:br>
                        <a:rPr lang="en-US" sz="2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(5 = very easy)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4.37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 = 160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3.82</a:t>
                      </a:r>
                    </a:p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 = 186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7913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4E9976F-A4AF-4B40-926A-C9A749C9133C}"/>
              </a:ext>
            </a:extLst>
          </p:cNvPr>
          <p:cNvSpPr/>
          <p:nvPr/>
        </p:nvSpPr>
        <p:spPr>
          <a:xfrm>
            <a:off x="6135342" y="6482298"/>
            <a:ext cx="605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*Significant difference based on independent t-test (p &lt; 0.001)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B9DBCF-1EB8-43F1-AF69-3180B5567A42}"/>
              </a:ext>
            </a:extLst>
          </p:cNvPr>
          <p:cNvCxnSpPr>
            <a:cxnSpLocks/>
          </p:cNvCxnSpPr>
          <p:nvPr/>
        </p:nvCxnSpPr>
        <p:spPr>
          <a:xfrm>
            <a:off x="393556" y="1376938"/>
            <a:ext cx="116309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3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da57e4-ab31-4f6a-a930-8dc4ae6bce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AE1EA1E2239E43BDCCD832F77B66B8" ma:contentTypeVersion="15" ma:contentTypeDescription="Create a new document." ma:contentTypeScope="" ma:versionID="9dd44e01faaf2a63ecc06d23eed4569b">
  <xsd:schema xmlns:xsd="http://www.w3.org/2001/XMLSchema" xmlns:xs="http://www.w3.org/2001/XMLSchema" xmlns:p="http://schemas.microsoft.com/office/2006/metadata/properties" xmlns:ns3="1eda57e4-ab31-4f6a-a930-8dc4ae6bced6" xmlns:ns4="c093973e-c189-462f-85b4-6e96f08a6a33" targetNamespace="http://schemas.microsoft.com/office/2006/metadata/properties" ma:root="true" ma:fieldsID="13f617d98d182cb1a1a30c50c39a952c" ns3:_="" ns4:_="">
    <xsd:import namespace="1eda57e4-ab31-4f6a-a930-8dc4ae6bced6"/>
    <xsd:import namespace="c093973e-c189-462f-85b4-6e96f08a6a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a57e4-ab31-4f6a-a930-8dc4ae6bc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3973e-c189-462f-85b4-6e96f08a6a3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5DBC0-3E15-4997-971C-10E2C76489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FF959E-4481-46F5-AA4D-1450CF96B16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c093973e-c189-462f-85b4-6e96f08a6a33"/>
    <ds:schemaRef ds:uri="http://purl.org/dc/terms/"/>
    <ds:schemaRef ds:uri="1eda57e4-ab31-4f6a-a930-8dc4ae6bced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D075E5-9D3C-40BE-A0FD-B554CCEFE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a57e4-ab31-4f6a-a930-8dc4ae6bced6"/>
    <ds:schemaRef ds:uri="c093973e-c189-462f-85b4-6e96f08a6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554</Words>
  <Application>Microsoft Office PowerPoint</Application>
  <PresentationFormat>Widescreen</PresentationFormat>
  <Paragraphs>101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 The Effectiveness of Undergraduate Learning Assistants in Large-Enrollment Courses Across Different Learning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Classroom design makes a difference!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Effectiveness of Undergraduate Learning Assistants in Large-Enrollment Courses Across Different Learning Spaces</dc:title>
  <dc:creator>Danielle Zurcher</dc:creator>
  <cp:lastModifiedBy>Anna Curtis</cp:lastModifiedBy>
  <cp:revision>350</cp:revision>
  <dcterms:created xsi:type="dcterms:W3CDTF">2023-03-16T18:16:29Z</dcterms:created>
  <dcterms:modified xsi:type="dcterms:W3CDTF">2023-03-21T20:54:42Z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0x0101001CAE1EA1E2239E43BDCCD832F77B66B8</vt:lpwstr>
  </property>
</Properties>
</file>