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71" r:id="rId5"/>
    <p:sldId id="277" r:id="rId6"/>
    <p:sldId id="278" r:id="rId7"/>
    <p:sldId id="270" r:id="rId8"/>
    <p:sldId id="274" r:id="rId9"/>
    <p:sldId id="269" r:id="rId10"/>
    <p:sldId id="275" r:id="rId11"/>
    <p:sldId id="276" r:id="rId12"/>
    <p:sldId id="265" r:id="rId13"/>
    <p:sldId id="279" r:id="rId14"/>
    <p:sldId id="266" r:id="rId15"/>
    <p:sldId id="267" r:id="rId16"/>
    <p:sldId id="258" r:id="rId17"/>
    <p:sldId id="262" r:id="rId18"/>
    <p:sldId id="268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1A"/>
    <a:srgbClr val="FFAC1F"/>
    <a:srgbClr val="FFF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55"/>
  </p:normalViewPr>
  <p:slideViewPr>
    <p:cSldViewPr snapToGrid="0">
      <p:cViewPr varScale="1">
        <p:scale>
          <a:sx n="88" d="100"/>
          <a:sy n="88" d="100"/>
        </p:scale>
        <p:origin x="18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8137-9C04-DBAE-34DA-8B3330449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991B8-9BF7-E603-A25D-5B677DA2B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FB4B9-BABF-12DF-9620-5428760AA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2FD-4691-B849-90A9-6BDD3C850F69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AB537-9F3C-2486-7CCF-07842B3D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49B8B-84E0-3494-5053-9E3DAF12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263A-BE42-F944-9AAE-533469FF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5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77C3-B7DB-AFF4-45DF-31025AC7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7012A-21A8-884A-6FFC-6AE2FE9FF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2DE05-4181-D014-9073-C5988EA3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2FD-4691-B849-90A9-6BDD3C850F69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BFCA-27F1-64A6-0A58-30010FEB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779E6-FF67-A000-A1F2-2B3BA3C8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263A-BE42-F944-9AAE-533469FF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754296-FF31-4CEB-864D-4330BDA0D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04014-B99F-1868-E21E-2FD0BECAE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4C4D0-F856-C124-C34A-3757EB26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2FD-4691-B849-90A9-6BDD3C850F69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BCCE6-F120-DE25-3A5D-551EDC10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C1CC-E31F-8DFB-E1FB-187F8D1A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263A-BE42-F944-9AAE-533469FF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3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BA611-D4DF-CC11-BE56-A49B4819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674E6-FB68-F9CC-4E76-FD4A4D465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62DD7-7072-04DE-7EDC-A847ACB6B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2FD-4691-B849-90A9-6BDD3C850F69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D980B-8054-FB10-6458-FE7F50E6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EF679-B4B6-AF3B-417B-D088F517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263A-BE42-F944-9AAE-533469FF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FCC8-8517-AE6C-F73F-4A3131EC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9DB15-9774-41EF-B10D-D45D9ED9D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CD543-4E8B-267B-9805-4E294626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2FD-4691-B849-90A9-6BDD3C850F69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5C9FE-1FFE-F8D6-62D6-1F88A8BC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5E63D-D578-716B-6BD9-95AA9750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263A-BE42-F944-9AAE-533469FF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6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2157-A65D-7DE8-4979-846E42F9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7DDDB-027B-900A-EB83-7C530FB57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B491A-B46B-D176-A8C6-65DF569AB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A66C1-59B2-C85F-E478-D7D96300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2FD-4691-B849-90A9-6BDD3C850F69}" type="datetimeFigureOut">
              <a:rPr lang="en-US" smtClean="0"/>
              <a:t>3/21/23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2A7B0-FFF2-A937-6A95-EF24013F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BA354-69B0-1A3B-56FC-8C76F825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263A-BE42-F944-9AAE-533469FF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7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F42D7-6C65-3DFF-2D6D-09C23338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6E0F7-F382-2B79-FE8C-DC9693101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0201D-6287-1B90-6F17-1F5C44A28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982E9C-2369-F507-3396-E1C8849D0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3D5AAD-3600-83A6-3A32-8E42A2949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06FBC5-E793-BA31-C8BD-78C33727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2FD-4691-B849-90A9-6BDD3C850F69}" type="datetimeFigureOut">
              <a:rPr lang="en-US" smtClean="0"/>
              <a:t>3/21/23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CFAC56-C34D-81E6-F280-7E99AFC3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6A115-132C-6B27-5689-D56B232F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263A-BE42-F944-9AAE-533469FF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4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64C3-6BA0-0E4D-2494-C33C29F7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96128-BACE-A5E5-A896-EBE53F8F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2FD-4691-B849-90A9-6BDD3C850F69}" type="datetimeFigureOut">
              <a:rPr lang="en-US" smtClean="0"/>
              <a:t>3/21/23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2E591-076F-5879-DC82-933F75AF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B627C-AF25-7BD8-69EE-37198A95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263A-BE42-F944-9AAE-533469FF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4B4E0-BE92-833F-40CC-37746136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2FD-4691-B849-90A9-6BDD3C850F69}" type="datetimeFigureOut">
              <a:rPr lang="en-US" smtClean="0"/>
              <a:t>3/21/23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371A10-5B9F-E276-9CB5-3D415161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EBF0E-01BB-942B-A01A-55991173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263A-BE42-F944-9AAE-533469FF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C94AD-E4DC-2EAB-2745-92501584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4CA57-EA2C-0FE0-82EE-18F6D3768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76A36-79F8-A1D5-0F08-8AF23E6B6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25909-3146-89CE-2407-4602A1C3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2FD-4691-B849-90A9-6BDD3C850F69}" type="datetimeFigureOut">
              <a:rPr lang="en-US" smtClean="0"/>
              <a:t>3/21/23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8D083-0F0F-F213-FB1C-F46CE3EA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ED176-E6DF-45E4-25E0-9B1882106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263A-BE42-F944-9AAE-533469FF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1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9C4F-23EB-0B94-4077-548629D2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17DF51-32D9-79CA-D8D9-80C113DAC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043F1-D1BA-78FC-5C87-72FE4E700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7D0DD-43B9-82BB-8419-9D89B689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2FD-4691-B849-90A9-6BDD3C850F69}" type="datetimeFigureOut">
              <a:rPr lang="en-US" smtClean="0"/>
              <a:t>3/21/23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0436A-020A-87D4-D08A-3A2D8A26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C6452-8970-2AF8-C86A-95EF63D4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263A-BE42-F944-9AAE-533469FF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1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59B3D8-A904-AE53-480E-E1EC3E911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5F08F-81E5-44FB-1ED2-FAE4F2E26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54F55-03E9-2471-3233-77EA1F794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DF2FD-4691-B849-90A9-6BDD3C850F69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EAF69-B851-C89D-AB3C-941C5DDEB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5B6A3-0454-62DF-8753-57B2876C1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3263A-BE42-F944-9AAE-533469FF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79696E-8EA4-D315-3A5B-22F3A013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82" y="888246"/>
            <a:ext cx="4975043" cy="5426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754EA8-4BA7-CC0A-D986-55DF1978621D}"/>
              </a:ext>
            </a:extLst>
          </p:cNvPr>
          <p:cNvSpPr txBox="1"/>
          <p:nvPr/>
        </p:nvSpPr>
        <p:spPr>
          <a:xfrm>
            <a:off x="313954" y="1359129"/>
            <a:ext cx="66438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Using Panopto Quizzes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as Real-Time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“Accountability Buddies”</a:t>
            </a: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Lillian Zwemer, PhD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(she/her)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Teaching Assistant Professor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Biology Department at UNC Chapel Hill</a:t>
            </a:r>
          </a:p>
        </p:txBody>
      </p:sp>
    </p:spTree>
    <p:extLst>
      <p:ext uri="{BB962C8B-B14F-4D97-AF65-F5344CB8AC3E}">
        <p14:creationId xmlns:p14="http://schemas.microsoft.com/office/powerpoint/2010/main" val="120819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2F51A4-F7AC-BE8E-0523-8C20764BB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6820"/>
          <a:stretch/>
        </p:blipFill>
        <p:spPr>
          <a:xfrm>
            <a:off x="691883" y="881489"/>
            <a:ext cx="11082066" cy="5645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3B9AB2-7B30-D278-0351-44103214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29" y="128609"/>
            <a:ext cx="9980386" cy="85634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Watching the video =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5AFF7-7346-5195-D321-AB185F7A53B9}"/>
              </a:ext>
            </a:extLst>
          </p:cNvPr>
          <p:cNvSpPr txBox="1"/>
          <p:nvPr/>
        </p:nvSpPr>
        <p:spPr>
          <a:xfrm>
            <a:off x="6894285" y="-8955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CCBC7-E5F4-6693-D82B-B3E42E55DD32}"/>
              </a:ext>
            </a:extLst>
          </p:cNvPr>
          <p:cNvSpPr/>
          <p:nvPr/>
        </p:nvSpPr>
        <p:spPr>
          <a:xfrm>
            <a:off x="1664609" y="1872342"/>
            <a:ext cx="9980386" cy="595086"/>
          </a:xfrm>
          <a:prstGeom prst="rect">
            <a:avLst/>
          </a:prstGeom>
          <a:solidFill>
            <a:srgbClr val="FFFE02">
              <a:alpha val="2392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7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2F51A4-F7AC-BE8E-0523-8C20764BB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6820"/>
          <a:stretch/>
        </p:blipFill>
        <p:spPr>
          <a:xfrm>
            <a:off x="691883" y="881489"/>
            <a:ext cx="11082066" cy="5645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3B9AB2-7B30-D278-0351-44103214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29" y="128609"/>
            <a:ext cx="9980386" cy="85634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Watching the video =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5AFF7-7346-5195-D321-AB185F7A53B9}"/>
              </a:ext>
            </a:extLst>
          </p:cNvPr>
          <p:cNvSpPr txBox="1"/>
          <p:nvPr/>
        </p:nvSpPr>
        <p:spPr>
          <a:xfrm>
            <a:off x="6894285" y="-8955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CCBC7-E5F4-6693-D82B-B3E42E55DD32}"/>
              </a:ext>
            </a:extLst>
          </p:cNvPr>
          <p:cNvSpPr/>
          <p:nvPr/>
        </p:nvSpPr>
        <p:spPr>
          <a:xfrm>
            <a:off x="1519731" y="2487653"/>
            <a:ext cx="9980386" cy="362616"/>
          </a:xfrm>
          <a:prstGeom prst="rect">
            <a:avLst/>
          </a:prstGeom>
          <a:solidFill>
            <a:srgbClr val="FFFE02">
              <a:alpha val="2392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1403B5-B4BB-56B9-C709-F64C3E544B91}"/>
              </a:ext>
            </a:extLst>
          </p:cNvPr>
          <p:cNvSpPr/>
          <p:nvPr/>
        </p:nvSpPr>
        <p:spPr>
          <a:xfrm>
            <a:off x="1519731" y="2882877"/>
            <a:ext cx="7624269" cy="362616"/>
          </a:xfrm>
          <a:prstGeom prst="rect">
            <a:avLst/>
          </a:prstGeom>
          <a:solidFill>
            <a:srgbClr val="FFFE02">
              <a:alpha val="2392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9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0C58D5-A9AC-1430-CF5B-BAC09F3C8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15" y="311048"/>
            <a:ext cx="11379570" cy="4400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AFA753-FFC0-E803-CA51-AE514A271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95" t="64339" r="13586" b="14882"/>
          <a:stretch/>
        </p:blipFill>
        <p:spPr>
          <a:xfrm>
            <a:off x="1016189" y="4922018"/>
            <a:ext cx="10493453" cy="1781907"/>
          </a:xfrm>
          <a:prstGeom prst="rect">
            <a:avLst/>
          </a:prstGeom>
          <a:ln w="31750">
            <a:solidFill>
              <a:srgbClr val="FFAC1F"/>
            </a:solidFill>
          </a:ln>
        </p:spPr>
      </p:pic>
    </p:spTree>
    <p:extLst>
      <p:ext uri="{BB962C8B-B14F-4D97-AF65-F5344CB8AC3E}">
        <p14:creationId xmlns:p14="http://schemas.microsoft.com/office/powerpoint/2010/main" val="363870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F1B8-6D70-7DBE-DEA2-3342FD0E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2: </a:t>
            </a:r>
            <a:r>
              <a:rPr lang="en-US" dirty="0"/>
              <a:t>Using Quizzes to nudge or re-norm behavior related to independent active learning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F9D741-EDFE-ECDD-C071-7150C18CF2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215" y="1878591"/>
            <a:ext cx="11379570" cy="4400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162C1D-33FE-1238-5A1C-2FDD85519D8E}"/>
              </a:ext>
            </a:extLst>
          </p:cNvPr>
          <p:cNvSpPr txBox="1"/>
          <p:nvPr/>
        </p:nvSpPr>
        <p:spPr>
          <a:xfrm>
            <a:off x="116113" y="2949745"/>
            <a:ext cx="4644571" cy="2677656"/>
          </a:xfrm>
          <a:prstGeom prst="rect">
            <a:avLst/>
          </a:prstGeom>
          <a:solidFill>
            <a:schemeClr val="bg1"/>
          </a:solidFill>
          <a:ln w="50800">
            <a:solidFill>
              <a:srgbClr val="FFAC1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Dr. Z: Hit pause now on your video, so you can go ahead and do both of those things</a:t>
            </a:r>
          </a:p>
          <a:p>
            <a:endParaRPr lang="en-US" sz="2800" dirty="0"/>
          </a:p>
          <a:p>
            <a:r>
              <a:rPr lang="en-US" sz="2800" dirty="0"/>
              <a:t>Dr. Z: hopefully, you have paused.</a:t>
            </a:r>
          </a:p>
        </p:txBody>
      </p:sp>
    </p:spTree>
    <p:extLst>
      <p:ext uri="{BB962C8B-B14F-4D97-AF65-F5344CB8AC3E}">
        <p14:creationId xmlns:p14="http://schemas.microsoft.com/office/powerpoint/2010/main" val="250203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C64C9-D054-BFA6-70D1-8286FD5F4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698" y="1741359"/>
            <a:ext cx="9404604" cy="4878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EA2EF1-E412-992A-39BF-754C22BF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29" y="116114"/>
            <a:ext cx="9858828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2: </a:t>
            </a:r>
            <a:r>
              <a:rPr lang="en-US" sz="3200" dirty="0"/>
              <a:t>Using Quizzes to nudge or re-norm behavior related to independent active learning </a:t>
            </a:r>
            <a:r>
              <a:rPr lang="en-US" sz="3200" i="1" dirty="0">
                <a:solidFill>
                  <a:srgbClr val="FFB61A"/>
                </a:solidFill>
              </a:rPr>
              <a:t>(like a rumble strip on the highway for student who “fall asleep at the wheel”)</a:t>
            </a:r>
          </a:p>
        </p:txBody>
      </p:sp>
    </p:spTree>
    <p:extLst>
      <p:ext uri="{BB962C8B-B14F-4D97-AF65-F5344CB8AC3E}">
        <p14:creationId xmlns:p14="http://schemas.microsoft.com/office/powerpoint/2010/main" val="3308192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B734-EA3B-F8F7-4BA1-9C82B47A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11571"/>
            <a:ext cx="11231880" cy="53708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3: </a:t>
            </a:r>
            <a:r>
              <a:rPr lang="en-US" dirty="0"/>
              <a:t>Using Quizzes to Answer Content FAQs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E8237-8CB6-96E4-E210-B525248C0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68" y="1317872"/>
            <a:ext cx="10345064" cy="54188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298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988A2-04FB-1C97-0297-356ECAA7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67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4: </a:t>
            </a:r>
            <a:r>
              <a:rPr lang="en-US" dirty="0"/>
              <a:t>Using Quizzes to add comments connecting content across lectures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54720-2AA0-78C7-12F1-59512D5B4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091" y="1553131"/>
            <a:ext cx="7065818" cy="48556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2470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988A2-04FB-1C97-0297-356ECAA7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5: 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Using Quizzes to fix errors </a:t>
            </a:r>
            <a:b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 add nuanced details</a:t>
            </a:r>
          </a:p>
        </p:txBody>
      </p:sp>
      <p:grpSp>
        <p:nvGrpSpPr>
          <p:cNvPr id="3092" name="Group 309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3093" name="Straight Connector 309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4" name="Rectangle 309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Pobody's Nerfect [1]&quot; Sticker for Sale by pashabtw | Redbubble">
            <a:extLst>
              <a:ext uri="{FF2B5EF4-FFF2-40B4-BE49-F238E27FC236}">
                <a16:creationId xmlns:a16="http://schemas.microsoft.com/office/drawing/2014/main" id="{1913415B-E743-4328-CD42-A5A0B42AF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597" y="624585"/>
            <a:ext cx="5608830" cy="56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097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D6B6A4-DBCF-69FA-E948-B3AD6A5ED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93" y="1109884"/>
            <a:ext cx="3988470" cy="3358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3D19272-1DF1-7742-CF20-82FD076F7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121"/>
            <a:ext cx="10515600" cy="5884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Logistics:</a:t>
            </a:r>
            <a:r>
              <a:rPr lang="en-US" dirty="0"/>
              <a:t> (Re)-interacting with Quiz Content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62F045-9677-41A5-6286-40080E821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482" y="1109884"/>
            <a:ext cx="5607151" cy="51525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9069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6B695E-5D11-E33A-6F99-54744760F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15" y="1104303"/>
            <a:ext cx="11379570" cy="5462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078B40-C083-149B-ACBE-05B31182F8CE}"/>
              </a:ext>
            </a:extLst>
          </p:cNvPr>
          <p:cNvSpPr txBox="1"/>
          <p:nvPr/>
        </p:nvSpPr>
        <p:spPr>
          <a:xfrm>
            <a:off x="292268" y="160875"/>
            <a:ext cx="11607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Logistics: </a:t>
            </a:r>
            <a:r>
              <a:rPr lang="en-US" sz="3600" dirty="0"/>
              <a:t>Edit Settings and/or Adjust Time to Repurpose Quiz</a:t>
            </a:r>
          </a:p>
        </p:txBody>
      </p:sp>
    </p:spTree>
    <p:extLst>
      <p:ext uri="{BB962C8B-B14F-4D97-AF65-F5344CB8AC3E}">
        <p14:creationId xmlns:p14="http://schemas.microsoft.com/office/powerpoint/2010/main" val="147874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2ADCBB-EB43-C4D2-F842-BC611E21E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5" t="7129" r="1280" b="2265"/>
          <a:stretch/>
        </p:blipFill>
        <p:spPr>
          <a:xfrm>
            <a:off x="2346036" y="2205882"/>
            <a:ext cx="7732157" cy="4539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B65016-CBA5-F6F0-BEE6-F5520AD0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57" y="245290"/>
            <a:ext cx="10726057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1: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/>
              <a:t>Using Quizzes to Give Students real-time feedback on their facility with content or skills</a:t>
            </a:r>
          </a:p>
        </p:txBody>
      </p:sp>
    </p:spTree>
    <p:extLst>
      <p:ext uri="{BB962C8B-B14F-4D97-AF65-F5344CB8AC3E}">
        <p14:creationId xmlns:p14="http://schemas.microsoft.com/office/powerpoint/2010/main" val="325813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D63533-864A-0263-C7F0-788F9C2E4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698" y="1814152"/>
            <a:ext cx="9404604" cy="4864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1E23F3-A9A5-EA86-0462-2E0F60997D3A}"/>
              </a:ext>
            </a:extLst>
          </p:cNvPr>
          <p:cNvSpPr txBox="1">
            <a:spLocks/>
          </p:cNvSpPr>
          <p:nvPr/>
        </p:nvSpPr>
        <p:spPr>
          <a:xfrm>
            <a:off x="667657" y="245290"/>
            <a:ext cx="10726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1:</a:t>
            </a:r>
            <a:r>
              <a:rPr lang="en-US" sz="3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/>
              <a:t>Using Quizzes to Give Students real-time feedback on their facility with content or skills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165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F2C8D3-B52E-21D8-6EA6-5B3E2EDC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10" y="1687787"/>
            <a:ext cx="3221581" cy="47078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i="0" dirty="0">
                <a:solidFill>
                  <a:srgbClr val="0070C0"/>
                </a:solidFill>
                <a:effectLst/>
                <a:latin typeface="Google Sans"/>
              </a:rPr>
              <a:t>Logistics: </a:t>
            </a:r>
            <a:br>
              <a:rPr lang="en-US" sz="2400" b="0" i="0" dirty="0">
                <a:effectLst/>
                <a:latin typeface="Google Sans"/>
              </a:rPr>
            </a:br>
            <a:r>
              <a:rPr lang="en-US" sz="2400" b="0" i="0" dirty="0">
                <a:effectLst/>
                <a:latin typeface="Google Sans"/>
              </a:rPr>
              <a:t>Want to See Results? </a:t>
            </a:r>
          </a:p>
          <a:p>
            <a:pPr marL="0" indent="0">
              <a:buNone/>
            </a:pPr>
            <a:endParaRPr lang="en-US" sz="2400" dirty="0">
              <a:latin typeface="Google Sans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Google Sans"/>
              </a:rPr>
              <a:t>Video &gt; </a:t>
            </a:r>
            <a:r>
              <a:rPr lang="en-US" sz="2400" dirty="0">
                <a:latin typeface="Google Sans"/>
              </a:rPr>
              <a:t>Settings (Gear) &gt; Quiz Results </a:t>
            </a:r>
          </a:p>
          <a:p>
            <a:pPr marL="0" indent="0">
              <a:buNone/>
            </a:pPr>
            <a:endParaRPr lang="en-US" sz="2400" b="0" i="0" dirty="0">
              <a:effectLst/>
              <a:latin typeface="Google Sans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Google Sans"/>
              </a:rPr>
              <a:t>From this tab, you can see Quiz Results Summary which shows the total number of correct answers and questions as well as the percentage correct for each quiz.</a:t>
            </a: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7DDC8D-7057-20EB-EAA1-6A11C212B09D}"/>
              </a:ext>
            </a:extLst>
          </p:cNvPr>
          <p:cNvGrpSpPr/>
          <p:nvPr/>
        </p:nvGrpSpPr>
        <p:grpSpPr>
          <a:xfrm>
            <a:off x="3747497" y="2192634"/>
            <a:ext cx="8192493" cy="4096245"/>
            <a:chOff x="4289700" y="1305528"/>
            <a:chExt cx="7447721" cy="3723859"/>
          </a:xfrm>
        </p:grpSpPr>
        <p:pic>
          <p:nvPicPr>
            <p:cNvPr id="6" name="Picture 5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9B708043-6EB5-F922-5AFD-2860FDC99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9700" y="1305528"/>
              <a:ext cx="7447721" cy="372385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1BE7FF-64F1-FBFF-2643-12F5E61B2CA8}"/>
                </a:ext>
              </a:extLst>
            </p:cNvPr>
            <p:cNvSpPr txBox="1"/>
            <p:nvPr/>
          </p:nvSpPr>
          <p:spPr>
            <a:xfrm rot="5400000">
              <a:off x="7851326" y="3064204"/>
              <a:ext cx="1498406" cy="134302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i="1" dirty="0">
                <a:solidFill>
                  <a:schemeClr val="bg1"/>
                </a:solidFill>
              </a:endParaRPr>
            </a:p>
            <a:p>
              <a:pPr algn="ctr"/>
              <a:r>
                <a:rPr lang="en-US" i="1" dirty="0">
                  <a:solidFill>
                    <a:schemeClr val="bg1"/>
                  </a:solidFill>
                </a:rPr>
                <a:t>(student names covered for privacy)</a:t>
              </a:r>
            </a:p>
            <a:p>
              <a:pPr algn="ctr"/>
              <a:endParaRPr lang="en-US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2AC63680-A6E5-060B-14F4-F5143231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57" y="245290"/>
            <a:ext cx="10726057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1: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/>
              <a:t>Using Quizzes to Give Students real-time feedback on their facility with content or skills</a:t>
            </a:r>
          </a:p>
        </p:txBody>
      </p:sp>
    </p:spTree>
    <p:extLst>
      <p:ext uri="{BB962C8B-B14F-4D97-AF65-F5344CB8AC3E}">
        <p14:creationId xmlns:p14="http://schemas.microsoft.com/office/powerpoint/2010/main" val="252970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9AB2-7B30-D278-0351-44103214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43" y="294259"/>
            <a:ext cx="11165114" cy="70722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n-lt"/>
              </a:rPr>
              <a:t>Motivating Concern</a:t>
            </a:r>
            <a:r>
              <a:rPr lang="en-US" sz="3200" dirty="0"/>
              <a:t>: Passive “Learning” for Asynchronous Lessons</a:t>
            </a:r>
            <a:endParaRPr lang="en-US" sz="1800" b="1" i="1" dirty="0"/>
          </a:p>
        </p:txBody>
      </p:sp>
      <p:pic>
        <p:nvPicPr>
          <p:cNvPr id="4" name="Picture 14" descr="Resources on Campus | Iowa College Student Aid Commission">
            <a:extLst>
              <a:ext uri="{FF2B5EF4-FFF2-40B4-BE49-F238E27FC236}">
                <a16:creationId xmlns:a16="http://schemas.microsoft.com/office/drawing/2014/main" id="{0D90448A-B657-91FF-05B6-7571584E1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r="19830" b="-2"/>
          <a:stretch/>
        </p:blipFill>
        <p:spPr bwMode="auto">
          <a:xfrm>
            <a:off x="3396799" y="3982606"/>
            <a:ext cx="2535680" cy="27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n Need Of Some Lazy Dinner Ideas? Find Out Here! - Universal Student Living">
            <a:extLst>
              <a:ext uri="{FF2B5EF4-FFF2-40B4-BE49-F238E27FC236}">
                <a16:creationId xmlns:a16="http://schemas.microsoft.com/office/drawing/2014/main" id="{64A3B563-0C1E-A7BD-6BDE-6872B4E7B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0" r="24017" b="-1"/>
          <a:stretch/>
        </p:blipFill>
        <p:spPr bwMode="auto">
          <a:xfrm>
            <a:off x="769361" y="3982606"/>
            <a:ext cx="2535680" cy="27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Free Stock Photo of Watching something on a laptop in bed | Download Free  Images and Free Illustrations">
            <a:extLst>
              <a:ext uri="{FF2B5EF4-FFF2-40B4-BE49-F238E27FC236}">
                <a16:creationId xmlns:a16="http://schemas.microsoft.com/office/drawing/2014/main" id="{CE81CDBA-6516-01EC-9F10-FA5D2CC19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9262"/>
          <a:stretch/>
        </p:blipFill>
        <p:spPr bwMode="auto">
          <a:xfrm>
            <a:off x="821865" y="1174817"/>
            <a:ext cx="5149869" cy="27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8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9AB2-7B30-D278-0351-44103214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43" y="294259"/>
            <a:ext cx="11165114" cy="70722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n-lt"/>
              </a:rPr>
              <a:t>Motivating Concern</a:t>
            </a:r>
            <a:r>
              <a:rPr lang="en-US" sz="3200" dirty="0"/>
              <a:t>: Passive “Learning” for Asynchronous Lessons</a:t>
            </a:r>
            <a:endParaRPr lang="en-US" sz="1800" b="1" i="1" dirty="0"/>
          </a:p>
        </p:txBody>
      </p:sp>
      <p:pic>
        <p:nvPicPr>
          <p:cNvPr id="4" name="Picture 14" descr="Resources on Campus | Iowa College Student Aid Commission">
            <a:extLst>
              <a:ext uri="{FF2B5EF4-FFF2-40B4-BE49-F238E27FC236}">
                <a16:creationId xmlns:a16="http://schemas.microsoft.com/office/drawing/2014/main" id="{0D90448A-B657-91FF-05B6-7571584E1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r="19830" b="-2"/>
          <a:stretch/>
        </p:blipFill>
        <p:spPr bwMode="auto">
          <a:xfrm>
            <a:off x="3396799" y="3982606"/>
            <a:ext cx="2535680" cy="27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n Need Of Some Lazy Dinner Ideas? Find Out Here! - Universal Student Living">
            <a:extLst>
              <a:ext uri="{FF2B5EF4-FFF2-40B4-BE49-F238E27FC236}">
                <a16:creationId xmlns:a16="http://schemas.microsoft.com/office/drawing/2014/main" id="{64A3B563-0C1E-A7BD-6BDE-6872B4E7B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0" r="24017" b="-1"/>
          <a:stretch/>
        </p:blipFill>
        <p:spPr bwMode="auto">
          <a:xfrm>
            <a:off x="769361" y="3982606"/>
            <a:ext cx="2535680" cy="27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Free Stock Photo of Watching something on a laptop in bed | Download Free  Images and Free Illustrations">
            <a:extLst>
              <a:ext uri="{FF2B5EF4-FFF2-40B4-BE49-F238E27FC236}">
                <a16:creationId xmlns:a16="http://schemas.microsoft.com/office/drawing/2014/main" id="{CE81CDBA-6516-01EC-9F10-FA5D2CC19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9262"/>
          <a:stretch/>
        </p:blipFill>
        <p:spPr bwMode="auto">
          <a:xfrm>
            <a:off x="821865" y="1174817"/>
            <a:ext cx="5149869" cy="27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BBAAF5-F81F-49FB-CBCB-1A862EFE3CAE}"/>
              </a:ext>
            </a:extLst>
          </p:cNvPr>
          <p:cNvSpPr txBox="1"/>
          <p:nvPr/>
        </p:nvSpPr>
        <p:spPr>
          <a:xfrm>
            <a:off x="6633029" y="2231742"/>
            <a:ext cx="50455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</a:rPr>
              <a:t>Symptom of a larger issue</a:t>
            </a:r>
            <a:r>
              <a:rPr lang="en-US" sz="2400" i="1" dirty="0"/>
              <a:t>: </a:t>
            </a:r>
            <a:br>
              <a:rPr lang="en-US" sz="2400" i="1" dirty="0"/>
            </a:br>
            <a:r>
              <a:rPr lang="en-US" sz="2400" i="1" dirty="0"/>
              <a:t>Misconception that education is a consumer product …</a:t>
            </a:r>
          </a:p>
        </p:txBody>
      </p:sp>
    </p:spTree>
    <p:extLst>
      <p:ext uri="{BB962C8B-B14F-4D97-AF65-F5344CB8AC3E}">
        <p14:creationId xmlns:p14="http://schemas.microsoft.com/office/powerpoint/2010/main" val="4981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9AB2-7B30-D278-0351-44103214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43" y="294259"/>
            <a:ext cx="11165114" cy="70722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n-lt"/>
              </a:rPr>
              <a:t>Motivating Concern</a:t>
            </a:r>
            <a:r>
              <a:rPr lang="en-US" sz="3200" dirty="0"/>
              <a:t>: Passive “Learning” for Asynchronous Lessons</a:t>
            </a:r>
            <a:endParaRPr lang="en-US" sz="1800" b="1" i="1" dirty="0"/>
          </a:p>
        </p:txBody>
      </p:sp>
      <p:pic>
        <p:nvPicPr>
          <p:cNvPr id="4" name="Picture 14" descr="Resources on Campus | Iowa College Student Aid Commission">
            <a:extLst>
              <a:ext uri="{FF2B5EF4-FFF2-40B4-BE49-F238E27FC236}">
                <a16:creationId xmlns:a16="http://schemas.microsoft.com/office/drawing/2014/main" id="{0D90448A-B657-91FF-05B6-7571584E1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r="19830" b="-2"/>
          <a:stretch/>
        </p:blipFill>
        <p:spPr bwMode="auto">
          <a:xfrm>
            <a:off x="3396799" y="3982606"/>
            <a:ext cx="2535680" cy="27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n Need Of Some Lazy Dinner Ideas? Find Out Here! - Universal Student Living">
            <a:extLst>
              <a:ext uri="{FF2B5EF4-FFF2-40B4-BE49-F238E27FC236}">
                <a16:creationId xmlns:a16="http://schemas.microsoft.com/office/drawing/2014/main" id="{64A3B563-0C1E-A7BD-6BDE-6872B4E7B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0" r="24017" b="-1"/>
          <a:stretch/>
        </p:blipFill>
        <p:spPr bwMode="auto">
          <a:xfrm>
            <a:off x="769361" y="3982606"/>
            <a:ext cx="2535680" cy="27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Free Stock Photo of Watching something on a laptop in bed | Download Free  Images and Free Illustrations">
            <a:extLst>
              <a:ext uri="{FF2B5EF4-FFF2-40B4-BE49-F238E27FC236}">
                <a16:creationId xmlns:a16="http://schemas.microsoft.com/office/drawing/2014/main" id="{CE81CDBA-6516-01EC-9F10-FA5D2CC19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9262"/>
          <a:stretch/>
        </p:blipFill>
        <p:spPr bwMode="auto">
          <a:xfrm>
            <a:off x="821865" y="1174817"/>
            <a:ext cx="5149869" cy="27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BBAAF5-F81F-49FB-CBCB-1A862EFE3CAE}"/>
              </a:ext>
            </a:extLst>
          </p:cNvPr>
          <p:cNvSpPr txBox="1"/>
          <p:nvPr/>
        </p:nvSpPr>
        <p:spPr>
          <a:xfrm>
            <a:off x="6633029" y="2231742"/>
            <a:ext cx="504552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</a:rPr>
              <a:t>Symptom of a larger issue</a:t>
            </a:r>
            <a:r>
              <a:rPr lang="en-US" sz="2400" i="1" dirty="0"/>
              <a:t>: </a:t>
            </a:r>
            <a:br>
              <a:rPr lang="en-US" sz="2400" i="1" dirty="0"/>
            </a:br>
            <a:r>
              <a:rPr lang="en-US" sz="2400" i="1" dirty="0"/>
              <a:t>Misconception that education is a consumer product… 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…rather than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a </a:t>
            </a:r>
            <a:r>
              <a:rPr lang="en-US" sz="2400" b="1" i="1" dirty="0"/>
              <a:t>collaborative creation </a:t>
            </a:r>
            <a:r>
              <a:rPr lang="en-US" sz="2400" i="1" dirty="0"/>
              <a:t>for which they </a:t>
            </a:r>
            <a:r>
              <a:rPr lang="en-US" sz="2400" b="1" i="1" dirty="0"/>
              <a:t>themselves are primarily responsible</a:t>
            </a:r>
          </a:p>
          <a:p>
            <a:pPr algn="ctr"/>
            <a:endParaRPr lang="en-US" sz="2400" b="1" i="1" dirty="0"/>
          </a:p>
          <a:p>
            <a:pPr algn="ctr"/>
            <a:r>
              <a:rPr lang="en-US" i="1" dirty="0">
                <a:solidFill>
                  <a:srgbClr val="0070C0"/>
                </a:solidFill>
              </a:rPr>
              <a:t>“It is my job to teach, but it is your job to learn”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9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9AB2-7B30-D278-0351-44103214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43" y="294259"/>
            <a:ext cx="11165114" cy="70722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n-lt"/>
              </a:rPr>
              <a:t>Motivating Concern</a:t>
            </a:r>
            <a:r>
              <a:rPr lang="en-US" sz="3200" dirty="0"/>
              <a:t>: Passive “Learning” for Asynchronous Lessons</a:t>
            </a:r>
            <a:endParaRPr lang="en-US" sz="18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4451E-B977-7A26-C1FB-28A654111CDB}"/>
              </a:ext>
            </a:extLst>
          </p:cNvPr>
          <p:cNvSpPr txBox="1"/>
          <p:nvPr/>
        </p:nvSpPr>
        <p:spPr>
          <a:xfrm>
            <a:off x="6528688" y="1160303"/>
            <a:ext cx="514986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Avenir Next Condensed" panose="020B0506020202020204" pitchFamily="34" charset="0"/>
              </a:rPr>
              <a:t>How can I combat this cultural misconception and continuously promote more realistic expectations around learning? 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800" dirty="0">
                <a:solidFill>
                  <a:srgbClr val="7030A0"/>
                </a:solidFill>
                <a:latin typeface="Ink Free" panose="03080402000500000000" pitchFamily="66" charset="0"/>
              </a:rPr>
              <a:t>How can I help my students increase their self-awareness as learners? </a:t>
            </a:r>
          </a:p>
          <a:p>
            <a:pPr algn="ctr"/>
            <a:endParaRPr lang="en-US" sz="2800" dirty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will motivate my students to fully engage, rather than “multitask”? </a:t>
            </a:r>
            <a:endParaRPr lang="en-US" sz="24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14" descr="Resources on Campus | Iowa College Student Aid Commission">
            <a:extLst>
              <a:ext uri="{FF2B5EF4-FFF2-40B4-BE49-F238E27FC236}">
                <a16:creationId xmlns:a16="http://schemas.microsoft.com/office/drawing/2014/main" id="{74273043-21B4-9465-61E3-2A881C497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r="19830" b="-2"/>
          <a:stretch/>
        </p:blipFill>
        <p:spPr bwMode="auto">
          <a:xfrm>
            <a:off x="3396799" y="3982606"/>
            <a:ext cx="2535680" cy="27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n Need Of Some Lazy Dinner Ideas? Find Out Here! - Universal Student Living">
            <a:extLst>
              <a:ext uri="{FF2B5EF4-FFF2-40B4-BE49-F238E27FC236}">
                <a16:creationId xmlns:a16="http://schemas.microsoft.com/office/drawing/2014/main" id="{29C1646F-65F6-74C7-E43B-B06850727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0" r="24017" b="-1"/>
          <a:stretch/>
        </p:blipFill>
        <p:spPr bwMode="auto">
          <a:xfrm>
            <a:off x="769361" y="3982606"/>
            <a:ext cx="2535680" cy="27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ree Stock Photo of Watching something on a laptop in bed | Download Free  Images and Free Illustrations">
            <a:extLst>
              <a:ext uri="{FF2B5EF4-FFF2-40B4-BE49-F238E27FC236}">
                <a16:creationId xmlns:a16="http://schemas.microsoft.com/office/drawing/2014/main" id="{9C90DC0A-B63B-3B63-C8B1-D717335D8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9262"/>
          <a:stretch/>
        </p:blipFill>
        <p:spPr bwMode="auto">
          <a:xfrm>
            <a:off x="821865" y="1174817"/>
            <a:ext cx="5149869" cy="27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0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2F51A4-F7AC-BE8E-0523-8C20764BB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6820"/>
          <a:stretch/>
        </p:blipFill>
        <p:spPr>
          <a:xfrm>
            <a:off x="691883" y="881489"/>
            <a:ext cx="11082066" cy="5645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3B9AB2-7B30-D278-0351-44103214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29" y="128609"/>
            <a:ext cx="9980386" cy="85634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Watching the video =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5AFF7-7346-5195-D321-AB185F7A53B9}"/>
              </a:ext>
            </a:extLst>
          </p:cNvPr>
          <p:cNvSpPr txBox="1"/>
          <p:nvPr/>
        </p:nvSpPr>
        <p:spPr>
          <a:xfrm>
            <a:off x="6894285" y="-8955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CCBC7-E5F4-6693-D82B-B3E42E55DD32}"/>
              </a:ext>
            </a:extLst>
          </p:cNvPr>
          <p:cNvSpPr/>
          <p:nvPr/>
        </p:nvSpPr>
        <p:spPr>
          <a:xfrm>
            <a:off x="1210129" y="1480457"/>
            <a:ext cx="8688614" cy="391886"/>
          </a:xfrm>
          <a:prstGeom prst="rect">
            <a:avLst/>
          </a:prstGeom>
          <a:solidFill>
            <a:srgbClr val="FFFE02">
              <a:alpha val="2392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41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429</Words>
  <Application>Microsoft Macintosh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Avenir Next Condensed</vt:lpstr>
      <vt:lpstr>Calibri</vt:lpstr>
      <vt:lpstr>Calibri Light</vt:lpstr>
      <vt:lpstr>Google Sans</vt:lpstr>
      <vt:lpstr>Ink Free</vt:lpstr>
      <vt:lpstr>Open Sans</vt:lpstr>
      <vt:lpstr>Office Theme</vt:lpstr>
      <vt:lpstr>PowerPoint Presentation</vt:lpstr>
      <vt:lpstr>Strategy 1: Using Quizzes to Give Students real-time feedback on their facility with content or skills</vt:lpstr>
      <vt:lpstr>PowerPoint Presentation</vt:lpstr>
      <vt:lpstr>Strategy 1: Using Quizzes to Give Students real-time feedback on their facility with content or skills</vt:lpstr>
      <vt:lpstr>Motivating Concern: Passive “Learning” for Asynchronous Lessons</vt:lpstr>
      <vt:lpstr>Motivating Concern: Passive “Learning” for Asynchronous Lessons</vt:lpstr>
      <vt:lpstr>Motivating Concern: Passive “Learning” for Asynchronous Lessons</vt:lpstr>
      <vt:lpstr>Motivating Concern: Passive “Learning” for Asynchronous Lessons</vt:lpstr>
      <vt:lpstr>Watching the video = Learning</vt:lpstr>
      <vt:lpstr>Watching the video = Learning</vt:lpstr>
      <vt:lpstr>Watching the video = Learning</vt:lpstr>
      <vt:lpstr>PowerPoint Presentation</vt:lpstr>
      <vt:lpstr>Strategy 2: Using Quizzes to nudge or re-norm behavior related to independent active learning</vt:lpstr>
      <vt:lpstr>Strategy 2: Using Quizzes to nudge or re-norm behavior related to independent active learning (like a rumble strip on the highway for student who “fall asleep at the wheel”)</vt:lpstr>
      <vt:lpstr>Strategy 3: Using Quizzes to Answer Content FAQs</vt:lpstr>
      <vt:lpstr>Strategy 4: Using Quizzes to add comments connecting content across lectures</vt:lpstr>
      <vt:lpstr>Strategy 5: Using Quizzes to fix errors  or add nuanced details</vt:lpstr>
      <vt:lpstr>Logistics: (Re)-interacting with Quiz Content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Zwemer, Lillian</dc:creator>
  <cp:lastModifiedBy>Zwemer, Lillian</cp:lastModifiedBy>
  <cp:revision>22</cp:revision>
  <cp:lastPrinted>2023-03-22T00:07:28Z</cp:lastPrinted>
  <dcterms:created xsi:type="dcterms:W3CDTF">2023-03-10T01:35:03Z</dcterms:created>
  <dcterms:modified xsi:type="dcterms:W3CDTF">2023-03-22T00:07:30Z</dcterms:modified>
</cp:coreProperties>
</file>